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336" r:id="rId2"/>
    <p:sldId id="312" r:id="rId3"/>
    <p:sldId id="338" r:id="rId4"/>
    <p:sldId id="349" r:id="rId5"/>
    <p:sldId id="310" r:id="rId6"/>
    <p:sldId id="339" r:id="rId7"/>
    <p:sldId id="340" r:id="rId8"/>
    <p:sldId id="316" r:id="rId9"/>
    <p:sldId id="314" r:id="rId10"/>
    <p:sldId id="315" r:id="rId11"/>
    <p:sldId id="343" r:id="rId12"/>
    <p:sldId id="344" r:id="rId13"/>
    <p:sldId id="322" r:id="rId14"/>
    <p:sldId id="323" r:id="rId15"/>
    <p:sldId id="345" r:id="rId16"/>
    <p:sldId id="327" r:id="rId17"/>
    <p:sldId id="347" r:id="rId18"/>
    <p:sldId id="330" r:id="rId19"/>
    <p:sldId id="355" r:id="rId20"/>
    <p:sldId id="380" r:id="rId21"/>
    <p:sldId id="357" r:id="rId22"/>
    <p:sldId id="378" r:id="rId23"/>
    <p:sldId id="379" r:id="rId24"/>
    <p:sldId id="358" r:id="rId25"/>
    <p:sldId id="359" r:id="rId26"/>
    <p:sldId id="376" r:id="rId27"/>
    <p:sldId id="360" r:id="rId28"/>
    <p:sldId id="361" r:id="rId29"/>
    <p:sldId id="364" r:id="rId30"/>
    <p:sldId id="362" r:id="rId31"/>
    <p:sldId id="367" r:id="rId32"/>
    <p:sldId id="363" r:id="rId33"/>
    <p:sldId id="311" r:id="rId34"/>
    <p:sldId id="351" r:id="rId35"/>
    <p:sldId id="368" r:id="rId36"/>
    <p:sldId id="371" r:id="rId37"/>
    <p:sldId id="373" r:id="rId38"/>
    <p:sldId id="374" r:id="rId39"/>
    <p:sldId id="375" r:id="rId40"/>
    <p:sldId id="370" r:id="rId41"/>
    <p:sldId id="372" r:id="rId42"/>
    <p:sldId id="313" r:id="rId43"/>
    <p:sldId id="325" r:id="rId44"/>
    <p:sldId id="319" r:id="rId45"/>
    <p:sldId id="32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04AD"/>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49" autoAdjust="0"/>
    <p:restoredTop sz="94259" autoAdjust="0"/>
  </p:normalViewPr>
  <p:slideViewPr>
    <p:cSldViewPr snapToGrid="0">
      <p:cViewPr>
        <p:scale>
          <a:sx n="80" d="100"/>
          <a:sy n="80" d="100"/>
        </p:scale>
        <p:origin x="804" y="-90"/>
      </p:cViewPr>
      <p:guideLst/>
    </p:cSldViewPr>
  </p:slideViewPr>
  <p:outlineViewPr>
    <p:cViewPr>
      <p:scale>
        <a:sx n="33" d="100"/>
        <a:sy n="33" d="100"/>
      </p:scale>
      <p:origin x="0" y="-552"/>
    </p:cViewPr>
  </p:outlineViewPr>
  <p:notesTextViewPr>
    <p:cViewPr>
      <p:scale>
        <a:sx n="1" d="1"/>
        <a:sy n="1" d="1"/>
      </p:scale>
      <p:origin x="0" y="0"/>
    </p:cViewPr>
  </p:notesTextViewPr>
  <p:sorterViewPr>
    <p:cViewPr varScale="1">
      <p:scale>
        <a:sx n="1" d="1"/>
        <a:sy n="1" d="1"/>
      </p:scale>
      <p:origin x="0" y="-10746"/>
    </p:cViewPr>
  </p:sorterViewPr>
  <p:notesViewPr>
    <p:cSldViewPr snapToGrid="0">
      <p:cViewPr varScale="1">
        <p:scale>
          <a:sx n="56" d="100"/>
          <a:sy n="56" d="100"/>
        </p:scale>
        <p:origin x="182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 Id="rId4" Type="http://schemas.openxmlformats.org/officeDocument/2006/relationships/image" Target="../media/image9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C96A9-58C0-4564-8C48-5177DCD73ADC}" type="datetimeFigureOut">
              <a:rPr lang="en-US" smtClean="0"/>
              <a:t>7/31/2018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B8CFE-61FC-482A-90BD-1F8345920DDC}" type="slidenum">
              <a:rPr lang="en-US" smtClean="0"/>
              <a:t>‹#›</a:t>
            </a:fld>
            <a:endParaRPr lang="en-US"/>
          </a:p>
        </p:txBody>
      </p:sp>
    </p:spTree>
    <p:extLst>
      <p:ext uri="{BB962C8B-B14F-4D97-AF65-F5344CB8AC3E}">
        <p14:creationId xmlns:p14="http://schemas.microsoft.com/office/powerpoint/2010/main" val="3130116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B8CFE-61FC-482A-90BD-1F8345920DDC}" type="slidenum">
              <a:rPr lang="en-US" smtClean="0"/>
              <a:t>4</a:t>
            </a:fld>
            <a:endParaRPr lang="en-US"/>
          </a:p>
        </p:txBody>
      </p:sp>
    </p:spTree>
    <p:extLst>
      <p:ext uri="{BB962C8B-B14F-4D97-AF65-F5344CB8AC3E}">
        <p14:creationId xmlns:p14="http://schemas.microsoft.com/office/powerpoint/2010/main" val="4174833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materials are VERY defective !</a:t>
            </a:r>
          </a:p>
          <a:p>
            <a:r>
              <a:rPr lang="en-US" dirty="0"/>
              <a:t>Vacancy structures based on unique Wyckoff positions</a:t>
            </a:r>
          </a:p>
          <a:p>
            <a:r>
              <a:rPr lang="en-US" dirty="0"/>
              <a:t>Delete symmetrically distinct sites only</a:t>
            </a:r>
          </a:p>
          <a:p>
            <a:r>
              <a:rPr lang="en-US" dirty="0"/>
              <a:t>Surface created </a:t>
            </a:r>
            <a:r>
              <a:rPr lang="en-US" dirty="0" err="1"/>
              <a:t>upto</a:t>
            </a:r>
            <a:r>
              <a:rPr lang="en-US" dirty="0"/>
              <a:t> three miller indices</a:t>
            </a:r>
          </a:p>
          <a:p>
            <a:r>
              <a:rPr lang="en-US" dirty="0"/>
              <a:t>Surface energies are generally underestimated </a:t>
            </a:r>
          </a:p>
          <a:p>
            <a:endParaRPr lang="en-US" dirty="0"/>
          </a:p>
        </p:txBody>
      </p:sp>
      <p:sp>
        <p:nvSpPr>
          <p:cNvPr id="4" name="Slide Number Placeholder 3"/>
          <p:cNvSpPr>
            <a:spLocks noGrp="1"/>
          </p:cNvSpPr>
          <p:nvPr>
            <p:ph type="sldNum" sz="quarter" idx="10"/>
          </p:nvPr>
        </p:nvSpPr>
        <p:spPr/>
        <p:txBody>
          <a:bodyPr/>
          <a:lstStyle/>
          <a:p>
            <a:fld id="{D24B8CFE-61FC-482A-90BD-1F8345920DDC}" type="slidenum">
              <a:rPr lang="en-US" smtClean="0"/>
              <a:t>39</a:t>
            </a:fld>
            <a:endParaRPr lang="en-US"/>
          </a:p>
        </p:txBody>
      </p:sp>
    </p:spTree>
    <p:extLst>
      <p:ext uri="{BB962C8B-B14F-4D97-AF65-F5344CB8AC3E}">
        <p14:creationId xmlns:p14="http://schemas.microsoft.com/office/powerpoint/2010/main" val="1379863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VASP: PAW pseudopotentials</a:t>
            </a:r>
          </a:p>
          <a:p>
            <a:endParaRPr lang="en-US" dirty="0"/>
          </a:p>
          <a:p>
            <a:r>
              <a:rPr lang="en-US" dirty="0"/>
              <a:t>Generally the PAW potentials are more accurate than the ultra-soft pseudopotentials. There are two reasons for this: first, the radial cutoffs (core radii) are smaller than the radii used for the US pseudopotentials, and second the PAW potentials reconstruct the exact valence wavefunction with all nodes in the core region. Since the core radii of the PAW potentials are smaller, the required energy cutoffs and basis sets are also somewhat larger. If such a high precision is not required, the older US-PP can be used. In practice, however, the increase in the basis set size will be usually small, since the energy cutoffs have not changed appreciably for C, N and O, so that calculations for model structures that include any of these elements are not more expensive with PAW than with US-PP.</a:t>
            </a:r>
          </a:p>
          <a:p>
            <a:endParaRPr lang="en-US" dirty="0"/>
          </a:p>
          <a:p>
            <a:endParaRPr lang="en-US" dirty="0"/>
          </a:p>
        </p:txBody>
      </p:sp>
      <p:sp>
        <p:nvSpPr>
          <p:cNvPr id="4" name="Slide Number Placeholder 3"/>
          <p:cNvSpPr>
            <a:spLocks noGrp="1"/>
          </p:cNvSpPr>
          <p:nvPr>
            <p:ph type="sldNum" sz="quarter" idx="10"/>
          </p:nvPr>
        </p:nvSpPr>
        <p:spPr/>
        <p:txBody>
          <a:bodyPr/>
          <a:lstStyle/>
          <a:p>
            <a:fld id="{D24B8CFE-61FC-482A-90BD-1F8345920DDC}" type="slidenum">
              <a:rPr lang="en-US" smtClean="0"/>
              <a:t>7</a:t>
            </a:fld>
            <a:endParaRPr lang="en-US"/>
          </a:p>
        </p:txBody>
      </p:sp>
    </p:spTree>
    <p:extLst>
      <p:ext uri="{BB962C8B-B14F-4D97-AF65-F5344CB8AC3E}">
        <p14:creationId xmlns:p14="http://schemas.microsoft.com/office/powerpoint/2010/main" val="1828790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Behaves as an insulator in its interior but its surface contains conducting states(i.e. electrons can only move along the surface of the material)</a:t>
            </a:r>
          </a:p>
        </p:txBody>
      </p:sp>
      <p:sp>
        <p:nvSpPr>
          <p:cNvPr id="4" name="Slide Number Placeholder 3"/>
          <p:cNvSpPr>
            <a:spLocks noGrp="1"/>
          </p:cNvSpPr>
          <p:nvPr>
            <p:ph type="sldNum" sz="quarter" idx="10"/>
          </p:nvPr>
        </p:nvSpPr>
        <p:spPr/>
        <p:txBody>
          <a:bodyPr/>
          <a:lstStyle/>
          <a:p>
            <a:fld id="{D24B8CFE-61FC-482A-90BD-1F8345920DDC}" type="slidenum">
              <a:rPr lang="en-US" smtClean="0"/>
              <a:t>14</a:t>
            </a:fld>
            <a:endParaRPr lang="en-US"/>
          </a:p>
        </p:txBody>
      </p:sp>
    </p:spTree>
    <p:extLst>
      <p:ext uri="{BB962C8B-B14F-4D97-AF65-F5344CB8AC3E}">
        <p14:creationId xmlns:p14="http://schemas.microsoft.com/office/powerpoint/2010/main" val="16260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evaluate uncertainties, we need first to understand WHERE they come from</a:t>
            </a:r>
          </a:p>
          <a:p>
            <a:endParaRPr lang="en-US" dirty="0"/>
          </a:p>
          <a:p>
            <a:r>
              <a:rPr lang="en-US" dirty="0"/>
              <a:t>DFT is QM …. All that we don’t know goes in the </a:t>
            </a:r>
            <a:r>
              <a:rPr lang="en-US" dirty="0" err="1"/>
              <a:t>Exch-Corr</a:t>
            </a:r>
            <a:r>
              <a:rPr lang="en-US" dirty="0"/>
              <a:t> term </a:t>
            </a:r>
          </a:p>
        </p:txBody>
      </p:sp>
      <p:sp>
        <p:nvSpPr>
          <p:cNvPr id="4" name="Slide Number Placeholder 3"/>
          <p:cNvSpPr>
            <a:spLocks noGrp="1"/>
          </p:cNvSpPr>
          <p:nvPr>
            <p:ph type="sldNum" sz="quarter" idx="10"/>
          </p:nvPr>
        </p:nvSpPr>
        <p:spPr/>
        <p:txBody>
          <a:bodyPr/>
          <a:lstStyle/>
          <a:p>
            <a:fld id="{D24B8CFE-61FC-482A-90BD-1F8345920DDC}" type="slidenum">
              <a:rPr lang="en-US" smtClean="0"/>
              <a:t>21</a:t>
            </a:fld>
            <a:endParaRPr lang="en-US"/>
          </a:p>
        </p:txBody>
      </p:sp>
    </p:spTree>
    <p:extLst>
      <p:ext uri="{BB962C8B-B14F-4D97-AF65-F5344CB8AC3E}">
        <p14:creationId xmlns:p14="http://schemas.microsoft.com/office/powerpoint/2010/main" val="3198298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GS energy is calculated as NUMERICAL INTEGRATION over reciprocal space </a:t>
            </a:r>
            <a:r>
              <a:rPr lang="en-US" dirty="0">
                <a:sym typeface="Wingdings" panose="05000000000000000000" pitchFamily="2" charset="2"/>
              </a:rPr>
              <a:t> importance of k-points</a:t>
            </a:r>
            <a:endParaRPr lang="en-US" dirty="0"/>
          </a:p>
          <a:p>
            <a:endParaRPr lang="en-US" dirty="0"/>
          </a:p>
          <a:p>
            <a:r>
              <a:rPr lang="en-US" dirty="0"/>
              <a:t>In all DFT papers it is specified the energy convergence criteria …. Forces if they are good … No mention of convergence on derived quantities</a:t>
            </a:r>
          </a:p>
        </p:txBody>
      </p:sp>
      <p:sp>
        <p:nvSpPr>
          <p:cNvPr id="4" name="Slide Number Placeholder 3"/>
          <p:cNvSpPr>
            <a:spLocks noGrp="1"/>
          </p:cNvSpPr>
          <p:nvPr>
            <p:ph type="sldNum" sz="quarter" idx="10"/>
          </p:nvPr>
        </p:nvSpPr>
        <p:spPr/>
        <p:txBody>
          <a:bodyPr/>
          <a:lstStyle/>
          <a:p>
            <a:fld id="{4764FBFC-2D12-4865-BAAE-E021863A0956}" type="slidenum">
              <a:rPr lang="en-US" smtClean="0"/>
              <a:t>24</a:t>
            </a:fld>
            <a:endParaRPr lang="en-US"/>
          </a:p>
        </p:txBody>
      </p:sp>
    </p:spTree>
    <p:extLst>
      <p:ext uri="{BB962C8B-B14F-4D97-AF65-F5344CB8AC3E}">
        <p14:creationId xmlns:p14="http://schemas.microsoft.com/office/powerpoint/2010/main" val="1740554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DeltaP</a:t>
            </a:r>
            <a:r>
              <a:rPr lang="en-US" dirty="0"/>
              <a:t>(k) = Numerical precision</a:t>
            </a:r>
          </a:p>
        </p:txBody>
      </p:sp>
      <p:sp>
        <p:nvSpPr>
          <p:cNvPr id="4" name="Slide Number Placeholder 3"/>
          <p:cNvSpPr>
            <a:spLocks noGrp="1"/>
          </p:cNvSpPr>
          <p:nvPr>
            <p:ph type="sldNum" sz="quarter" idx="10"/>
          </p:nvPr>
        </p:nvSpPr>
        <p:spPr/>
        <p:txBody>
          <a:bodyPr/>
          <a:lstStyle/>
          <a:p>
            <a:fld id="{D24B8CFE-61FC-482A-90BD-1F8345920DDC}" type="slidenum">
              <a:rPr lang="en-US" smtClean="0"/>
              <a:t>25</a:t>
            </a:fld>
            <a:endParaRPr lang="en-US"/>
          </a:p>
        </p:txBody>
      </p:sp>
    </p:spTree>
    <p:extLst>
      <p:ext uri="{BB962C8B-B14F-4D97-AF65-F5344CB8AC3E}">
        <p14:creationId xmlns:p14="http://schemas.microsoft.com/office/powerpoint/2010/main" val="454984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Slope m: plotting </a:t>
            </a:r>
            <a:r>
              <a:rPr lang="en-US" dirty="0" err="1"/>
              <a:t>deltaP</a:t>
            </a:r>
            <a:r>
              <a:rPr lang="en-US" dirty="0"/>
              <a:t>(k) on a LOG scale</a:t>
            </a:r>
          </a:p>
        </p:txBody>
      </p:sp>
      <p:sp>
        <p:nvSpPr>
          <p:cNvPr id="4" name="Slide Number Placeholder 3"/>
          <p:cNvSpPr>
            <a:spLocks noGrp="1"/>
          </p:cNvSpPr>
          <p:nvPr>
            <p:ph type="sldNum" sz="quarter" idx="10"/>
          </p:nvPr>
        </p:nvSpPr>
        <p:spPr/>
        <p:txBody>
          <a:bodyPr/>
          <a:lstStyle/>
          <a:p>
            <a:fld id="{D24B8CFE-61FC-482A-90BD-1F8345920DDC}" type="slidenum">
              <a:rPr lang="en-US" smtClean="0"/>
              <a:t>26</a:t>
            </a:fld>
            <a:endParaRPr lang="en-US"/>
          </a:p>
        </p:txBody>
      </p:sp>
    </p:spTree>
    <p:extLst>
      <p:ext uri="{BB962C8B-B14F-4D97-AF65-F5344CB8AC3E}">
        <p14:creationId xmlns:p14="http://schemas.microsoft.com/office/powerpoint/2010/main" val="103706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B8CFE-61FC-482A-90BD-1F8345920DDC}" type="slidenum">
              <a:rPr lang="en-US" smtClean="0"/>
              <a:t>36</a:t>
            </a:fld>
            <a:endParaRPr lang="en-US"/>
          </a:p>
        </p:txBody>
      </p:sp>
    </p:spTree>
    <p:extLst>
      <p:ext uri="{BB962C8B-B14F-4D97-AF65-F5344CB8AC3E}">
        <p14:creationId xmlns:p14="http://schemas.microsoft.com/office/powerpoint/2010/main" val="1963901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Wulff construction is a method to determine the equilibrium shape of a droplet or crystal of fixed volume inside a separate phase</a:t>
            </a:r>
          </a:p>
          <a:p>
            <a:r>
              <a:rPr lang="en-US" dirty="0"/>
              <a:t>   Nice way of representing the dependence of the interfacial energy on the surface plane orientation.</a:t>
            </a:r>
          </a:p>
          <a:p>
            <a:endParaRPr lang="en-US" dirty="0"/>
          </a:p>
          <a:p>
            <a:endParaRPr lang="en-US" dirty="0"/>
          </a:p>
          <a:p>
            <a:r>
              <a:rPr lang="en-US" dirty="0"/>
              <a:t>Bulk Modulus – Shear modulus</a:t>
            </a:r>
          </a:p>
          <a:p>
            <a:endParaRPr lang="en-US" dirty="0"/>
          </a:p>
          <a:p>
            <a:endParaRPr lang="en-US" dirty="0"/>
          </a:p>
        </p:txBody>
      </p:sp>
      <p:sp>
        <p:nvSpPr>
          <p:cNvPr id="4" name="Slide Number Placeholder 3"/>
          <p:cNvSpPr>
            <a:spLocks noGrp="1"/>
          </p:cNvSpPr>
          <p:nvPr>
            <p:ph type="sldNum" sz="quarter" idx="10"/>
          </p:nvPr>
        </p:nvSpPr>
        <p:spPr/>
        <p:txBody>
          <a:bodyPr/>
          <a:lstStyle/>
          <a:p>
            <a:fld id="{D24B8CFE-61FC-482A-90BD-1F8345920DDC}" type="slidenum">
              <a:rPr lang="en-US" smtClean="0"/>
              <a:t>38</a:t>
            </a:fld>
            <a:endParaRPr lang="en-US"/>
          </a:p>
        </p:txBody>
      </p:sp>
    </p:spTree>
    <p:extLst>
      <p:ext uri="{BB962C8B-B14F-4D97-AF65-F5344CB8AC3E}">
        <p14:creationId xmlns:p14="http://schemas.microsoft.com/office/powerpoint/2010/main" val="4095764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3584471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647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515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423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6297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1611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535890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436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765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47563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86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552889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979835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1" name="AutoShape 7"/>
          <p:cNvSpPr>
            <a:spLocks noChangeArrowheads="1"/>
          </p:cNvSpPr>
          <p:nvPr/>
        </p:nvSpPr>
        <p:spPr bwMode="auto">
          <a:xfrm>
            <a:off x="328615" y="360220"/>
            <a:ext cx="8451705" cy="6119957"/>
          </a:xfrm>
          <a:prstGeom prst="roundRect">
            <a:avLst>
              <a:gd name="adj" fmla="val 3657"/>
            </a:avLst>
          </a:prstGeom>
          <a:noFill/>
          <a:ln w="50800">
            <a:solidFill>
              <a:srgbClr val="FF0000"/>
            </a:solidFill>
            <a:round/>
            <a:headEnd/>
            <a:tailEnd/>
          </a:ln>
        </p:spPr>
        <p:txBody>
          <a:bodyPr/>
          <a:lstStyle/>
          <a:p>
            <a:pPr algn="ctr" eaLnBrk="0" hangingPunct="0">
              <a:defRPr/>
            </a:pPr>
            <a:endParaRPr lang="en-US" sz="1350">
              <a:cs typeface="+mn-cs"/>
            </a:endParaRPr>
          </a:p>
        </p:txBody>
      </p:sp>
      <p:sp>
        <p:nvSpPr>
          <p:cNvPr id="1032" name="AutoShape 8"/>
          <p:cNvSpPr>
            <a:spLocks noChangeArrowheads="1"/>
          </p:cNvSpPr>
          <p:nvPr/>
        </p:nvSpPr>
        <p:spPr bwMode="auto">
          <a:xfrm>
            <a:off x="252415" y="249238"/>
            <a:ext cx="8636000" cy="6350000"/>
          </a:xfrm>
          <a:prstGeom prst="roundRect">
            <a:avLst>
              <a:gd name="adj" fmla="val 3569"/>
            </a:avLst>
          </a:prstGeom>
          <a:noFill/>
          <a:ln w="50800">
            <a:solidFill>
              <a:srgbClr val="0000FF"/>
            </a:solidFill>
            <a:round/>
            <a:headEnd/>
            <a:tailEnd/>
          </a:ln>
        </p:spPr>
        <p:txBody>
          <a:bodyPr/>
          <a:lstStyle/>
          <a:p>
            <a:pPr eaLnBrk="0" hangingPunct="0">
              <a:defRPr/>
            </a:pPr>
            <a:endParaRPr lang="en-US" sz="1350">
              <a:cs typeface="+mn-cs"/>
            </a:endParaRPr>
          </a:p>
        </p:txBody>
      </p:sp>
      <p:sp>
        <p:nvSpPr>
          <p:cNvPr id="1033" name="Rectangle 9"/>
          <p:cNvSpPr>
            <a:spLocks noChangeArrowheads="1"/>
          </p:cNvSpPr>
          <p:nvPr/>
        </p:nvSpPr>
        <p:spPr bwMode="auto">
          <a:xfrm>
            <a:off x="614178" y="6309372"/>
            <a:ext cx="2783650" cy="435990"/>
          </a:xfrm>
          <a:prstGeom prst="rect">
            <a:avLst/>
          </a:prstGeom>
          <a:solidFill>
            <a:schemeClr val="bg1"/>
          </a:solidFill>
          <a:ln w="9525" cap="rnd">
            <a:noFill/>
            <a:prstDash val="sysDot"/>
            <a:miter lim="800000"/>
            <a:headEnd/>
            <a:tailEnd/>
          </a:ln>
          <a:effectLst/>
        </p:spPr>
        <p:txBody>
          <a:bodyPr wrap="none" anchor="ctr"/>
          <a:lstStyle/>
          <a:p>
            <a:pPr algn="ctr" eaLnBrk="0" hangingPunct="0">
              <a:defRPr/>
            </a:pPr>
            <a:r>
              <a:rPr lang="en-US" sz="1050" i="1" dirty="0">
                <a:solidFill>
                  <a:srgbClr val="0000FF"/>
                </a:solidFill>
                <a:latin typeface="Helvetica" pitchFamily="34" charset="0"/>
                <a:cs typeface="+mn-cs"/>
              </a:rPr>
              <a:t>Materials Science and Engineering Division </a:t>
            </a:r>
          </a:p>
        </p:txBody>
      </p:sp>
      <p:grpSp>
        <p:nvGrpSpPr>
          <p:cNvPr id="2054" name="Group 9"/>
          <p:cNvGrpSpPr>
            <a:grpSpLocks/>
          </p:cNvGrpSpPr>
          <p:nvPr/>
        </p:nvGrpSpPr>
        <p:grpSpPr bwMode="auto">
          <a:xfrm>
            <a:off x="7535864" y="5961063"/>
            <a:ext cx="1362075" cy="609600"/>
            <a:chOff x="2451" y="1968"/>
            <a:chExt cx="858" cy="384"/>
          </a:xfrm>
        </p:grpSpPr>
        <p:sp>
          <p:nvSpPr>
            <p:cNvPr id="3080" name="Rectangle 8"/>
            <p:cNvSpPr>
              <a:spLocks noChangeArrowheads="1"/>
            </p:cNvSpPr>
            <p:nvPr userDrawn="1"/>
          </p:nvSpPr>
          <p:spPr bwMode="auto">
            <a:xfrm>
              <a:off x="2474" y="1999"/>
              <a:ext cx="815" cy="330"/>
            </a:xfrm>
            <a:prstGeom prst="rect">
              <a:avLst/>
            </a:prstGeom>
            <a:solidFill>
              <a:srgbClr val="0000FF"/>
            </a:solidFill>
            <a:ln w="9525">
              <a:noFill/>
              <a:miter lim="800000"/>
              <a:headEnd/>
              <a:tailEnd/>
            </a:ln>
            <a:effectLst/>
          </p:spPr>
          <p:txBody>
            <a:bodyPr wrap="none" anchor="ctr"/>
            <a:lstStyle/>
            <a:p>
              <a:pPr>
                <a:defRPr/>
              </a:pPr>
              <a:endParaRPr lang="en-US" sz="1350"/>
            </a:p>
          </p:txBody>
        </p:sp>
        <p:pic>
          <p:nvPicPr>
            <p:cNvPr id="2057" name="Picture 7" descr="webidright_whiteonbluetrans"/>
            <p:cNvPicPr>
              <a:picLocks noChangeAspect="1" noChangeArrowheads="1"/>
            </p:cNvPicPr>
            <p:nvPr userDrawn="1"/>
          </p:nvPicPr>
          <p:blipFill>
            <a:blip r:embed="rId15" cstate="print"/>
            <a:srcRect/>
            <a:stretch>
              <a:fillRect/>
            </a:stretch>
          </p:blipFill>
          <p:spPr bwMode="auto">
            <a:xfrm>
              <a:off x="2451" y="1968"/>
              <a:ext cx="858" cy="384"/>
            </a:xfrm>
            <a:prstGeom prst="rect">
              <a:avLst/>
            </a:prstGeom>
            <a:noFill/>
            <a:ln w="9525">
              <a:noFill/>
              <a:miter lim="800000"/>
              <a:headEnd/>
              <a:tailEnd/>
            </a:ln>
          </p:spPr>
        </p:pic>
      </p:grpSp>
      <p:sp>
        <p:nvSpPr>
          <p:cNvPr id="3082" name="Line 10"/>
          <p:cNvSpPr>
            <a:spLocks noChangeShapeType="1"/>
          </p:cNvSpPr>
          <p:nvPr/>
        </p:nvSpPr>
        <p:spPr bwMode="auto">
          <a:xfrm flipH="1">
            <a:off x="8778876" y="6427788"/>
            <a:ext cx="153988" cy="171450"/>
          </a:xfrm>
          <a:prstGeom prst="line">
            <a:avLst/>
          </a:prstGeom>
          <a:noFill/>
          <a:ln w="38100">
            <a:solidFill>
              <a:schemeClr val="bg1"/>
            </a:solidFill>
            <a:round/>
            <a:headEnd/>
            <a:tailEnd/>
          </a:ln>
          <a:effectLst/>
        </p:spPr>
        <p:txBody>
          <a:bodyPr/>
          <a:lstStyle/>
          <a:p>
            <a:pPr>
              <a:defRPr/>
            </a:pPr>
            <a:endParaRPr lang="en-US" sz="1350"/>
          </a:p>
        </p:txBody>
      </p:sp>
    </p:spTree>
    <p:extLst>
      <p:ext uri="{BB962C8B-B14F-4D97-AF65-F5344CB8AC3E}">
        <p14:creationId xmlns:p14="http://schemas.microsoft.com/office/powerpoint/2010/main" val="2457863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eaLnBrk="0" fontAlgn="base" hangingPunct="0">
        <a:spcBef>
          <a:spcPct val="0"/>
        </a:spcBef>
        <a:spcAft>
          <a:spcPct val="0"/>
        </a:spcAft>
        <a:defRPr sz="3300">
          <a:solidFill>
            <a:schemeClr val="tx2"/>
          </a:solidFill>
          <a:latin typeface="Times New Roman" pitchFamily="18" charset="0"/>
        </a:defRPr>
      </a:lvl6pPr>
      <a:lvl7pPr marL="685800" algn="ctr" rtl="0" eaLnBrk="0" fontAlgn="base" hangingPunct="0">
        <a:spcBef>
          <a:spcPct val="0"/>
        </a:spcBef>
        <a:spcAft>
          <a:spcPct val="0"/>
        </a:spcAft>
        <a:defRPr sz="3300">
          <a:solidFill>
            <a:schemeClr val="tx2"/>
          </a:solidFill>
          <a:latin typeface="Times New Roman" pitchFamily="18" charset="0"/>
        </a:defRPr>
      </a:lvl7pPr>
      <a:lvl8pPr marL="1028700" algn="ctr" rtl="0" eaLnBrk="0" fontAlgn="base" hangingPunct="0">
        <a:spcBef>
          <a:spcPct val="0"/>
        </a:spcBef>
        <a:spcAft>
          <a:spcPct val="0"/>
        </a:spcAft>
        <a:defRPr sz="3300">
          <a:solidFill>
            <a:schemeClr val="tx2"/>
          </a:solidFill>
          <a:latin typeface="Times New Roman" pitchFamily="18" charset="0"/>
        </a:defRPr>
      </a:lvl8pPr>
      <a:lvl9pPr marL="1371600" algn="ctr" rtl="0" eaLnBrk="0" fontAlgn="base" hangingPunct="0">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eaLnBrk="0" fontAlgn="base" hangingPunct="0">
        <a:spcBef>
          <a:spcPct val="20000"/>
        </a:spcBef>
        <a:spcAft>
          <a:spcPct val="0"/>
        </a:spcAft>
        <a:buChar char="»"/>
        <a:defRPr sz="1500">
          <a:solidFill>
            <a:schemeClr val="tx1"/>
          </a:solidFill>
          <a:latin typeface="+mn-lt"/>
        </a:defRPr>
      </a:lvl6pPr>
      <a:lvl7pPr marL="2228850" indent="-171450" algn="l" rtl="0" eaLnBrk="0" fontAlgn="base" hangingPunct="0">
        <a:spcBef>
          <a:spcPct val="20000"/>
        </a:spcBef>
        <a:spcAft>
          <a:spcPct val="0"/>
        </a:spcAft>
        <a:buChar char="»"/>
        <a:defRPr sz="1500">
          <a:solidFill>
            <a:schemeClr val="tx1"/>
          </a:solidFill>
          <a:latin typeface="+mn-lt"/>
        </a:defRPr>
      </a:lvl7pPr>
      <a:lvl8pPr marL="2571750" indent="-171450" algn="l" rtl="0" eaLnBrk="0" fontAlgn="base" hangingPunct="0">
        <a:spcBef>
          <a:spcPct val="20000"/>
        </a:spcBef>
        <a:spcAft>
          <a:spcPct val="0"/>
        </a:spcAft>
        <a:buChar char="»"/>
        <a:defRPr sz="1500">
          <a:solidFill>
            <a:schemeClr val="tx1"/>
          </a:solidFill>
          <a:latin typeface="+mn-lt"/>
        </a:defRPr>
      </a:lvl8pPr>
      <a:lvl9pPr marL="2914650" indent="-171450" algn="l" rtl="0" eaLnBrk="0" fontAlgn="base" hangingPunct="0">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wmf"/></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40.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hyperlink" Target="https://www.ctcms.nist.gov/JARVIS-DF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8" Type="http://schemas.openxmlformats.org/officeDocument/2006/relationships/image" Target="../media/image92.wmf"/><Relationship Id="rId13" Type="http://schemas.openxmlformats.org/officeDocument/2006/relationships/image" Target="../media/image97.png"/><Relationship Id="rId18" Type="http://schemas.openxmlformats.org/officeDocument/2006/relationships/image" Target="../media/image99.png"/><Relationship Id="rId3" Type="http://schemas.openxmlformats.org/officeDocument/2006/relationships/image" Target="../media/image95.gif"/><Relationship Id="rId7" Type="http://schemas.openxmlformats.org/officeDocument/2006/relationships/oleObject" Target="../embeddings/oleObject3.bin"/><Relationship Id="rId12" Type="http://schemas.openxmlformats.org/officeDocument/2006/relationships/image" Target="../media/image94.wmf"/><Relationship Id="rId17" Type="http://schemas.openxmlformats.org/officeDocument/2006/relationships/image" Target="../media/image98.png"/><Relationship Id="rId2" Type="http://schemas.openxmlformats.org/officeDocument/2006/relationships/slideLayout" Target="../slideLayouts/slideLayout2.xml"/><Relationship Id="rId16" Type="http://schemas.openxmlformats.org/officeDocument/2006/relationships/hyperlink" Target="https://www.ctcms.nist.gov/jarvisml/" TargetMode="External"/><Relationship Id="rId1" Type="http://schemas.openxmlformats.org/officeDocument/2006/relationships/vmlDrawing" Target="../drawings/vmlDrawing2.vml"/><Relationship Id="rId6" Type="http://schemas.openxmlformats.org/officeDocument/2006/relationships/image" Target="../media/image96.png"/><Relationship Id="rId11" Type="http://schemas.openxmlformats.org/officeDocument/2006/relationships/oleObject" Target="../embeddings/oleObject5.bin"/><Relationship Id="rId5" Type="http://schemas.openxmlformats.org/officeDocument/2006/relationships/image" Target="../media/image91.wmf"/><Relationship Id="rId15" Type="http://schemas.openxmlformats.org/officeDocument/2006/relationships/hyperlink" Target="https://www.ctcms.nist.gov/~knc6/JVASP.html" TargetMode="External"/><Relationship Id="rId10" Type="http://schemas.openxmlformats.org/officeDocument/2006/relationships/image" Target="../media/image93.wmf"/><Relationship Id="rId19" Type="http://schemas.openxmlformats.org/officeDocument/2006/relationships/image" Target="../media/image100.jpeg"/><Relationship Id="rId4" Type="http://schemas.openxmlformats.org/officeDocument/2006/relationships/oleObject" Target="../embeddings/oleObject2.bin"/><Relationship Id="rId9" Type="http://schemas.openxmlformats.org/officeDocument/2006/relationships/oleObject" Target="../embeddings/oleObject4.bin"/><Relationship Id="rId14" Type="http://schemas.openxmlformats.org/officeDocument/2006/relationships/hyperlink" Target="https://www.ctcms.nist.gov/~knc6/periodic.html"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9016"/>
          <a:stretch/>
        </p:blipFill>
        <p:spPr>
          <a:xfrm>
            <a:off x="534790" y="3277918"/>
            <a:ext cx="2499523" cy="2311910"/>
          </a:xfrm>
          <a:prstGeom prst="rect">
            <a:avLst/>
          </a:prstGeom>
        </p:spPr>
      </p:pic>
      <p:sp>
        <p:nvSpPr>
          <p:cNvPr id="2" name="Rectangle 1"/>
          <p:cNvSpPr/>
          <p:nvPr/>
        </p:nvSpPr>
        <p:spPr>
          <a:xfrm>
            <a:off x="2417023" y="2341526"/>
            <a:ext cx="4511748" cy="738664"/>
          </a:xfrm>
          <a:prstGeom prst="rect">
            <a:avLst/>
          </a:prstGeom>
        </p:spPr>
        <p:txBody>
          <a:bodyPr wrap="none">
            <a:spAutoFit/>
          </a:bodyPr>
          <a:lstStyle/>
          <a:p>
            <a:pPr algn="ctr"/>
            <a:r>
              <a:rPr lang="en-US" sz="2400" dirty="0">
                <a:latin typeface="Times New Roman" panose="02020603050405020304" pitchFamily="18" charset="0"/>
                <a:ea typeface="Calibri" panose="020F0502020204030204" pitchFamily="34" charset="0"/>
                <a:cs typeface="Times New Roman" panose="02020603050405020304" pitchFamily="18" charset="0"/>
              </a:rPr>
              <a:t>F. Tavazza, K. Choudhary </a:t>
            </a:r>
            <a:r>
              <a:rPr lang="en-US" sz="2400" baseline="300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dirty="0">
                <a:latin typeface="Times New Roman" panose="02020603050405020304" pitchFamily="18" charset="0"/>
                <a:ea typeface="Calibri" panose="020F0502020204030204" pitchFamily="34" charset="0"/>
                <a:cs typeface="Times New Roman" panose="02020603050405020304" pitchFamily="18" charset="0"/>
              </a:rPr>
              <a:t>National Institute of Standard and Technology </a:t>
            </a:r>
            <a:endParaRPr lang="en-US" dirty="0"/>
          </a:p>
        </p:txBody>
      </p:sp>
      <p:pic>
        <p:nvPicPr>
          <p:cNvPr id="9" name="Picture 8"/>
          <p:cNvPicPr>
            <a:picLocks noChangeAspect="1"/>
          </p:cNvPicPr>
          <p:nvPr/>
        </p:nvPicPr>
        <p:blipFill>
          <a:blip r:embed="rId3"/>
          <a:stretch>
            <a:fillRect/>
          </a:stretch>
        </p:blipFill>
        <p:spPr>
          <a:xfrm>
            <a:off x="1531657" y="4511008"/>
            <a:ext cx="1996237" cy="1330824"/>
          </a:xfrm>
          <a:prstGeom prst="rect">
            <a:avLst/>
          </a:prstGeom>
        </p:spPr>
      </p:pic>
      <p:pic>
        <p:nvPicPr>
          <p:cNvPr id="3" name="Picture 2">
            <a:extLst>
              <a:ext uri="{FF2B5EF4-FFF2-40B4-BE49-F238E27FC236}">
                <a16:creationId xmlns:a16="http://schemas.microsoft.com/office/drawing/2014/main" id="{C2D985A4-6D76-46CF-B0F3-19D9BB51AD55}"/>
              </a:ext>
            </a:extLst>
          </p:cNvPr>
          <p:cNvPicPr>
            <a:picLocks noChangeAspect="1"/>
          </p:cNvPicPr>
          <p:nvPr/>
        </p:nvPicPr>
        <p:blipFill>
          <a:blip r:embed="rId4"/>
          <a:stretch>
            <a:fillRect/>
          </a:stretch>
        </p:blipFill>
        <p:spPr>
          <a:xfrm>
            <a:off x="6078698" y="3458817"/>
            <a:ext cx="2444152" cy="2305880"/>
          </a:xfrm>
          <a:prstGeom prst="rect">
            <a:avLst/>
          </a:prstGeom>
        </p:spPr>
      </p:pic>
      <p:pic>
        <p:nvPicPr>
          <p:cNvPr id="8" name="Picture 7">
            <a:extLst>
              <a:ext uri="{FF2B5EF4-FFF2-40B4-BE49-F238E27FC236}">
                <a16:creationId xmlns:a16="http://schemas.microsoft.com/office/drawing/2014/main" id="{CC654E7D-4BED-488D-9B02-3895D0B9E4CF}"/>
              </a:ext>
            </a:extLst>
          </p:cNvPr>
          <p:cNvPicPr>
            <a:picLocks noChangeAspect="1"/>
          </p:cNvPicPr>
          <p:nvPr/>
        </p:nvPicPr>
        <p:blipFill>
          <a:blip r:embed="rId5"/>
          <a:stretch>
            <a:fillRect/>
          </a:stretch>
        </p:blipFill>
        <p:spPr>
          <a:xfrm>
            <a:off x="3776869" y="3607268"/>
            <a:ext cx="1465081" cy="1390404"/>
          </a:xfrm>
          <a:prstGeom prst="rect">
            <a:avLst/>
          </a:prstGeom>
        </p:spPr>
      </p:pic>
      <p:pic>
        <p:nvPicPr>
          <p:cNvPr id="10" name="Picture 9">
            <a:extLst>
              <a:ext uri="{FF2B5EF4-FFF2-40B4-BE49-F238E27FC236}">
                <a16:creationId xmlns:a16="http://schemas.microsoft.com/office/drawing/2014/main" id="{FA3753AC-1E44-4191-BC16-50B63E0FA227}"/>
              </a:ext>
            </a:extLst>
          </p:cNvPr>
          <p:cNvPicPr>
            <a:picLocks noChangeAspect="1"/>
          </p:cNvPicPr>
          <p:nvPr/>
        </p:nvPicPr>
        <p:blipFill>
          <a:blip r:embed="rId6"/>
          <a:stretch>
            <a:fillRect/>
          </a:stretch>
        </p:blipFill>
        <p:spPr>
          <a:xfrm>
            <a:off x="449292" y="5909319"/>
            <a:ext cx="2164730" cy="458054"/>
          </a:xfrm>
          <a:prstGeom prst="rect">
            <a:avLst/>
          </a:prstGeom>
        </p:spPr>
      </p:pic>
      <p:pic>
        <p:nvPicPr>
          <p:cNvPr id="6" name="Picture 5">
            <a:extLst>
              <a:ext uri="{FF2B5EF4-FFF2-40B4-BE49-F238E27FC236}">
                <a16:creationId xmlns:a16="http://schemas.microsoft.com/office/drawing/2014/main" id="{51B8174A-AC48-4378-977F-87DC808F3ACD}"/>
              </a:ext>
            </a:extLst>
          </p:cNvPr>
          <p:cNvPicPr>
            <a:picLocks noChangeAspect="1"/>
          </p:cNvPicPr>
          <p:nvPr/>
        </p:nvPicPr>
        <p:blipFill>
          <a:blip r:embed="rId7"/>
          <a:stretch>
            <a:fillRect/>
          </a:stretch>
        </p:blipFill>
        <p:spPr>
          <a:xfrm>
            <a:off x="5153006" y="5534617"/>
            <a:ext cx="2322182" cy="614430"/>
          </a:xfrm>
          <a:prstGeom prst="rect">
            <a:avLst/>
          </a:prstGeom>
        </p:spPr>
      </p:pic>
      <p:sp>
        <p:nvSpPr>
          <p:cNvPr id="5" name="Rectangle 4">
            <a:extLst>
              <a:ext uri="{FF2B5EF4-FFF2-40B4-BE49-F238E27FC236}">
                <a16:creationId xmlns:a16="http://schemas.microsoft.com/office/drawing/2014/main" id="{98116167-DC68-4B34-9D9F-5AB32E881D90}"/>
              </a:ext>
            </a:extLst>
          </p:cNvPr>
          <p:cNvSpPr/>
          <p:nvPr/>
        </p:nvSpPr>
        <p:spPr>
          <a:xfrm>
            <a:off x="239865" y="574138"/>
            <a:ext cx="8539088" cy="1569660"/>
          </a:xfrm>
          <a:prstGeom prst="rect">
            <a:avLst/>
          </a:prstGeom>
        </p:spPr>
        <p:txBody>
          <a:bodyPr wrap="square">
            <a:spAutoFit/>
          </a:bodyPr>
          <a:lstStyle/>
          <a:p>
            <a:pPr algn="ctr"/>
            <a:r>
              <a:rPr lang="en-US" sz="3200" dirty="0">
                <a:solidFill>
                  <a:srgbClr val="FF0000"/>
                </a:solidFill>
                <a:latin typeface="Broadway" panose="04040905080B02020502" pitchFamily="82" charset="0"/>
              </a:rPr>
              <a:t>NIST DFT-related databases: </a:t>
            </a:r>
          </a:p>
          <a:p>
            <a:pPr algn="ctr"/>
            <a:r>
              <a:rPr lang="en-US" sz="3200" dirty="0">
                <a:solidFill>
                  <a:srgbClr val="FF0000"/>
                </a:solidFill>
                <a:latin typeface="Broadway" panose="04040905080B02020502" pitchFamily="82" charset="0"/>
              </a:rPr>
              <a:t>a high-throughput way to investigate material properties</a:t>
            </a:r>
          </a:p>
        </p:txBody>
      </p:sp>
    </p:spTree>
    <p:extLst>
      <p:ext uri="{BB962C8B-B14F-4D97-AF65-F5344CB8AC3E}">
        <p14:creationId xmlns:p14="http://schemas.microsoft.com/office/powerpoint/2010/main" val="1763841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4" y="409287"/>
            <a:ext cx="8422103" cy="1220729"/>
          </a:xfrm>
        </p:spPr>
        <p:txBody>
          <a:bodyPr>
            <a:normAutofit fontScale="90000"/>
          </a:bodyPr>
          <a:lstStyle/>
          <a:p>
            <a:r>
              <a:rPr lang="en-US" sz="4000" dirty="0">
                <a:solidFill>
                  <a:srgbClr val="FF0000"/>
                </a:solidFill>
                <a:latin typeface="Broadway" panose="04040905080B02020502" pitchFamily="82" charset="0"/>
              </a:rPr>
              <a:t>JARVIS-DFT: </a:t>
            </a:r>
            <a:br>
              <a:rPr lang="en-US" sz="4000" dirty="0">
                <a:solidFill>
                  <a:srgbClr val="FF0000"/>
                </a:solidFill>
                <a:latin typeface="Broadway" panose="04040905080B02020502" pitchFamily="82" charset="0"/>
              </a:rPr>
            </a:br>
            <a:r>
              <a:rPr lang="en-US" sz="4000" dirty="0">
                <a:solidFill>
                  <a:srgbClr val="FF0000"/>
                </a:solidFill>
                <a:latin typeface="Broadway" panose="04040905080B02020502" pitchFamily="82" charset="0"/>
              </a:rPr>
              <a:t>examples of Postprocessing</a:t>
            </a:r>
          </a:p>
        </p:txBody>
      </p:sp>
      <p:sp>
        <p:nvSpPr>
          <p:cNvPr id="3" name="Title 1">
            <a:extLst>
              <a:ext uri="{FF2B5EF4-FFF2-40B4-BE49-F238E27FC236}">
                <a16:creationId xmlns:a16="http://schemas.microsoft.com/office/drawing/2014/main" id="{D3DB2656-8D19-4426-A6EF-0230417692B4}"/>
              </a:ext>
            </a:extLst>
          </p:cNvPr>
          <p:cNvSpPr txBox="1">
            <a:spLocks/>
          </p:cNvSpPr>
          <p:nvPr/>
        </p:nvSpPr>
        <p:spPr>
          <a:xfrm>
            <a:off x="336883" y="1795409"/>
            <a:ext cx="8422103" cy="994172"/>
          </a:xfrm>
          <a:prstGeom prst="rect">
            <a:avLst/>
          </a:prstGeom>
        </p:spPr>
        <p:txBody>
          <a:bodyP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eaLnBrk="0" fontAlgn="base" hangingPunct="0">
              <a:spcBef>
                <a:spcPct val="0"/>
              </a:spcBef>
              <a:spcAft>
                <a:spcPct val="0"/>
              </a:spcAft>
              <a:defRPr sz="3300">
                <a:solidFill>
                  <a:schemeClr val="tx2"/>
                </a:solidFill>
                <a:latin typeface="Times New Roman" pitchFamily="18" charset="0"/>
              </a:defRPr>
            </a:lvl6pPr>
            <a:lvl7pPr marL="685800" algn="ctr" rtl="0" eaLnBrk="0" fontAlgn="base" hangingPunct="0">
              <a:spcBef>
                <a:spcPct val="0"/>
              </a:spcBef>
              <a:spcAft>
                <a:spcPct val="0"/>
              </a:spcAft>
              <a:defRPr sz="3300">
                <a:solidFill>
                  <a:schemeClr val="tx2"/>
                </a:solidFill>
                <a:latin typeface="Times New Roman" pitchFamily="18" charset="0"/>
              </a:defRPr>
            </a:lvl7pPr>
            <a:lvl8pPr marL="1028700" algn="ctr" rtl="0" eaLnBrk="0" fontAlgn="base" hangingPunct="0">
              <a:spcBef>
                <a:spcPct val="0"/>
              </a:spcBef>
              <a:spcAft>
                <a:spcPct val="0"/>
              </a:spcAft>
              <a:defRPr sz="3300">
                <a:solidFill>
                  <a:schemeClr val="tx2"/>
                </a:solidFill>
                <a:latin typeface="Times New Roman" pitchFamily="18" charset="0"/>
              </a:defRPr>
            </a:lvl8pPr>
            <a:lvl9pPr marL="1371600" algn="ctr" rtl="0" eaLnBrk="0" fontAlgn="base" hangingPunct="0">
              <a:spcBef>
                <a:spcPct val="0"/>
              </a:spcBef>
              <a:spcAft>
                <a:spcPct val="0"/>
              </a:spcAft>
              <a:defRPr sz="3300">
                <a:solidFill>
                  <a:schemeClr val="tx2"/>
                </a:solidFill>
                <a:latin typeface="Times New Roman" pitchFamily="18" charset="0"/>
              </a:defRPr>
            </a:lvl9pPr>
          </a:lstStyle>
          <a:p>
            <a:pPr algn="l"/>
            <a:r>
              <a:rPr lang="en-US" b="1" kern="0" dirty="0">
                <a:solidFill>
                  <a:srgbClr val="0000FF"/>
                </a:solidFill>
                <a:latin typeface="Calibri" panose="020F0502020204030204" pitchFamily="34" charset="0"/>
              </a:rPr>
              <a:t>A) 2D prediction </a:t>
            </a:r>
            <a:r>
              <a:rPr lang="en-US" sz="2800" kern="0" dirty="0">
                <a:solidFill>
                  <a:schemeClr val="tx1"/>
                </a:solidFill>
                <a:latin typeface="Calibri" panose="020F0502020204030204" pitchFamily="34" charset="0"/>
              </a:rPr>
              <a:t>(Exfoliation  energy calculations) </a:t>
            </a:r>
          </a:p>
        </p:txBody>
      </p:sp>
      <p:graphicFrame>
        <p:nvGraphicFramePr>
          <p:cNvPr id="4" name="Object 3">
            <a:extLst>
              <a:ext uri="{FF2B5EF4-FFF2-40B4-BE49-F238E27FC236}">
                <a16:creationId xmlns:a16="http://schemas.microsoft.com/office/drawing/2014/main" id="{19D61DCA-9FBB-4CA6-B865-6B70CA220F40}"/>
              </a:ext>
            </a:extLst>
          </p:cNvPr>
          <p:cNvGraphicFramePr>
            <a:graphicFrameLocks noChangeAspect="1"/>
          </p:cNvGraphicFramePr>
          <p:nvPr>
            <p:extLst>
              <p:ext uri="{D42A27DB-BD31-4B8C-83A1-F6EECF244321}">
                <p14:modId xmlns:p14="http://schemas.microsoft.com/office/powerpoint/2010/main" val="3796306162"/>
              </p:ext>
            </p:extLst>
          </p:nvPr>
        </p:nvGraphicFramePr>
        <p:xfrm>
          <a:off x="6209461" y="2478169"/>
          <a:ext cx="2170437" cy="857232"/>
        </p:xfrm>
        <a:graphic>
          <a:graphicData uri="http://schemas.openxmlformats.org/presentationml/2006/ole">
            <mc:AlternateContent xmlns:mc="http://schemas.openxmlformats.org/markup-compatibility/2006">
              <mc:Choice xmlns:v="urn:schemas-microsoft-com:vml" Requires="v">
                <p:oleObj spid="_x0000_s4237" name="Equation" r:id="rId3" imgW="1129810" imgH="444307" progId="Equation.3">
                  <p:embed/>
                </p:oleObj>
              </mc:Choice>
              <mc:Fallback>
                <p:oleObj name="Equation" r:id="rId3" imgW="1129810" imgH="444307"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461" y="2478169"/>
                        <a:ext cx="2170437" cy="857232"/>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EB9733E3-45C1-4125-B289-430D407BB39B}"/>
              </a:ext>
            </a:extLst>
          </p:cNvPr>
          <p:cNvSpPr txBox="1"/>
          <p:nvPr/>
        </p:nvSpPr>
        <p:spPr>
          <a:xfrm>
            <a:off x="6209461" y="3471629"/>
            <a:ext cx="2459942" cy="584775"/>
          </a:xfrm>
          <a:prstGeom prst="rect">
            <a:avLst/>
          </a:prstGeom>
          <a:noFill/>
        </p:spPr>
        <p:txBody>
          <a:bodyPr wrap="square" rtlCol="0">
            <a:spAutoFit/>
          </a:bodyPr>
          <a:lstStyle/>
          <a:p>
            <a:r>
              <a:rPr lang="fr-FR" sz="1600" b="1" dirty="0" err="1"/>
              <a:t>Conventional</a:t>
            </a:r>
            <a:r>
              <a:rPr lang="fr-FR" sz="1600" b="1" dirty="0"/>
              <a:t> </a:t>
            </a:r>
            <a:r>
              <a:rPr lang="fr-FR" sz="1600" b="1" dirty="0" err="1"/>
              <a:t>criteria</a:t>
            </a:r>
            <a:r>
              <a:rPr lang="fr-FR" sz="1600" b="1" dirty="0"/>
              <a:t>: </a:t>
            </a:r>
          </a:p>
          <a:p>
            <a:r>
              <a:rPr lang="fr-FR" sz="1600" b="1" dirty="0" err="1">
                <a:solidFill>
                  <a:srgbClr val="FF0000"/>
                </a:solidFill>
              </a:rPr>
              <a:t>E</a:t>
            </a:r>
            <a:r>
              <a:rPr lang="fr-FR" sz="1600" b="1" baseline="-25000" dirty="0" err="1">
                <a:solidFill>
                  <a:srgbClr val="FF0000"/>
                </a:solidFill>
              </a:rPr>
              <a:t>f</a:t>
            </a:r>
            <a:r>
              <a:rPr lang="fr-FR" sz="1600" b="1" baseline="-25000" dirty="0">
                <a:solidFill>
                  <a:srgbClr val="FF0000"/>
                </a:solidFill>
              </a:rPr>
              <a:t> </a:t>
            </a:r>
            <a:r>
              <a:rPr lang="fr-FR" sz="1600" b="1" dirty="0">
                <a:solidFill>
                  <a:srgbClr val="FF0000"/>
                </a:solidFill>
              </a:rPr>
              <a:t> &lt;= 200 </a:t>
            </a:r>
            <a:r>
              <a:rPr lang="fr-FR" sz="1600" b="1" dirty="0" err="1">
                <a:solidFill>
                  <a:srgbClr val="FF0000"/>
                </a:solidFill>
              </a:rPr>
              <a:t>meV</a:t>
            </a:r>
            <a:r>
              <a:rPr lang="fr-FR" sz="1600" b="1" dirty="0">
                <a:solidFill>
                  <a:srgbClr val="FF0000"/>
                </a:solidFill>
              </a:rPr>
              <a:t>/</a:t>
            </a:r>
            <a:r>
              <a:rPr lang="fr-FR" sz="1600" b="1" dirty="0" err="1">
                <a:solidFill>
                  <a:srgbClr val="FF0000"/>
                </a:solidFill>
              </a:rPr>
              <a:t>atom</a:t>
            </a:r>
            <a:endParaRPr lang="en-US" sz="1600" b="1" dirty="0">
              <a:solidFill>
                <a:srgbClr val="FF0000"/>
              </a:solidFill>
            </a:endParaRPr>
          </a:p>
        </p:txBody>
      </p:sp>
      <p:pic>
        <p:nvPicPr>
          <p:cNvPr id="6" name="Picture 5" descr="C:\Users\Kamal\AppData\Local\Microsoft\Windows\INetCacheContent.Word\Ef.png">
            <a:extLst>
              <a:ext uri="{FF2B5EF4-FFF2-40B4-BE49-F238E27FC236}">
                <a16:creationId xmlns:a16="http://schemas.microsoft.com/office/drawing/2014/main" id="{DCF5D152-2A73-4DA0-8A31-00CF396A55D0}"/>
              </a:ext>
            </a:extLst>
          </p:cNvPr>
          <p:cNvPicPr/>
          <p:nvPr/>
        </p:nvPicPr>
        <p:blipFill rotWithShape="1">
          <a:blip r:embed="rId5" cstate="print">
            <a:extLst>
              <a:ext uri="{28A0092B-C50C-407E-A947-70E740481C1C}">
                <a14:useLocalDpi xmlns:a14="http://schemas.microsoft.com/office/drawing/2010/main" val="0"/>
              </a:ext>
            </a:extLst>
          </a:blip>
          <a:srcRect l="5091" t="8394" r="7645"/>
          <a:stretch/>
        </p:blipFill>
        <p:spPr bwMode="auto">
          <a:xfrm>
            <a:off x="5939454" y="4056404"/>
            <a:ext cx="2729949" cy="2319130"/>
          </a:xfrm>
          <a:prstGeom prst="rect">
            <a:avLst/>
          </a:prstGeom>
          <a:noFill/>
          <a:ln>
            <a:noFill/>
          </a:ln>
        </p:spPr>
      </p:pic>
      <p:pic>
        <p:nvPicPr>
          <p:cNvPr id="9" name="Picture 8">
            <a:extLst>
              <a:ext uri="{FF2B5EF4-FFF2-40B4-BE49-F238E27FC236}">
                <a16:creationId xmlns:a16="http://schemas.microsoft.com/office/drawing/2014/main" id="{022CCA32-19F1-4275-B52A-2FC00C4499C1}"/>
              </a:ext>
            </a:extLst>
          </p:cNvPr>
          <p:cNvPicPr>
            <a:picLocks noChangeAspect="1"/>
          </p:cNvPicPr>
          <p:nvPr/>
        </p:nvPicPr>
        <p:blipFill>
          <a:blip r:embed="rId6"/>
          <a:stretch>
            <a:fillRect/>
          </a:stretch>
        </p:blipFill>
        <p:spPr>
          <a:xfrm>
            <a:off x="445043" y="2478169"/>
            <a:ext cx="5359407" cy="3610766"/>
          </a:xfrm>
          <a:prstGeom prst="rect">
            <a:avLst/>
          </a:prstGeom>
        </p:spPr>
      </p:pic>
      <p:pic>
        <p:nvPicPr>
          <p:cNvPr id="8" name="Picture 7">
            <a:extLst>
              <a:ext uri="{FF2B5EF4-FFF2-40B4-BE49-F238E27FC236}">
                <a16:creationId xmlns:a16="http://schemas.microsoft.com/office/drawing/2014/main" id="{EFFCA214-A6F7-492A-A384-BD7C5DB8432F}"/>
              </a:ext>
            </a:extLst>
          </p:cNvPr>
          <p:cNvPicPr>
            <a:picLocks noChangeAspect="1"/>
          </p:cNvPicPr>
          <p:nvPr/>
        </p:nvPicPr>
        <p:blipFill>
          <a:blip r:embed="rId7"/>
          <a:stretch>
            <a:fillRect/>
          </a:stretch>
        </p:blipFill>
        <p:spPr>
          <a:xfrm>
            <a:off x="4297995" y="4579705"/>
            <a:ext cx="1506455" cy="1795829"/>
          </a:xfrm>
          <a:prstGeom prst="rect">
            <a:avLst/>
          </a:prstGeom>
        </p:spPr>
      </p:pic>
    </p:spTree>
    <p:extLst>
      <p:ext uri="{BB962C8B-B14F-4D97-AF65-F5344CB8AC3E}">
        <p14:creationId xmlns:p14="http://schemas.microsoft.com/office/powerpoint/2010/main" val="1470513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B87A-2F85-4F2A-8C13-23F33F99DB84}"/>
              </a:ext>
            </a:extLst>
          </p:cNvPr>
          <p:cNvSpPr>
            <a:spLocks noGrp="1"/>
          </p:cNvSpPr>
          <p:nvPr>
            <p:ph type="title"/>
          </p:nvPr>
        </p:nvSpPr>
        <p:spPr>
          <a:xfrm>
            <a:off x="457200" y="365624"/>
            <a:ext cx="8229600" cy="1143000"/>
          </a:xfrm>
        </p:spPr>
        <p:txBody>
          <a:bodyPr/>
          <a:lstStyle/>
          <a:p>
            <a:pPr algn="l"/>
            <a:r>
              <a:rPr lang="en-US" b="1" dirty="0">
                <a:solidFill>
                  <a:srgbClr val="0000FF"/>
                </a:solidFill>
                <a:latin typeface="Calibri" panose="020F0502020204030204" pitchFamily="34" charset="0"/>
              </a:rPr>
              <a:t>B) Mechanical</a:t>
            </a:r>
            <a:r>
              <a:rPr lang="en-US" dirty="0">
                <a:solidFill>
                  <a:srgbClr val="0000FF"/>
                </a:solidFill>
                <a:latin typeface="Calibri" panose="020F0502020204030204" pitchFamily="34" charset="0"/>
              </a:rPr>
              <a:t> properties</a:t>
            </a:r>
          </a:p>
        </p:txBody>
      </p:sp>
      <p:pic>
        <p:nvPicPr>
          <p:cNvPr id="6" name="Content Placeholder 5">
            <a:extLst>
              <a:ext uri="{FF2B5EF4-FFF2-40B4-BE49-F238E27FC236}">
                <a16:creationId xmlns:a16="http://schemas.microsoft.com/office/drawing/2014/main" id="{69978784-736C-4A25-926E-B41D4343A690}"/>
              </a:ext>
            </a:extLst>
          </p:cNvPr>
          <p:cNvPicPr>
            <a:picLocks noGrp="1" noChangeAspect="1"/>
          </p:cNvPicPr>
          <p:nvPr>
            <p:ph idx="1"/>
          </p:nvPr>
        </p:nvPicPr>
        <p:blipFill rotWithShape="1">
          <a:blip r:embed="rId2"/>
          <a:srcRect l="1893" t="20996" r="7536" b="9556"/>
          <a:stretch/>
        </p:blipFill>
        <p:spPr>
          <a:xfrm>
            <a:off x="457200" y="1472369"/>
            <a:ext cx="4564403" cy="2186105"/>
          </a:xfrm>
          <a:prstGeom prst="rect">
            <a:avLst/>
          </a:prstGeom>
        </p:spPr>
      </p:pic>
      <p:sp>
        <p:nvSpPr>
          <p:cNvPr id="4" name="Slide Number Placeholder 3">
            <a:extLst>
              <a:ext uri="{FF2B5EF4-FFF2-40B4-BE49-F238E27FC236}">
                <a16:creationId xmlns:a16="http://schemas.microsoft.com/office/drawing/2014/main" id="{E8C12822-7593-41B4-B654-FBA2B3007173}"/>
              </a:ext>
            </a:extLst>
          </p:cNvPr>
          <p:cNvSpPr>
            <a:spLocks noGrp="1"/>
          </p:cNvSpPr>
          <p:nvPr>
            <p:ph type="sldNum" sz="quarter" idx="12"/>
          </p:nvPr>
        </p:nvSpPr>
        <p:spPr/>
        <p:txBody>
          <a:bodyPr/>
          <a:lstStyle/>
          <a:p>
            <a:fld id="{9E06B5C0-846E-4433-9DA3-8CB114699B63}" type="slidenum">
              <a:rPr lang="en-US" smtClean="0"/>
              <a:t>11</a:t>
            </a:fld>
            <a:endParaRPr lang="en-US"/>
          </a:p>
        </p:txBody>
      </p:sp>
      <p:sp>
        <p:nvSpPr>
          <p:cNvPr id="3" name="TextBox 2">
            <a:extLst>
              <a:ext uri="{FF2B5EF4-FFF2-40B4-BE49-F238E27FC236}">
                <a16:creationId xmlns:a16="http://schemas.microsoft.com/office/drawing/2014/main" id="{655FEC72-6A4F-44AD-BAF7-65784EAD1296}"/>
              </a:ext>
            </a:extLst>
          </p:cNvPr>
          <p:cNvSpPr txBox="1"/>
          <p:nvPr/>
        </p:nvSpPr>
        <p:spPr>
          <a:xfrm>
            <a:off x="577402" y="1108852"/>
            <a:ext cx="4538935" cy="300082"/>
          </a:xfrm>
          <a:prstGeom prst="rect">
            <a:avLst/>
          </a:prstGeom>
          <a:noFill/>
        </p:spPr>
        <p:txBody>
          <a:bodyPr wrap="none" rtlCol="0">
            <a:spAutoFit/>
          </a:bodyPr>
          <a:lstStyle/>
          <a:p>
            <a:r>
              <a:rPr lang="en-US" sz="1350" b="1" dirty="0"/>
              <a:t>Comparison of JARVIS-DFT OPT data with MP PBE data</a:t>
            </a:r>
          </a:p>
        </p:txBody>
      </p:sp>
      <p:pic>
        <p:nvPicPr>
          <p:cNvPr id="8" name="Picture 7">
            <a:extLst>
              <a:ext uri="{FF2B5EF4-FFF2-40B4-BE49-F238E27FC236}">
                <a16:creationId xmlns:a16="http://schemas.microsoft.com/office/drawing/2014/main" id="{067F9BB5-7DFF-4B34-B07B-7599F1ECCB3D}"/>
              </a:ext>
            </a:extLst>
          </p:cNvPr>
          <p:cNvPicPr>
            <a:picLocks noChangeAspect="1"/>
          </p:cNvPicPr>
          <p:nvPr/>
        </p:nvPicPr>
        <p:blipFill rotWithShape="1">
          <a:blip r:embed="rId3"/>
          <a:srcRect t="8742" r="7674"/>
          <a:stretch/>
        </p:blipFill>
        <p:spPr>
          <a:xfrm>
            <a:off x="952711" y="3721909"/>
            <a:ext cx="3573379" cy="2651299"/>
          </a:xfrm>
          <a:prstGeom prst="rect">
            <a:avLst/>
          </a:prstGeom>
        </p:spPr>
      </p:pic>
      <p:sp>
        <p:nvSpPr>
          <p:cNvPr id="9" name="Rectangle 8">
            <a:extLst>
              <a:ext uri="{FF2B5EF4-FFF2-40B4-BE49-F238E27FC236}">
                <a16:creationId xmlns:a16="http://schemas.microsoft.com/office/drawing/2014/main" id="{003A8B1D-D54A-4DC0-9C84-412CDB2865AB}"/>
              </a:ext>
            </a:extLst>
          </p:cNvPr>
          <p:cNvSpPr/>
          <p:nvPr/>
        </p:nvSpPr>
        <p:spPr bwMode="auto">
          <a:xfrm>
            <a:off x="1752633" y="1442505"/>
            <a:ext cx="276726" cy="112280"/>
          </a:xfrm>
          <a:prstGeom prst="rect">
            <a:avLst/>
          </a:prstGeom>
          <a:solidFill>
            <a:schemeClr val="bg1"/>
          </a:solidFill>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3E7BC5AC-76A9-46B7-8BCE-FB224CD2D6D3}"/>
              </a:ext>
            </a:extLst>
          </p:cNvPr>
          <p:cNvSpPr/>
          <p:nvPr/>
        </p:nvSpPr>
        <p:spPr bwMode="auto">
          <a:xfrm>
            <a:off x="3937093" y="1432361"/>
            <a:ext cx="276726" cy="112280"/>
          </a:xfrm>
          <a:prstGeom prst="rect">
            <a:avLst/>
          </a:prstGeom>
          <a:solidFill>
            <a:schemeClr val="bg1"/>
          </a:solidFill>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12" name="Group 11">
            <a:extLst>
              <a:ext uri="{FF2B5EF4-FFF2-40B4-BE49-F238E27FC236}">
                <a16:creationId xmlns:a16="http://schemas.microsoft.com/office/drawing/2014/main" id="{8C5A37CB-C31D-4BB5-AB33-64AC209F56B9}"/>
              </a:ext>
            </a:extLst>
          </p:cNvPr>
          <p:cNvGrpSpPr/>
          <p:nvPr/>
        </p:nvGrpSpPr>
        <p:grpSpPr>
          <a:xfrm>
            <a:off x="5099760" y="2152162"/>
            <a:ext cx="3508882" cy="3457756"/>
            <a:chOff x="5116337" y="2145003"/>
            <a:chExt cx="3508882" cy="3457756"/>
          </a:xfrm>
        </p:grpSpPr>
        <p:pic>
          <p:nvPicPr>
            <p:cNvPr id="7" name="Picture 6">
              <a:extLst>
                <a:ext uri="{FF2B5EF4-FFF2-40B4-BE49-F238E27FC236}">
                  <a16:creationId xmlns:a16="http://schemas.microsoft.com/office/drawing/2014/main" id="{754BE020-AD35-45CF-93D8-81A01756839D}"/>
                </a:ext>
              </a:extLst>
            </p:cNvPr>
            <p:cNvPicPr>
              <a:picLocks noChangeAspect="1"/>
            </p:cNvPicPr>
            <p:nvPr/>
          </p:nvPicPr>
          <p:blipFill rotWithShape="1">
            <a:blip r:embed="rId4"/>
            <a:srcRect l="49354" t="7858" r="8560" b="714"/>
            <a:stretch/>
          </p:blipFill>
          <p:spPr>
            <a:xfrm>
              <a:off x="5116337" y="2189111"/>
              <a:ext cx="3508882" cy="3413648"/>
            </a:xfrm>
            <a:prstGeom prst="rect">
              <a:avLst/>
            </a:prstGeom>
          </p:spPr>
        </p:pic>
        <p:sp>
          <p:nvSpPr>
            <p:cNvPr id="11" name="Rectangle 10">
              <a:extLst>
                <a:ext uri="{FF2B5EF4-FFF2-40B4-BE49-F238E27FC236}">
                  <a16:creationId xmlns:a16="http://schemas.microsoft.com/office/drawing/2014/main" id="{068BBC57-DE2D-42B2-A2D7-EA217B3D89CD}"/>
                </a:ext>
              </a:extLst>
            </p:cNvPr>
            <p:cNvSpPr/>
            <p:nvPr/>
          </p:nvSpPr>
          <p:spPr bwMode="auto">
            <a:xfrm>
              <a:off x="6990348" y="2145003"/>
              <a:ext cx="276726" cy="112280"/>
            </a:xfrm>
            <a:prstGeom prst="rect">
              <a:avLst/>
            </a:prstGeom>
            <a:solidFill>
              <a:schemeClr val="bg1"/>
            </a:solidFill>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13" name="TextBox 12">
            <a:extLst>
              <a:ext uri="{FF2B5EF4-FFF2-40B4-BE49-F238E27FC236}">
                <a16:creationId xmlns:a16="http://schemas.microsoft.com/office/drawing/2014/main" id="{CE776631-BEE7-4102-A08E-1F9C582D39F9}"/>
              </a:ext>
            </a:extLst>
          </p:cNvPr>
          <p:cNvSpPr txBox="1"/>
          <p:nvPr/>
        </p:nvSpPr>
        <p:spPr>
          <a:xfrm>
            <a:off x="5019974" y="6112898"/>
            <a:ext cx="2281266" cy="338554"/>
          </a:xfrm>
          <a:prstGeom prst="rect">
            <a:avLst/>
          </a:prstGeom>
          <a:noFill/>
        </p:spPr>
        <p:txBody>
          <a:bodyPr wrap="none" rtlCol="0">
            <a:spAutoFit/>
          </a:bodyPr>
          <a:lstStyle/>
          <a:p>
            <a:r>
              <a:rPr lang="en-US" sz="1600" dirty="0"/>
              <a:t>Note: All 3D calculations</a:t>
            </a:r>
          </a:p>
        </p:txBody>
      </p:sp>
    </p:spTree>
    <p:extLst>
      <p:ext uri="{BB962C8B-B14F-4D97-AF65-F5344CB8AC3E}">
        <p14:creationId xmlns:p14="http://schemas.microsoft.com/office/powerpoint/2010/main" val="1618188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B87A-2F85-4F2A-8C13-23F33F99DB84}"/>
              </a:ext>
            </a:extLst>
          </p:cNvPr>
          <p:cNvSpPr>
            <a:spLocks noGrp="1"/>
          </p:cNvSpPr>
          <p:nvPr>
            <p:ph type="title"/>
          </p:nvPr>
        </p:nvSpPr>
        <p:spPr>
          <a:xfrm>
            <a:off x="385010" y="431048"/>
            <a:ext cx="8229600" cy="615699"/>
          </a:xfrm>
        </p:spPr>
        <p:txBody>
          <a:bodyPr/>
          <a:lstStyle/>
          <a:p>
            <a:r>
              <a:rPr lang="en-US" b="1" dirty="0">
                <a:solidFill>
                  <a:srgbClr val="0000FF"/>
                </a:solidFill>
                <a:latin typeface="Calibri" panose="020F0502020204030204" pitchFamily="34" charset="0"/>
              </a:rPr>
              <a:t>Mechanical</a:t>
            </a:r>
            <a:r>
              <a:rPr lang="en-US" dirty="0">
                <a:solidFill>
                  <a:srgbClr val="0000FF"/>
                </a:solidFill>
                <a:latin typeface="Calibri" panose="020F0502020204030204" pitchFamily="34" charset="0"/>
              </a:rPr>
              <a:t> properties: Trends Bulk vs 2D</a:t>
            </a:r>
          </a:p>
        </p:txBody>
      </p:sp>
      <p:sp>
        <p:nvSpPr>
          <p:cNvPr id="4" name="Slide Number Placeholder 3">
            <a:extLst>
              <a:ext uri="{FF2B5EF4-FFF2-40B4-BE49-F238E27FC236}">
                <a16:creationId xmlns:a16="http://schemas.microsoft.com/office/drawing/2014/main" id="{E8C12822-7593-41B4-B654-FBA2B3007173}"/>
              </a:ext>
            </a:extLst>
          </p:cNvPr>
          <p:cNvSpPr>
            <a:spLocks noGrp="1"/>
          </p:cNvSpPr>
          <p:nvPr>
            <p:ph type="sldNum" sz="quarter" idx="12"/>
          </p:nvPr>
        </p:nvSpPr>
        <p:spPr/>
        <p:txBody>
          <a:bodyPr/>
          <a:lstStyle/>
          <a:p>
            <a:fld id="{9E06B5C0-846E-4433-9DA3-8CB114699B63}" type="slidenum">
              <a:rPr lang="en-US" smtClean="0"/>
              <a:t>12</a:t>
            </a:fld>
            <a:endParaRPr lang="en-US"/>
          </a:p>
        </p:txBody>
      </p:sp>
      <p:pic>
        <p:nvPicPr>
          <p:cNvPr id="12" name="Picture 11">
            <a:extLst>
              <a:ext uri="{FF2B5EF4-FFF2-40B4-BE49-F238E27FC236}">
                <a16:creationId xmlns:a16="http://schemas.microsoft.com/office/drawing/2014/main" id="{7C91B7D8-977D-4F50-B90C-46A7C4578C87}"/>
              </a:ext>
            </a:extLst>
          </p:cNvPr>
          <p:cNvPicPr>
            <a:picLocks noChangeAspect="1"/>
          </p:cNvPicPr>
          <p:nvPr/>
        </p:nvPicPr>
        <p:blipFill>
          <a:blip r:embed="rId2"/>
          <a:stretch>
            <a:fillRect/>
          </a:stretch>
        </p:blipFill>
        <p:spPr>
          <a:xfrm>
            <a:off x="578642" y="1167279"/>
            <a:ext cx="6566387" cy="5137985"/>
          </a:xfrm>
          <a:prstGeom prst="rect">
            <a:avLst/>
          </a:prstGeom>
        </p:spPr>
      </p:pic>
      <p:sp>
        <p:nvSpPr>
          <p:cNvPr id="13" name="TextBox 12">
            <a:extLst>
              <a:ext uri="{FF2B5EF4-FFF2-40B4-BE49-F238E27FC236}">
                <a16:creationId xmlns:a16="http://schemas.microsoft.com/office/drawing/2014/main" id="{FB8F0BFF-E290-483A-ADF6-8B4048872D25}"/>
              </a:ext>
            </a:extLst>
          </p:cNvPr>
          <p:cNvSpPr txBox="1"/>
          <p:nvPr/>
        </p:nvSpPr>
        <p:spPr>
          <a:xfrm>
            <a:off x="7348718" y="2921159"/>
            <a:ext cx="1223413" cy="1015663"/>
          </a:xfrm>
          <a:prstGeom prst="rect">
            <a:avLst/>
          </a:prstGeom>
          <a:noFill/>
        </p:spPr>
        <p:txBody>
          <a:bodyPr wrap="none" rtlCol="0">
            <a:spAutoFit/>
          </a:bodyPr>
          <a:lstStyle/>
          <a:p>
            <a:pPr algn="ctr"/>
            <a:r>
              <a:rPr lang="en-US" sz="2000" b="1" dirty="0">
                <a:solidFill>
                  <a:srgbClr val="FF0000"/>
                </a:solidFill>
              </a:rPr>
              <a:t>NOT</a:t>
            </a:r>
          </a:p>
          <a:p>
            <a:pPr algn="ctr"/>
            <a:r>
              <a:rPr lang="en-US" sz="2000" b="1" dirty="0">
                <a:solidFill>
                  <a:srgbClr val="FF0000"/>
                </a:solidFill>
              </a:rPr>
              <a:t>the same</a:t>
            </a:r>
          </a:p>
          <a:p>
            <a:pPr algn="ctr"/>
            <a:r>
              <a:rPr lang="en-US" sz="2000" b="1" dirty="0">
                <a:solidFill>
                  <a:srgbClr val="FF0000"/>
                </a:solidFill>
              </a:rPr>
              <a:t>ranking!!</a:t>
            </a:r>
          </a:p>
        </p:txBody>
      </p:sp>
    </p:spTree>
    <p:extLst>
      <p:ext uri="{BB962C8B-B14F-4D97-AF65-F5344CB8AC3E}">
        <p14:creationId xmlns:p14="http://schemas.microsoft.com/office/powerpoint/2010/main" val="3347665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A534-C157-4DEC-B797-1373DEA29B31}"/>
              </a:ext>
            </a:extLst>
          </p:cNvPr>
          <p:cNvSpPr>
            <a:spLocks noGrp="1"/>
          </p:cNvSpPr>
          <p:nvPr>
            <p:ph type="title"/>
          </p:nvPr>
        </p:nvSpPr>
        <p:spPr>
          <a:xfrm>
            <a:off x="530941" y="534593"/>
            <a:ext cx="7886700" cy="507626"/>
          </a:xfrm>
        </p:spPr>
        <p:txBody>
          <a:bodyPr/>
          <a:lstStyle/>
          <a:p>
            <a:pPr algn="l"/>
            <a:r>
              <a:rPr lang="en-US" b="1" dirty="0">
                <a:solidFill>
                  <a:srgbClr val="0000FF"/>
                </a:solidFill>
                <a:latin typeface="Calibri" panose="020F0502020204030204" pitchFamily="34" charset="0"/>
              </a:rPr>
              <a:t>C) Optoelectronic properties</a:t>
            </a:r>
          </a:p>
        </p:txBody>
      </p:sp>
      <p:pic>
        <p:nvPicPr>
          <p:cNvPr id="6" name="Content Placeholder 5">
            <a:extLst>
              <a:ext uri="{FF2B5EF4-FFF2-40B4-BE49-F238E27FC236}">
                <a16:creationId xmlns:a16="http://schemas.microsoft.com/office/drawing/2014/main" id="{B783D6C3-96DF-4E4B-9064-6E21DABBC611}"/>
              </a:ext>
            </a:extLst>
          </p:cNvPr>
          <p:cNvPicPr>
            <a:picLocks noGrp="1" noChangeAspect="1"/>
          </p:cNvPicPr>
          <p:nvPr>
            <p:ph idx="1"/>
          </p:nvPr>
        </p:nvPicPr>
        <p:blipFill>
          <a:blip r:embed="rId2"/>
          <a:stretch>
            <a:fillRect/>
          </a:stretch>
        </p:blipFill>
        <p:spPr>
          <a:xfrm>
            <a:off x="4251262" y="2749886"/>
            <a:ext cx="4352826" cy="3263504"/>
          </a:xfrm>
          <a:prstGeom prst="rect">
            <a:avLst/>
          </a:prstGeom>
        </p:spPr>
      </p:pic>
      <p:sp>
        <p:nvSpPr>
          <p:cNvPr id="4" name="Slide Number Placeholder 3">
            <a:extLst>
              <a:ext uri="{FF2B5EF4-FFF2-40B4-BE49-F238E27FC236}">
                <a16:creationId xmlns:a16="http://schemas.microsoft.com/office/drawing/2014/main" id="{37F84BCB-7298-4F4C-8EDF-0CAA2D303D40}"/>
              </a:ext>
            </a:extLst>
          </p:cNvPr>
          <p:cNvSpPr>
            <a:spLocks noGrp="1"/>
          </p:cNvSpPr>
          <p:nvPr>
            <p:ph type="sldNum" sz="quarter" idx="12"/>
          </p:nvPr>
        </p:nvSpPr>
        <p:spPr/>
        <p:txBody>
          <a:bodyPr/>
          <a:lstStyle/>
          <a:p>
            <a:fld id="{9E06B5C0-846E-4433-9DA3-8CB114699B63}" type="slidenum">
              <a:rPr lang="en-US" smtClean="0"/>
              <a:t>13</a:t>
            </a:fld>
            <a:endParaRPr lang="en-US"/>
          </a:p>
        </p:txBody>
      </p:sp>
      <p:pic>
        <p:nvPicPr>
          <p:cNvPr id="8" name="Picture 7">
            <a:extLst>
              <a:ext uri="{FF2B5EF4-FFF2-40B4-BE49-F238E27FC236}">
                <a16:creationId xmlns:a16="http://schemas.microsoft.com/office/drawing/2014/main" id="{4B68EB90-7BF5-4105-A5ED-01456121A7B8}"/>
              </a:ext>
            </a:extLst>
          </p:cNvPr>
          <p:cNvPicPr>
            <a:picLocks noChangeAspect="1"/>
          </p:cNvPicPr>
          <p:nvPr/>
        </p:nvPicPr>
        <p:blipFill rotWithShape="1">
          <a:blip r:embed="rId3"/>
          <a:srcRect l="10147"/>
          <a:stretch/>
        </p:blipFill>
        <p:spPr>
          <a:xfrm>
            <a:off x="394727" y="2520372"/>
            <a:ext cx="3856534" cy="3217927"/>
          </a:xfrm>
          <a:prstGeom prst="rect">
            <a:avLst/>
          </a:prstGeom>
        </p:spPr>
      </p:pic>
      <p:sp>
        <p:nvSpPr>
          <p:cNvPr id="5" name="TextBox 4">
            <a:extLst>
              <a:ext uri="{FF2B5EF4-FFF2-40B4-BE49-F238E27FC236}">
                <a16:creationId xmlns:a16="http://schemas.microsoft.com/office/drawing/2014/main" id="{B0DB1B7A-3711-4D59-A11D-98F66AC0236C}"/>
              </a:ext>
            </a:extLst>
          </p:cNvPr>
          <p:cNvSpPr txBox="1"/>
          <p:nvPr/>
        </p:nvSpPr>
        <p:spPr>
          <a:xfrm>
            <a:off x="517329" y="1299364"/>
            <a:ext cx="7702439" cy="1077218"/>
          </a:xfrm>
          <a:prstGeom prst="rect">
            <a:avLst/>
          </a:prstGeom>
          <a:noFill/>
        </p:spPr>
        <p:txBody>
          <a:bodyPr wrap="square" rtlCol="0">
            <a:spAutoFit/>
          </a:bodyPr>
          <a:lstStyle/>
          <a:p>
            <a:pPr marL="214313" indent="-214313">
              <a:spcAft>
                <a:spcPts val="1200"/>
              </a:spcAft>
              <a:buFont typeface="Arial" panose="020B0604020202020204" pitchFamily="34" charset="0"/>
              <a:buChar char="•"/>
            </a:pPr>
            <a:r>
              <a:rPr lang="en-US" b="1" dirty="0"/>
              <a:t>Bandgap</a:t>
            </a:r>
            <a:r>
              <a:rPr lang="en-US" dirty="0"/>
              <a:t>, frequency dependent </a:t>
            </a:r>
            <a:r>
              <a:rPr lang="en-US" b="1" dirty="0"/>
              <a:t>dielectric function </a:t>
            </a:r>
            <a:r>
              <a:rPr lang="en-US" dirty="0"/>
              <a:t>from OptB88vdW (</a:t>
            </a:r>
            <a:r>
              <a:rPr lang="en-US" dirty="0">
                <a:solidFill>
                  <a:srgbClr val="FF0000"/>
                </a:solidFill>
              </a:rPr>
              <a:t>OPT</a:t>
            </a:r>
            <a:r>
              <a:rPr lang="en-US" dirty="0"/>
              <a:t>) and Modified </a:t>
            </a:r>
            <a:r>
              <a:rPr lang="en-US" dirty="0" err="1"/>
              <a:t>Becke</a:t>
            </a:r>
            <a:r>
              <a:rPr lang="en-US" dirty="0"/>
              <a:t>-Johnson formalisms (</a:t>
            </a:r>
            <a:r>
              <a:rPr lang="en-US" dirty="0">
                <a:solidFill>
                  <a:srgbClr val="FF0000"/>
                </a:solidFill>
              </a:rPr>
              <a:t>MBJ</a:t>
            </a:r>
            <a:r>
              <a:rPr lang="en-US" dirty="0"/>
              <a:t>)</a:t>
            </a:r>
          </a:p>
          <a:p>
            <a:pPr marL="214313" indent="-214313">
              <a:spcAft>
                <a:spcPts val="1200"/>
              </a:spcAft>
              <a:buFont typeface="Arial" panose="020B0604020202020204" pitchFamily="34" charset="0"/>
              <a:buChar char="•"/>
            </a:pPr>
            <a:r>
              <a:rPr lang="en-US" dirty="0"/>
              <a:t>MBJ gives </a:t>
            </a:r>
            <a:r>
              <a:rPr lang="en-US" b="1" dirty="0"/>
              <a:t>excellent bandgap with low computational cost </a:t>
            </a:r>
          </a:p>
        </p:txBody>
      </p:sp>
      <p:sp>
        <p:nvSpPr>
          <p:cNvPr id="7" name="TextBox 6">
            <a:extLst>
              <a:ext uri="{FF2B5EF4-FFF2-40B4-BE49-F238E27FC236}">
                <a16:creationId xmlns:a16="http://schemas.microsoft.com/office/drawing/2014/main" id="{C7C42A93-55F1-4311-903F-BCF12E93B243}"/>
              </a:ext>
            </a:extLst>
          </p:cNvPr>
          <p:cNvSpPr txBox="1"/>
          <p:nvPr/>
        </p:nvSpPr>
        <p:spPr>
          <a:xfrm>
            <a:off x="3302926" y="6073627"/>
            <a:ext cx="1896673" cy="300082"/>
          </a:xfrm>
          <a:prstGeom prst="rect">
            <a:avLst/>
          </a:prstGeom>
          <a:noFill/>
        </p:spPr>
        <p:txBody>
          <a:bodyPr wrap="none" rtlCol="0">
            <a:spAutoFit/>
          </a:bodyPr>
          <a:lstStyle/>
          <a:p>
            <a:r>
              <a:rPr lang="en-US" sz="1350" i="1" dirty="0"/>
              <a:t>Accepted</a:t>
            </a:r>
            <a:r>
              <a:rPr lang="en-US" sz="1350" dirty="0"/>
              <a:t>, </a:t>
            </a:r>
            <a:r>
              <a:rPr lang="en-US" sz="1350" dirty="0" err="1"/>
              <a:t>ScientificData</a:t>
            </a:r>
            <a:endParaRPr lang="en-US" sz="1350" dirty="0"/>
          </a:p>
        </p:txBody>
      </p:sp>
      <p:sp>
        <p:nvSpPr>
          <p:cNvPr id="3" name="TextBox 2">
            <a:extLst>
              <a:ext uri="{FF2B5EF4-FFF2-40B4-BE49-F238E27FC236}">
                <a16:creationId xmlns:a16="http://schemas.microsoft.com/office/drawing/2014/main" id="{D8E38194-9F54-4AEE-AEA2-F7564CC2F788}"/>
              </a:ext>
            </a:extLst>
          </p:cNvPr>
          <p:cNvSpPr txBox="1"/>
          <p:nvPr/>
        </p:nvSpPr>
        <p:spPr>
          <a:xfrm>
            <a:off x="5411627" y="2520372"/>
            <a:ext cx="2032095" cy="338554"/>
          </a:xfrm>
          <a:prstGeom prst="rect">
            <a:avLst/>
          </a:prstGeom>
          <a:noFill/>
        </p:spPr>
        <p:txBody>
          <a:bodyPr wrap="none" rtlCol="0">
            <a:spAutoFit/>
          </a:bodyPr>
          <a:lstStyle/>
          <a:p>
            <a:r>
              <a:rPr lang="en-US" sz="1600" dirty="0"/>
              <a:t>Example of Validation</a:t>
            </a:r>
          </a:p>
        </p:txBody>
      </p:sp>
    </p:spTree>
    <p:extLst>
      <p:ext uri="{BB962C8B-B14F-4D97-AF65-F5344CB8AC3E}">
        <p14:creationId xmlns:p14="http://schemas.microsoft.com/office/powerpoint/2010/main" val="2076251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2CC64-1103-4A5A-BB41-1EDEF1BA7D70}"/>
              </a:ext>
            </a:extLst>
          </p:cNvPr>
          <p:cNvSpPr>
            <a:spLocks noGrp="1"/>
          </p:cNvSpPr>
          <p:nvPr>
            <p:ph type="title"/>
          </p:nvPr>
        </p:nvSpPr>
        <p:spPr>
          <a:xfrm>
            <a:off x="451622" y="449180"/>
            <a:ext cx="7886700" cy="994172"/>
          </a:xfrm>
        </p:spPr>
        <p:txBody>
          <a:bodyPr/>
          <a:lstStyle/>
          <a:p>
            <a:pPr algn="l"/>
            <a:r>
              <a:rPr lang="en-US" b="1" dirty="0">
                <a:solidFill>
                  <a:srgbClr val="0000FF"/>
                </a:solidFill>
                <a:latin typeface="Calibri" panose="020F0502020204030204" pitchFamily="34" charset="0"/>
              </a:rPr>
              <a:t>D) Search for topological insulators (TI)</a:t>
            </a:r>
            <a:br>
              <a:rPr lang="en-US" b="1" dirty="0">
                <a:solidFill>
                  <a:srgbClr val="0000FF"/>
                </a:solidFill>
                <a:latin typeface="Calibri" panose="020F0502020204030204" pitchFamily="34" charset="0"/>
              </a:rPr>
            </a:br>
            <a:endParaRPr lang="en-US" b="1" dirty="0">
              <a:solidFill>
                <a:srgbClr val="0000FF"/>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0F6D258F-5EF8-4B6D-9F19-A5D1B446AB18}"/>
              </a:ext>
            </a:extLst>
          </p:cNvPr>
          <p:cNvSpPr>
            <a:spLocks noGrp="1"/>
          </p:cNvSpPr>
          <p:nvPr>
            <p:ph type="sldNum" sz="quarter" idx="12"/>
          </p:nvPr>
        </p:nvSpPr>
        <p:spPr/>
        <p:txBody>
          <a:bodyPr/>
          <a:lstStyle/>
          <a:p>
            <a:fld id="{9E06B5C0-846E-4433-9DA3-8CB114699B63}" type="slidenum">
              <a:rPr lang="en-US" smtClean="0"/>
              <a:t>14</a:t>
            </a:fld>
            <a:endParaRPr lang="en-US"/>
          </a:p>
        </p:txBody>
      </p:sp>
      <p:sp>
        <p:nvSpPr>
          <p:cNvPr id="9" name="TextBox 8">
            <a:extLst>
              <a:ext uri="{FF2B5EF4-FFF2-40B4-BE49-F238E27FC236}">
                <a16:creationId xmlns:a16="http://schemas.microsoft.com/office/drawing/2014/main" id="{3EF6F2F7-DFA3-45DB-AC1F-C284C2B41DB2}"/>
              </a:ext>
            </a:extLst>
          </p:cNvPr>
          <p:cNvSpPr txBox="1"/>
          <p:nvPr/>
        </p:nvSpPr>
        <p:spPr>
          <a:xfrm>
            <a:off x="430295" y="1780307"/>
            <a:ext cx="6226625" cy="2269852"/>
          </a:xfrm>
          <a:prstGeom prst="rect">
            <a:avLst/>
          </a:prstGeom>
          <a:noFill/>
        </p:spPr>
        <p:txBody>
          <a:bodyPr wrap="square" rtlCol="0">
            <a:spAutoFit/>
          </a:bodyPr>
          <a:lstStyle/>
          <a:p>
            <a:pPr marL="285750" indent="-285750">
              <a:buFont typeface="Wingdings" panose="05000000000000000000" pitchFamily="2" charset="2"/>
              <a:buChar char="§"/>
            </a:pPr>
            <a:r>
              <a:rPr lang="en-US" sz="1600" dirty="0"/>
              <a:t>Applications: quantum computing, low-power spintronic</a:t>
            </a:r>
          </a:p>
          <a:p>
            <a:pPr marL="285750" indent="-285750">
              <a:buFont typeface="Wingdings" panose="05000000000000000000" pitchFamily="2" charset="2"/>
              <a:buChar char="§"/>
            </a:pPr>
            <a:r>
              <a:rPr lang="en-US" sz="1600" dirty="0"/>
              <a:t>Spin-orbit DFT calculations, subsequent Wannier90 based tight-binding Hamiltonian</a:t>
            </a:r>
          </a:p>
          <a:p>
            <a:pPr marL="285750" indent="-285750">
              <a:buFont typeface="Wingdings" panose="05000000000000000000" pitchFamily="2" charset="2"/>
              <a:buChar char="§"/>
            </a:pPr>
            <a:r>
              <a:rPr lang="en-US" sz="1600" dirty="0"/>
              <a:t>Calculation of Z</a:t>
            </a:r>
            <a:r>
              <a:rPr lang="en-US" sz="1600" baseline="-25000" dirty="0"/>
              <a:t>2</a:t>
            </a:r>
            <a:r>
              <a:rPr lang="en-US" sz="1600" dirty="0"/>
              <a:t> index and </a:t>
            </a:r>
            <a:r>
              <a:rPr lang="en-US" sz="1600" dirty="0" err="1"/>
              <a:t>Chern</a:t>
            </a:r>
            <a:r>
              <a:rPr lang="en-US" sz="1600" dirty="0"/>
              <a:t> number</a:t>
            </a:r>
          </a:p>
          <a:p>
            <a:pPr marL="285750" indent="-285750">
              <a:buFont typeface="Wingdings" panose="05000000000000000000" pitchFamily="2" charset="2"/>
              <a:buChar char="§"/>
            </a:pPr>
            <a:r>
              <a:rPr lang="en-US" sz="1600" dirty="0"/>
              <a:t>We found </a:t>
            </a:r>
            <a:r>
              <a:rPr lang="en-US" sz="1600" b="1" dirty="0"/>
              <a:t>several novel topological insulators </a:t>
            </a:r>
            <a:r>
              <a:rPr lang="en-US" sz="1600" dirty="0"/>
              <a:t>such as Bi</a:t>
            </a:r>
            <a:r>
              <a:rPr lang="en-US" sz="1600" baseline="-25000" dirty="0"/>
              <a:t>2</a:t>
            </a:r>
            <a:r>
              <a:rPr lang="en-US" sz="1600" dirty="0"/>
              <a:t>TeI</a:t>
            </a:r>
          </a:p>
          <a:p>
            <a:pPr marL="285750" indent="-285750">
              <a:buFont typeface="Wingdings" panose="05000000000000000000" pitchFamily="2" charset="2"/>
              <a:buChar char="§"/>
            </a:pPr>
            <a:r>
              <a:rPr lang="en-US" sz="1600" dirty="0"/>
              <a:t>Source code for </a:t>
            </a:r>
            <a:r>
              <a:rPr lang="en-US" sz="1600" b="1" dirty="0"/>
              <a:t>high-</a:t>
            </a:r>
            <a:r>
              <a:rPr lang="en-US" sz="1600" b="1" dirty="0" err="1"/>
              <a:t>throghput</a:t>
            </a:r>
            <a:r>
              <a:rPr lang="en-US" sz="1600" b="1" dirty="0"/>
              <a:t> Z2 calculation </a:t>
            </a:r>
            <a:r>
              <a:rPr lang="en-US" sz="1600" dirty="0"/>
              <a:t>will be available soon on our github</a:t>
            </a:r>
          </a:p>
          <a:p>
            <a:pPr marL="285750" indent="-285750">
              <a:buFont typeface="Wingdings" panose="05000000000000000000" pitchFamily="2" charset="2"/>
              <a:buChar char="§"/>
            </a:pPr>
            <a:r>
              <a:rPr lang="en-US" sz="1600" dirty="0">
                <a:solidFill>
                  <a:srgbClr val="0000FF"/>
                </a:solidFill>
              </a:rPr>
              <a:t>COMING SOON </a:t>
            </a:r>
            <a:r>
              <a:rPr lang="en-US" sz="1600" dirty="0"/>
              <a:t>on JARVIS-DFT</a:t>
            </a:r>
          </a:p>
          <a:p>
            <a:endParaRPr lang="en-US" sz="1350" dirty="0"/>
          </a:p>
        </p:txBody>
      </p:sp>
      <p:sp>
        <p:nvSpPr>
          <p:cNvPr id="14" name="TextBox 13">
            <a:extLst>
              <a:ext uri="{FF2B5EF4-FFF2-40B4-BE49-F238E27FC236}">
                <a16:creationId xmlns:a16="http://schemas.microsoft.com/office/drawing/2014/main" id="{02000FC4-F37A-4769-B674-EF7BCC98B5EC}"/>
              </a:ext>
            </a:extLst>
          </p:cNvPr>
          <p:cNvSpPr txBox="1"/>
          <p:nvPr/>
        </p:nvSpPr>
        <p:spPr>
          <a:xfrm>
            <a:off x="7539454" y="5521043"/>
            <a:ext cx="1069524" cy="300082"/>
          </a:xfrm>
          <a:prstGeom prst="rect">
            <a:avLst/>
          </a:prstGeom>
          <a:noFill/>
        </p:spPr>
        <p:txBody>
          <a:bodyPr wrap="none" rtlCol="0">
            <a:spAutoFit/>
          </a:bodyPr>
          <a:lstStyle/>
          <a:p>
            <a:r>
              <a:rPr lang="en-US" sz="1350" i="1" dirty="0"/>
              <a:t>Unpublished</a:t>
            </a:r>
            <a:endParaRPr lang="en-US" sz="1350" dirty="0"/>
          </a:p>
        </p:txBody>
      </p:sp>
      <p:sp>
        <p:nvSpPr>
          <p:cNvPr id="7" name="Rectangle 6">
            <a:extLst>
              <a:ext uri="{FF2B5EF4-FFF2-40B4-BE49-F238E27FC236}">
                <a16:creationId xmlns:a16="http://schemas.microsoft.com/office/drawing/2014/main" id="{ACCFD45C-A8CB-46A8-824B-37747B30584F}"/>
              </a:ext>
            </a:extLst>
          </p:cNvPr>
          <p:cNvSpPr/>
          <p:nvPr/>
        </p:nvSpPr>
        <p:spPr>
          <a:xfrm>
            <a:off x="451622" y="1279597"/>
            <a:ext cx="8093055" cy="369332"/>
          </a:xfrm>
          <a:prstGeom prst="rect">
            <a:avLst/>
          </a:prstGeom>
        </p:spPr>
        <p:txBody>
          <a:bodyPr wrap="square">
            <a:spAutoFit/>
          </a:bodyPr>
          <a:lstStyle/>
          <a:p>
            <a:r>
              <a:rPr lang="en-US" dirty="0"/>
              <a:t>TI: insulator in its interior but its surface contains conducting states</a:t>
            </a:r>
          </a:p>
        </p:txBody>
      </p:sp>
      <p:pic>
        <p:nvPicPr>
          <p:cNvPr id="18" name="Picture 17">
            <a:extLst>
              <a:ext uri="{FF2B5EF4-FFF2-40B4-BE49-F238E27FC236}">
                <a16:creationId xmlns:a16="http://schemas.microsoft.com/office/drawing/2014/main" id="{8056D276-8D91-4508-AE8A-F8C876B57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2501" y="2517122"/>
            <a:ext cx="1588997" cy="1458988"/>
          </a:xfrm>
          <a:prstGeom prst="rect">
            <a:avLst/>
          </a:prstGeom>
        </p:spPr>
      </p:pic>
      <p:pic>
        <p:nvPicPr>
          <p:cNvPr id="19" name="Picture 18">
            <a:extLst>
              <a:ext uri="{FF2B5EF4-FFF2-40B4-BE49-F238E27FC236}">
                <a16:creationId xmlns:a16="http://schemas.microsoft.com/office/drawing/2014/main" id="{C9F47159-C81D-4C87-8E39-8D22E71DCAEC}"/>
              </a:ext>
            </a:extLst>
          </p:cNvPr>
          <p:cNvPicPr>
            <a:picLocks noChangeAspect="1"/>
          </p:cNvPicPr>
          <p:nvPr/>
        </p:nvPicPr>
        <p:blipFill>
          <a:blip r:embed="rId4"/>
          <a:stretch>
            <a:fillRect/>
          </a:stretch>
        </p:blipFill>
        <p:spPr>
          <a:xfrm>
            <a:off x="820881" y="3954221"/>
            <a:ext cx="5919729" cy="1847248"/>
          </a:xfrm>
          <a:prstGeom prst="rect">
            <a:avLst/>
          </a:prstGeom>
        </p:spPr>
      </p:pic>
      <p:sp>
        <p:nvSpPr>
          <p:cNvPr id="20" name="Rectangle 19">
            <a:extLst>
              <a:ext uri="{FF2B5EF4-FFF2-40B4-BE49-F238E27FC236}">
                <a16:creationId xmlns:a16="http://schemas.microsoft.com/office/drawing/2014/main" id="{C82A806F-2137-4403-B047-DA2AC533A6C7}"/>
              </a:ext>
            </a:extLst>
          </p:cNvPr>
          <p:cNvSpPr/>
          <p:nvPr/>
        </p:nvSpPr>
        <p:spPr>
          <a:xfrm>
            <a:off x="437013" y="5842036"/>
            <a:ext cx="7380946" cy="523220"/>
          </a:xfrm>
          <a:prstGeom prst="rect">
            <a:avLst/>
          </a:prstGeom>
        </p:spPr>
        <p:txBody>
          <a:bodyPr wrap="square">
            <a:spAutoFit/>
          </a:bodyPr>
          <a:lstStyle/>
          <a:p>
            <a:r>
              <a:rPr lang="en-US" sz="1400" dirty="0"/>
              <a:t>(a) The bulk band structure of Bi2PbSe4 including spin-orbit. (b) Energy and momentum dependence of local density of states (LDOS) of Bi2PbSe4 along the (001) surface at Г point. </a:t>
            </a:r>
          </a:p>
        </p:txBody>
      </p:sp>
      <p:sp>
        <p:nvSpPr>
          <p:cNvPr id="21" name="Oval 20">
            <a:extLst>
              <a:ext uri="{FF2B5EF4-FFF2-40B4-BE49-F238E27FC236}">
                <a16:creationId xmlns:a16="http://schemas.microsoft.com/office/drawing/2014/main" id="{C36647DE-24CA-45AB-8319-84C72D9C5574}"/>
              </a:ext>
            </a:extLst>
          </p:cNvPr>
          <p:cNvSpPr/>
          <p:nvPr/>
        </p:nvSpPr>
        <p:spPr bwMode="auto">
          <a:xfrm>
            <a:off x="1632155" y="4680020"/>
            <a:ext cx="275303" cy="582325"/>
          </a:xfrm>
          <a:prstGeom prst="ellipse">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24" name="Group 23">
            <a:extLst>
              <a:ext uri="{FF2B5EF4-FFF2-40B4-BE49-F238E27FC236}">
                <a16:creationId xmlns:a16="http://schemas.microsoft.com/office/drawing/2014/main" id="{555DA36E-6AB1-4EFA-BDFC-A5A30BD1FFF7}"/>
              </a:ext>
            </a:extLst>
          </p:cNvPr>
          <p:cNvGrpSpPr>
            <a:grpSpLocks noChangeAspect="1"/>
          </p:cNvGrpSpPr>
          <p:nvPr/>
        </p:nvGrpSpPr>
        <p:grpSpPr>
          <a:xfrm>
            <a:off x="7069410" y="1143750"/>
            <a:ext cx="1372089" cy="1273115"/>
            <a:chOff x="7172588" y="1096595"/>
            <a:chExt cx="1053842" cy="977824"/>
          </a:xfrm>
        </p:grpSpPr>
        <p:pic>
          <p:nvPicPr>
            <p:cNvPr id="22" name="Picture 21">
              <a:extLst>
                <a:ext uri="{FF2B5EF4-FFF2-40B4-BE49-F238E27FC236}">
                  <a16:creationId xmlns:a16="http://schemas.microsoft.com/office/drawing/2014/main" id="{874A9364-B50D-4055-A59C-7F48AAC680FE}"/>
                </a:ext>
              </a:extLst>
            </p:cNvPr>
            <p:cNvPicPr>
              <a:picLocks noChangeAspect="1"/>
            </p:cNvPicPr>
            <p:nvPr/>
          </p:nvPicPr>
          <p:blipFill rotWithShape="1">
            <a:blip r:embed="rId5"/>
            <a:srcRect l="11532" t="7087" r="58933" b="15717"/>
            <a:stretch/>
          </p:blipFill>
          <p:spPr>
            <a:xfrm>
              <a:off x="7172588" y="1096595"/>
              <a:ext cx="1053842" cy="977824"/>
            </a:xfrm>
            <a:prstGeom prst="rect">
              <a:avLst/>
            </a:prstGeom>
          </p:spPr>
        </p:pic>
        <p:sp>
          <p:nvSpPr>
            <p:cNvPr id="23" name="Rectangle 22">
              <a:extLst>
                <a:ext uri="{FF2B5EF4-FFF2-40B4-BE49-F238E27FC236}">
                  <a16:creationId xmlns:a16="http://schemas.microsoft.com/office/drawing/2014/main" id="{16B64F95-B136-47AE-BC0F-54DF1A4CF002}"/>
                </a:ext>
              </a:extLst>
            </p:cNvPr>
            <p:cNvSpPr/>
            <p:nvPr/>
          </p:nvSpPr>
          <p:spPr bwMode="auto">
            <a:xfrm>
              <a:off x="7172588" y="1096595"/>
              <a:ext cx="142612" cy="45719"/>
            </a:xfrm>
            <a:prstGeom prst="rect">
              <a:avLst/>
            </a:prstGeom>
            <a:solidFill>
              <a:schemeClr val="bg1"/>
            </a:solidFill>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4168692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4" y="449045"/>
            <a:ext cx="8422103" cy="857250"/>
          </a:xfrm>
        </p:spPr>
        <p:txBody>
          <a:bodyPr>
            <a:normAutofit/>
          </a:bodyPr>
          <a:lstStyle/>
          <a:p>
            <a:r>
              <a:rPr lang="en-US" sz="4000" dirty="0">
                <a:solidFill>
                  <a:srgbClr val="FF0000"/>
                </a:solidFill>
                <a:latin typeface="Broadway" panose="04040905080B02020502" pitchFamily="82" charset="0"/>
              </a:rPr>
              <a:t>JARVIS-ML</a:t>
            </a:r>
          </a:p>
        </p:txBody>
      </p:sp>
      <p:sp>
        <p:nvSpPr>
          <p:cNvPr id="3" name="Title 1">
            <a:extLst>
              <a:ext uri="{FF2B5EF4-FFF2-40B4-BE49-F238E27FC236}">
                <a16:creationId xmlns:a16="http://schemas.microsoft.com/office/drawing/2014/main" id="{78A8FC9B-7744-4BAF-AF17-03E9BEE4414E}"/>
              </a:ext>
            </a:extLst>
          </p:cNvPr>
          <p:cNvSpPr txBox="1">
            <a:spLocks/>
          </p:cNvSpPr>
          <p:nvPr/>
        </p:nvSpPr>
        <p:spPr>
          <a:xfrm>
            <a:off x="1352798" y="1185979"/>
            <a:ext cx="6390273" cy="441742"/>
          </a:xfrm>
          <a:prstGeom prst="rect">
            <a:avLst/>
          </a:prstGeom>
        </p:spPr>
        <p:txBody>
          <a:bodyPr>
            <a:normAutofit fontScale="77500" lnSpcReduction="20000"/>
          </a:bodyP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eaLnBrk="0" fontAlgn="base" hangingPunct="0">
              <a:spcBef>
                <a:spcPct val="0"/>
              </a:spcBef>
              <a:spcAft>
                <a:spcPct val="0"/>
              </a:spcAft>
              <a:defRPr sz="3300">
                <a:solidFill>
                  <a:schemeClr val="tx2"/>
                </a:solidFill>
                <a:latin typeface="Times New Roman" pitchFamily="18" charset="0"/>
              </a:defRPr>
            </a:lvl6pPr>
            <a:lvl7pPr marL="685800" algn="ctr" rtl="0" eaLnBrk="0" fontAlgn="base" hangingPunct="0">
              <a:spcBef>
                <a:spcPct val="0"/>
              </a:spcBef>
              <a:spcAft>
                <a:spcPct val="0"/>
              </a:spcAft>
              <a:defRPr sz="3300">
                <a:solidFill>
                  <a:schemeClr val="tx2"/>
                </a:solidFill>
                <a:latin typeface="Times New Roman" pitchFamily="18" charset="0"/>
              </a:defRPr>
            </a:lvl7pPr>
            <a:lvl8pPr marL="1028700" algn="ctr" rtl="0" eaLnBrk="0" fontAlgn="base" hangingPunct="0">
              <a:spcBef>
                <a:spcPct val="0"/>
              </a:spcBef>
              <a:spcAft>
                <a:spcPct val="0"/>
              </a:spcAft>
              <a:defRPr sz="3300">
                <a:solidFill>
                  <a:schemeClr val="tx2"/>
                </a:solidFill>
                <a:latin typeface="Times New Roman" pitchFamily="18" charset="0"/>
              </a:defRPr>
            </a:lvl8pPr>
            <a:lvl9pPr marL="1371600" algn="ctr" rtl="0" eaLnBrk="0" fontAlgn="base" hangingPunct="0">
              <a:spcBef>
                <a:spcPct val="0"/>
              </a:spcBef>
              <a:spcAft>
                <a:spcPct val="0"/>
              </a:spcAft>
              <a:defRPr sz="3300">
                <a:solidFill>
                  <a:schemeClr val="tx2"/>
                </a:solidFill>
                <a:latin typeface="Times New Roman" pitchFamily="18" charset="0"/>
              </a:defRPr>
            </a:lvl9pPr>
          </a:lstStyle>
          <a:p>
            <a:r>
              <a:rPr lang="en-US" sz="2400" kern="0" dirty="0">
                <a:solidFill>
                  <a:srgbClr val="0000FF"/>
                </a:solidFill>
              </a:rPr>
              <a:t>Physics inspired AI for fast and accurate screening of materials</a:t>
            </a:r>
            <a:endParaRPr lang="en-US" sz="2400" b="1" kern="0" dirty="0">
              <a:solidFill>
                <a:srgbClr val="0000FF"/>
              </a:solidFill>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65BEACB4-F3F3-4062-99DF-9FC82659A1F1}"/>
              </a:ext>
            </a:extLst>
          </p:cNvPr>
          <p:cNvSpPr txBox="1">
            <a:spLocks/>
          </p:cNvSpPr>
          <p:nvPr/>
        </p:nvSpPr>
        <p:spPr>
          <a:xfrm>
            <a:off x="-95534" y="2589631"/>
            <a:ext cx="3416968" cy="667303"/>
          </a:xfrm>
          <a:prstGeom prst="rect">
            <a:avLst/>
          </a:prstGeom>
        </p:spPr>
        <p:txBody>
          <a:bodyP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eaLnBrk="0" fontAlgn="base" hangingPunct="0">
              <a:spcBef>
                <a:spcPct val="0"/>
              </a:spcBef>
              <a:spcAft>
                <a:spcPct val="0"/>
              </a:spcAft>
              <a:defRPr sz="3300">
                <a:solidFill>
                  <a:schemeClr val="tx2"/>
                </a:solidFill>
                <a:latin typeface="Times New Roman" pitchFamily="18" charset="0"/>
              </a:defRPr>
            </a:lvl6pPr>
            <a:lvl7pPr marL="685800" algn="ctr" rtl="0" eaLnBrk="0" fontAlgn="base" hangingPunct="0">
              <a:spcBef>
                <a:spcPct val="0"/>
              </a:spcBef>
              <a:spcAft>
                <a:spcPct val="0"/>
              </a:spcAft>
              <a:defRPr sz="3300">
                <a:solidFill>
                  <a:schemeClr val="tx2"/>
                </a:solidFill>
                <a:latin typeface="Times New Roman" pitchFamily="18" charset="0"/>
              </a:defRPr>
            </a:lvl7pPr>
            <a:lvl8pPr marL="1028700" algn="ctr" rtl="0" eaLnBrk="0" fontAlgn="base" hangingPunct="0">
              <a:spcBef>
                <a:spcPct val="0"/>
              </a:spcBef>
              <a:spcAft>
                <a:spcPct val="0"/>
              </a:spcAft>
              <a:defRPr sz="3300">
                <a:solidFill>
                  <a:schemeClr val="tx2"/>
                </a:solidFill>
                <a:latin typeface="Times New Roman" pitchFamily="18" charset="0"/>
              </a:defRPr>
            </a:lvl8pPr>
            <a:lvl9pPr marL="1371600" algn="ctr" rtl="0" eaLnBrk="0" fontAlgn="base" hangingPunct="0">
              <a:spcBef>
                <a:spcPct val="0"/>
              </a:spcBef>
              <a:spcAft>
                <a:spcPct val="0"/>
              </a:spcAft>
              <a:defRPr sz="3300">
                <a:solidFill>
                  <a:schemeClr val="tx2"/>
                </a:solidFill>
                <a:latin typeface="Times New Roman" pitchFamily="18" charset="0"/>
              </a:defRPr>
            </a:lvl9pPr>
          </a:lstStyle>
          <a:p>
            <a:r>
              <a:rPr lang="en-US" sz="2800" b="1" kern="0" dirty="0">
                <a:solidFill>
                  <a:srgbClr val="0000FF"/>
                </a:solidFill>
              </a:rPr>
              <a:t>AI in materials</a:t>
            </a:r>
          </a:p>
        </p:txBody>
      </p:sp>
      <p:sp>
        <p:nvSpPr>
          <p:cNvPr id="5" name="Content Placeholder 2">
            <a:extLst>
              <a:ext uri="{FF2B5EF4-FFF2-40B4-BE49-F238E27FC236}">
                <a16:creationId xmlns:a16="http://schemas.microsoft.com/office/drawing/2014/main" id="{92335754-FB93-4A0B-87D4-8FB73F5B6D33}"/>
              </a:ext>
            </a:extLst>
          </p:cNvPr>
          <p:cNvSpPr>
            <a:spLocks noGrp="1"/>
          </p:cNvSpPr>
          <p:nvPr>
            <p:ph idx="1"/>
          </p:nvPr>
        </p:nvSpPr>
        <p:spPr>
          <a:xfrm>
            <a:off x="457410" y="3113399"/>
            <a:ext cx="8349074" cy="3253824"/>
          </a:xfrm>
        </p:spPr>
        <p:txBody>
          <a:bodyPr>
            <a:noAutofit/>
          </a:bodyPr>
          <a:lstStyle/>
          <a:p>
            <a:pPr>
              <a:spcBef>
                <a:spcPts val="1200"/>
              </a:spcBef>
            </a:pPr>
            <a:r>
              <a:rPr lang="en-US" sz="2000" dirty="0"/>
              <a:t>For </a:t>
            </a:r>
            <a:r>
              <a:rPr lang="en-US" sz="2000" dirty="0">
                <a:solidFill>
                  <a:srgbClr val="FF0000"/>
                </a:solidFill>
              </a:rPr>
              <a:t>successful</a:t>
            </a:r>
            <a:r>
              <a:rPr lang="en-US" sz="2000" dirty="0"/>
              <a:t> application of AI:</a:t>
            </a:r>
          </a:p>
          <a:p>
            <a:pPr marL="300038" lvl="1" indent="0">
              <a:spcBef>
                <a:spcPts val="1200"/>
              </a:spcBef>
              <a:buNone/>
            </a:pPr>
            <a:r>
              <a:rPr lang="en-US" sz="2000" dirty="0"/>
              <a:t>    </a:t>
            </a:r>
            <a:r>
              <a:rPr lang="en-US" sz="2000" b="1" dirty="0"/>
              <a:t>High fidelity data, pertinent algorithm and validation strategy</a:t>
            </a:r>
          </a:p>
          <a:p>
            <a:pPr>
              <a:spcBef>
                <a:spcPts val="1200"/>
              </a:spcBef>
            </a:pPr>
            <a:r>
              <a:rPr lang="en-US" sz="2000" dirty="0"/>
              <a:t>Unlike other AI input data (cat/dog images etc.), </a:t>
            </a:r>
            <a:r>
              <a:rPr lang="en-US" sz="2000" b="1" dirty="0">
                <a:solidFill>
                  <a:srgbClr val="FF0000"/>
                </a:solidFill>
              </a:rPr>
              <a:t>materials data are really small </a:t>
            </a:r>
            <a:r>
              <a:rPr lang="en-US" sz="2000" dirty="0"/>
              <a:t>and</a:t>
            </a:r>
            <a:r>
              <a:rPr lang="en-US" sz="2000" b="1" dirty="0">
                <a:solidFill>
                  <a:srgbClr val="FF0000"/>
                </a:solidFill>
              </a:rPr>
              <a:t> take long time to generate</a:t>
            </a:r>
          </a:p>
          <a:p>
            <a:pPr>
              <a:spcBef>
                <a:spcPts val="1200"/>
              </a:spcBef>
            </a:pPr>
            <a:r>
              <a:rPr lang="en-US" sz="2000" dirty="0"/>
              <a:t>Availability of </a:t>
            </a:r>
            <a:r>
              <a:rPr lang="en-US" sz="2000" dirty="0">
                <a:solidFill>
                  <a:srgbClr val="FF0000"/>
                </a:solidFill>
              </a:rPr>
              <a:t>easily</a:t>
            </a:r>
            <a:r>
              <a:rPr lang="en-US" sz="2000" dirty="0"/>
              <a:t> applied AI algorithms: </a:t>
            </a:r>
            <a:r>
              <a:rPr lang="en-US" sz="2000" dirty="0" err="1"/>
              <a:t>scikit</a:t>
            </a:r>
            <a:r>
              <a:rPr lang="en-US" sz="2000" dirty="0"/>
              <a:t>-learn, tensor-flow, etc.</a:t>
            </a:r>
          </a:p>
          <a:p>
            <a:pPr>
              <a:spcBef>
                <a:spcPts val="1200"/>
              </a:spcBef>
            </a:pPr>
            <a:r>
              <a:rPr lang="en-US" sz="2000" dirty="0">
                <a:solidFill>
                  <a:srgbClr val="FF0000"/>
                </a:solidFill>
              </a:rPr>
              <a:t>Publicly available </a:t>
            </a:r>
            <a:r>
              <a:rPr lang="en-US" sz="2000" dirty="0"/>
              <a:t>databases such as </a:t>
            </a:r>
            <a:r>
              <a:rPr lang="en-US" sz="2000" dirty="0">
                <a:solidFill>
                  <a:srgbClr val="FF0000"/>
                </a:solidFill>
              </a:rPr>
              <a:t>JARVIS-DFT</a:t>
            </a:r>
            <a:r>
              <a:rPr lang="en-US" sz="2000" dirty="0"/>
              <a:t>, Materials-project, AFLOW, OQMD, Harvard clean energy project, </a:t>
            </a:r>
            <a:r>
              <a:rPr lang="en-US" sz="2000" dirty="0" err="1"/>
              <a:t>AiiDA</a:t>
            </a:r>
            <a:r>
              <a:rPr lang="en-US" sz="2000" dirty="0"/>
              <a:t>, PDB database, COD database etc.</a:t>
            </a:r>
          </a:p>
        </p:txBody>
      </p:sp>
      <p:sp>
        <p:nvSpPr>
          <p:cNvPr id="7" name="Rectangle 6">
            <a:extLst>
              <a:ext uri="{FF2B5EF4-FFF2-40B4-BE49-F238E27FC236}">
                <a16:creationId xmlns:a16="http://schemas.microsoft.com/office/drawing/2014/main" id="{ED0C1775-4A5E-4D1B-8F01-A4EA828B5842}"/>
              </a:ext>
            </a:extLst>
          </p:cNvPr>
          <p:cNvSpPr/>
          <p:nvPr/>
        </p:nvSpPr>
        <p:spPr>
          <a:xfrm>
            <a:off x="457410" y="1754733"/>
            <a:ext cx="7285661" cy="707886"/>
          </a:xfrm>
          <a:prstGeom prst="rect">
            <a:avLst/>
          </a:prstGeom>
        </p:spPr>
        <p:txBody>
          <a:bodyPr wrap="square">
            <a:spAutoFit/>
          </a:bodyPr>
          <a:lstStyle/>
          <a:p>
            <a:r>
              <a:rPr lang="en-US" sz="2000" kern="0" dirty="0">
                <a:solidFill>
                  <a:srgbClr val="FF0000"/>
                </a:solidFill>
              </a:rPr>
              <a:t>10</a:t>
            </a:r>
            <a:r>
              <a:rPr lang="en-US" sz="2000" kern="0" baseline="30000" dirty="0">
                <a:solidFill>
                  <a:srgbClr val="FF0000"/>
                </a:solidFill>
              </a:rPr>
              <a:t>100 </a:t>
            </a:r>
            <a:r>
              <a:rPr lang="en-US" sz="2000" kern="0" dirty="0">
                <a:solidFill>
                  <a:srgbClr val="FF0000"/>
                </a:solidFill>
              </a:rPr>
              <a:t>materials </a:t>
            </a:r>
            <a:r>
              <a:rPr lang="en-US" sz="2000" kern="0" dirty="0"/>
              <a:t>predicted </a:t>
            </a:r>
            <a:r>
              <a:rPr lang="en-US" sz="2000" kern="0" dirty="0">
                <a:sym typeface="Wingdings" panose="05000000000000000000" pitchFamily="2" charset="2"/>
              </a:rPr>
              <a:t> TOO MANY </a:t>
            </a:r>
            <a:r>
              <a:rPr lang="en-US" sz="2000" kern="0" dirty="0"/>
              <a:t>to characterize with current</a:t>
            </a:r>
          </a:p>
          <a:p>
            <a:r>
              <a:rPr lang="en-US" sz="2000" kern="0" dirty="0"/>
              <a:t>                                              theoretical and experimental techniques</a:t>
            </a:r>
          </a:p>
        </p:txBody>
      </p:sp>
    </p:spTree>
    <p:extLst>
      <p:ext uri="{BB962C8B-B14F-4D97-AF65-F5344CB8AC3E}">
        <p14:creationId xmlns:p14="http://schemas.microsoft.com/office/powerpoint/2010/main" val="1207348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5DC1-4DCD-45D1-BAAE-C3FD8B406F95}"/>
              </a:ext>
            </a:extLst>
          </p:cNvPr>
          <p:cNvSpPr>
            <a:spLocks noGrp="1"/>
          </p:cNvSpPr>
          <p:nvPr>
            <p:ph type="title"/>
          </p:nvPr>
        </p:nvSpPr>
        <p:spPr>
          <a:xfrm>
            <a:off x="686755" y="504625"/>
            <a:ext cx="7886700" cy="650454"/>
          </a:xfrm>
        </p:spPr>
        <p:txBody>
          <a:bodyPr/>
          <a:lstStyle/>
          <a:p>
            <a:r>
              <a:rPr lang="en-US" b="1" dirty="0">
                <a:solidFill>
                  <a:srgbClr val="0000FF"/>
                </a:solidFill>
                <a:latin typeface="Broadway" panose="04040905080B02020502" pitchFamily="82" charset="0"/>
              </a:rPr>
              <a:t>Steps in JARVIS-ML model</a:t>
            </a:r>
          </a:p>
        </p:txBody>
      </p:sp>
      <p:sp>
        <p:nvSpPr>
          <p:cNvPr id="3" name="Content Placeholder 2">
            <a:extLst>
              <a:ext uri="{FF2B5EF4-FFF2-40B4-BE49-F238E27FC236}">
                <a16:creationId xmlns:a16="http://schemas.microsoft.com/office/drawing/2014/main" id="{320ACDB6-6CE2-46D8-8D4E-C88A7A15AEAE}"/>
              </a:ext>
            </a:extLst>
          </p:cNvPr>
          <p:cNvSpPr>
            <a:spLocks noGrp="1"/>
          </p:cNvSpPr>
          <p:nvPr>
            <p:ph idx="1"/>
          </p:nvPr>
        </p:nvSpPr>
        <p:spPr>
          <a:xfrm>
            <a:off x="431126" y="1155079"/>
            <a:ext cx="8397958" cy="3118403"/>
          </a:xfrm>
        </p:spPr>
        <p:txBody>
          <a:bodyPr>
            <a:normAutofit fontScale="92500" lnSpcReduction="10000"/>
          </a:bodyPr>
          <a:lstStyle/>
          <a:p>
            <a:pPr marL="0" indent="0">
              <a:buNone/>
            </a:pPr>
            <a:r>
              <a:rPr lang="en-US" dirty="0"/>
              <a:t>1) </a:t>
            </a:r>
            <a:r>
              <a:rPr lang="en-US" b="1" dirty="0"/>
              <a:t>Descriptor selection </a:t>
            </a:r>
            <a:r>
              <a:rPr lang="en-US" dirty="0"/>
              <a:t>(perhaps the </a:t>
            </a:r>
            <a:r>
              <a:rPr lang="en-US" dirty="0">
                <a:solidFill>
                  <a:srgbClr val="FF0000"/>
                </a:solidFill>
              </a:rPr>
              <a:t>most important step</a:t>
            </a:r>
            <a:r>
              <a:rPr lang="en-US" dirty="0"/>
              <a:t>!)</a:t>
            </a:r>
          </a:p>
          <a:p>
            <a:pPr marL="0" indent="0">
              <a:buNone/>
            </a:pPr>
            <a:r>
              <a:rPr lang="en-US" dirty="0"/>
              <a:t>2) Preprocessing (variance threshold, PCA etc.)</a:t>
            </a:r>
          </a:p>
          <a:p>
            <a:pPr marL="0" indent="0">
              <a:buNone/>
            </a:pPr>
            <a:r>
              <a:rPr lang="en-US" dirty="0"/>
              <a:t>3) Train-test split of data (90%-10% for instance)</a:t>
            </a:r>
          </a:p>
          <a:p>
            <a:pPr marL="0" indent="0">
              <a:buNone/>
            </a:pPr>
            <a:r>
              <a:rPr lang="en-US" dirty="0"/>
              <a:t>4) Hyperparameter optimization using grid-search on train data</a:t>
            </a:r>
          </a:p>
          <a:p>
            <a:pPr marL="0" indent="0">
              <a:buNone/>
            </a:pPr>
            <a:r>
              <a:rPr lang="en-US" dirty="0"/>
              <a:t>5) Select the best model (based on </a:t>
            </a:r>
            <a:r>
              <a:rPr lang="en-US" i="1" dirty="0"/>
              <a:t>R</a:t>
            </a:r>
            <a:r>
              <a:rPr lang="en-US" baseline="30000" dirty="0"/>
              <a:t>2</a:t>
            </a:r>
            <a:r>
              <a:rPr lang="en-US" dirty="0"/>
              <a:t>/</a:t>
            </a:r>
            <a:r>
              <a:rPr lang="en-US" b="1" u="sng" dirty="0"/>
              <a:t>MAE</a:t>
            </a:r>
            <a:r>
              <a:rPr lang="en-US" dirty="0"/>
              <a:t>/RMSE accuracy)</a:t>
            </a:r>
          </a:p>
          <a:p>
            <a:pPr marL="0" indent="0">
              <a:buNone/>
            </a:pPr>
            <a:r>
              <a:rPr lang="en-US" dirty="0"/>
              <a:t>6) Prediction on test data (classification/regression)</a:t>
            </a:r>
          </a:p>
          <a:p>
            <a:pPr marL="0" indent="0">
              <a:buNone/>
            </a:pPr>
            <a:r>
              <a:rPr lang="en-US" dirty="0"/>
              <a:t>7) Plot learning curve for complexity analysis</a:t>
            </a:r>
          </a:p>
          <a:p>
            <a:pPr marL="0" indent="0">
              <a:buNone/>
            </a:pPr>
            <a:r>
              <a:rPr lang="en-US" dirty="0"/>
              <a:t>8) Plot feature importance (if available)</a:t>
            </a:r>
          </a:p>
        </p:txBody>
      </p:sp>
      <p:sp>
        <p:nvSpPr>
          <p:cNvPr id="4" name="Title 1">
            <a:extLst>
              <a:ext uri="{FF2B5EF4-FFF2-40B4-BE49-F238E27FC236}">
                <a16:creationId xmlns:a16="http://schemas.microsoft.com/office/drawing/2014/main" id="{089248F0-17ED-4012-A941-5ACE0D5E78A0}"/>
              </a:ext>
            </a:extLst>
          </p:cNvPr>
          <p:cNvSpPr txBox="1">
            <a:spLocks/>
          </p:cNvSpPr>
          <p:nvPr/>
        </p:nvSpPr>
        <p:spPr>
          <a:xfrm>
            <a:off x="5358976" y="4720493"/>
            <a:ext cx="3470108" cy="1083643"/>
          </a:xfrm>
          <a:prstGeom prst="rect">
            <a:avLst/>
          </a:prstGeom>
        </p:spPr>
        <p:txBody>
          <a:bodyP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eaLnBrk="0" fontAlgn="base" hangingPunct="0">
              <a:spcBef>
                <a:spcPct val="0"/>
              </a:spcBef>
              <a:spcAft>
                <a:spcPct val="0"/>
              </a:spcAft>
              <a:defRPr sz="3300">
                <a:solidFill>
                  <a:schemeClr val="tx2"/>
                </a:solidFill>
                <a:latin typeface="Times New Roman" pitchFamily="18" charset="0"/>
              </a:defRPr>
            </a:lvl6pPr>
            <a:lvl7pPr marL="685800" algn="ctr" rtl="0" eaLnBrk="0" fontAlgn="base" hangingPunct="0">
              <a:spcBef>
                <a:spcPct val="0"/>
              </a:spcBef>
              <a:spcAft>
                <a:spcPct val="0"/>
              </a:spcAft>
              <a:defRPr sz="3300">
                <a:solidFill>
                  <a:schemeClr val="tx2"/>
                </a:solidFill>
                <a:latin typeface="Times New Roman" pitchFamily="18" charset="0"/>
              </a:defRPr>
            </a:lvl7pPr>
            <a:lvl8pPr marL="1028700" algn="ctr" rtl="0" eaLnBrk="0" fontAlgn="base" hangingPunct="0">
              <a:spcBef>
                <a:spcPct val="0"/>
              </a:spcBef>
              <a:spcAft>
                <a:spcPct val="0"/>
              </a:spcAft>
              <a:defRPr sz="3300">
                <a:solidFill>
                  <a:schemeClr val="tx2"/>
                </a:solidFill>
                <a:latin typeface="Times New Roman" pitchFamily="18" charset="0"/>
              </a:defRPr>
            </a:lvl8pPr>
            <a:lvl9pPr marL="1371600" algn="ctr" rtl="0" eaLnBrk="0" fontAlgn="base" hangingPunct="0">
              <a:spcBef>
                <a:spcPct val="0"/>
              </a:spcBef>
              <a:spcAft>
                <a:spcPct val="0"/>
              </a:spcAft>
              <a:defRPr sz="3300">
                <a:solidFill>
                  <a:schemeClr val="tx2"/>
                </a:solidFill>
                <a:latin typeface="Times New Roman" pitchFamily="18" charset="0"/>
              </a:defRPr>
            </a:lvl9pPr>
          </a:lstStyle>
          <a:p>
            <a:pPr algn="l"/>
            <a:r>
              <a:rPr lang="en-US" sz="2800" b="1" kern="0" dirty="0">
                <a:solidFill>
                  <a:srgbClr val="0000FF"/>
                </a:solidFill>
              </a:rPr>
              <a:t>Gradient boosting decision tree (GBDT)</a:t>
            </a:r>
          </a:p>
        </p:txBody>
      </p:sp>
      <p:pic>
        <p:nvPicPr>
          <p:cNvPr id="5" name="Picture 4">
            <a:extLst>
              <a:ext uri="{FF2B5EF4-FFF2-40B4-BE49-F238E27FC236}">
                <a16:creationId xmlns:a16="http://schemas.microsoft.com/office/drawing/2014/main" id="{7F885671-BE95-49D1-9905-F89F7F6DEB75}"/>
              </a:ext>
            </a:extLst>
          </p:cNvPr>
          <p:cNvPicPr>
            <a:picLocks noChangeAspect="1"/>
          </p:cNvPicPr>
          <p:nvPr/>
        </p:nvPicPr>
        <p:blipFill rotWithShape="1">
          <a:blip r:embed="rId2"/>
          <a:srcRect b="5667"/>
          <a:stretch/>
        </p:blipFill>
        <p:spPr>
          <a:xfrm>
            <a:off x="475583" y="4123355"/>
            <a:ext cx="4968052" cy="2277921"/>
          </a:xfrm>
          <a:prstGeom prst="rect">
            <a:avLst/>
          </a:prstGeom>
        </p:spPr>
      </p:pic>
    </p:spTree>
    <p:extLst>
      <p:ext uri="{BB962C8B-B14F-4D97-AF65-F5344CB8AC3E}">
        <p14:creationId xmlns:p14="http://schemas.microsoft.com/office/powerpoint/2010/main" val="1425842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0E48-5F92-4C48-9958-B6D55C6BB41F}"/>
              </a:ext>
            </a:extLst>
          </p:cNvPr>
          <p:cNvSpPr>
            <a:spLocks noGrp="1"/>
          </p:cNvSpPr>
          <p:nvPr>
            <p:ph type="title"/>
          </p:nvPr>
        </p:nvSpPr>
        <p:spPr>
          <a:xfrm>
            <a:off x="0" y="454537"/>
            <a:ext cx="9078986" cy="1487788"/>
          </a:xfrm>
        </p:spPr>
        <p:txBody>
          <a:bodyPr/>
          <a:lstStyle/>
          <a:p>
            <a:r>
              <a:rPr lang="en-US" b="1" dirty="0">
                <a:solidFill>
                  <a:srgbClr val="0000FF"/>
                </a:solidFill>
                <a:latin typeface="Broadway" panose="04040905080B02020502" pitchFamily="82" charset="0"/>
              </a:rPr>
              <a:t>Finding the right descriptors: representing atomic structure to computers</a:t>
            </a:r>
          </a:p>
        </p:txBody>
      </p:sp>
      <p:sp>
        <p:nvSpPr>
          <p:cNvPr id="4" name="Slide Number Placeholder 3">
            <a:extLst>
              <a:ext uri="{FF2B5EF4-FFF2-40B4-BE49-F238E27FC236}">
                <a16:creationId xmlns:a16="http://schemas.microsoft.com/office/drawing/2014/main" id="{28459948-F37C-49F9-A653-40237D917905}"/>
              </a:ext>
            </a:extLst>
          </p:cNvPr>
          <p:cNvSpPr>
            <a:spLocks noGrp="1"/>
          </p:cNvSpPr>
          <p:nvPr>
            <p:ph type="sldNum" sz="quarter" idx="12"/>
          </p:nvPr>
        </p:nvSpPr>
        <p:spPr/>
        <p:txBody>
          <a:bodyPr/>
          <a:lstStyle/>
          <a:p>
            <a:fld id="{ACDEEB82-1686-4556-AD55-5D8299369C04}" type="slidenum">
              <a:rPr lang="en-US" smtClean="0"/>
              <a:t>17</a:t>
            </a:fld>
            <a:endParaRPr lang="en-US" dirty="0"/>
          </a:p>
        </p:txBody>
      </p:sp>
      <p:pic>
        <p:nvPicPr>
          <p:cNvPr id="8" name="Content Placeholder 7">
            <a:extLst>
              <a:ext uri="{FF2B5EF4-FFF2-40B4-BE49-F238E27FC236}">
                <a16:creationId xmlns:a16="http://schemas.microsoft.com/office/drawing/2014/main" id="{67F01394-8452-40D8-973E-A3CF91249A8B}"/>
              </a:ext>
            </a:extLst>
          </p:cNvPr>
          <p:cNvPicPr>
            <a:picLocks noGrp="1" noChangeAspect="1"/>
          </p:cNvPicPr>
          <p:nvPr>
            <p:ph idx="1"/>
          </p:nvPr>
        </p:nvPicPr>
        <p:blipFill rotWithShape="1">
          <a:blip r:embed="rId2"/>
          <a:srcRect l="2265"/>
          <a:stretch/>
        </p:blipFill>
        <p:spPr>
          <a:xfrm>
            <a:off x="423081" y="2246675"/>
            <a:ext cx="3933369" cy="2245718"/>
          </a:xfrm>
          <a:prstGeom prst="rect">
            <a:avLst/>
          </a:prstGeom>
        </p:spPr>
      </p:pic>
      <p:sp>
        <p:nvSpPr>
          <p:cNvPr id="9" name="TextBox 8">
            <a:extLst>
              <a:ext uri="{FF2B5EF4-FFF2-40B4-BE49-F238E27FC236}">
                <a16:creationId xmlns:a16="http://schemas.microsoft.com/office/drawing/2014/main" id="{4A2109C1-EB33-4165-8AB9-5C45481FE098}"/>
              </a:ext>
            </a:extLst>
          </p:cNvPr>
          <p:cNvSpPr txBox="1"/>
          <p:nvPr/>
        </p:nvSpPr>
        <p:spPr>
          <a:xfrm>
            <a:off x="2434842" y="4833201"/>
            <a:ext cx="1935666" cy="707886"/>
          </a:xfrm>
          <a:prstGeom prst="rect">
            <a:avLst/>
          </a:prstGeom>
          <a:noFill/>
        </p:spPr>
        <p:txBody>
          <a:bodyPr wrap="square" rtlCol="0">
            <a:spAutoFit/>
          </a:bodyPr>
          <a:lstStyle/>
          <a:p>
            <a:r>
              <a:rPr lang="en-US" sz="2000" dirty="0">
                <a:solidFill>
                  <a:srgbClr val="FF0000"/>
                </a:solidFill>
              </a:rPr>
              <a:t>1557 descriptors for one material</a:t>
            </a:r>
          </a:p>
        </p:txBody>
      </p:sp>
      <p:sp>
        <p:nvSpPr>
          <p:cNvPr id="15" name="TextBox 14">
            <a:extLst>
              <a:ext uri="{FF2B5EF4-FFF2-40B4-BE49-F238E27FC236}">
                <a16:creationId xmlns:a16="http://schemas.microsoft.com/office/drawing/2014/main" id="{6E668625-7C75-4A8D-BF96-4E17CAAB0616}"/>
              </a:ext>
            </a:extLst>
          </p:cNvPr>
          <p:cNvSpPr txBox="1"/>
          <p:nvPr/>
        </p:nvSpPr>
        <p:spPr>
          <a:xfrm flipH="1">
            <a:off x="2999295" y="5893649"/>
            <a:ext cx="4254103" cy="415498"/>
          </a:xfrm>
          <a:prstGeom prst="rect">
            <a:avLst/>
          </a:prstGeom>
          <a:noFill/>
        </p:spPr>
        <p:txBody>
          <a:bodyPr wrap="square" rtlCol="0">
            <a:spAutoFit/>
          </a:bodyPr>
          <a:lstStyle/>
          <a:p>
            <a:r>
              <a:rPr lang="en-US" sz="2100" dirty="0"/>
              <a:t>https://github.com/usnistgov/jarvis </a:t>
            </a:r>
          </a:p>
        </p:txBody>
      </p:sp>
      <p:pic>
        <p:nvPicPr>
          <p:cNvPr id="3" name="Picture 2">
            <a:extLst>
              <a:ext uri="{FF2B5EF4-FFF2-40B4-BE49-F238E27FC236}">
                <a16:creationId xmlns:a16="http://schemas.microsoft.com/office/drawing/2014/main" id="{F4394304-EE29-4B5E-852A-27DFD0AE1692}"/>
              </a:ext>
            </a:extLst>
          </p:cNvPr>
          <p:cNvPicPr>
            <a:picLocks noChangeAspect="1"/>
          </p:cNvPicPr>
          <p:nvPr/>
        </p:nvPicPr>
        <p:blipFill>
          <a:blip r:embed="rId3"/>
          <a:stretch>
            <a:fillRect/>
          </a:stretch>
        </p:blipFill>
        <p:spPr>
          <a:xfrm>
            <a:off x="472433" y="4609694"/>
            <a:ext cx="1962409" cy="1874540"/>
          </a:xfrm>
          <a:prstGeom prst="rect">
            <a:avLst/>
          </a:prstGeom>
        </p:spPr>
      </p:pic>
      <p:pic>
        <p:nvPicPr>
          <p:cNvPr id="5" name="Picture 4">
            <a:extLst>
              <a:ext uri="{FF2B5EF4-FFF2-40B4-BE49-F238E27FC236}">
                <a16:creationId xmlns:a16="http://schemas.microsoft.com/office/drawing/2014/main" id="{298BE99B-5374-42D0-AB50-ABF545DA3F08}"/>
              </a:ext>
            </a:extLst>
          </p:cNvPr>
          <p:cNvPicPr>
            <a:picLocks noChangeAspect="1"/>
          </p:cNvPicPr>
          <p:nvPr/>
        </p:nvPicPr>
        <p:blipFill rotWithShape="1">
          <a:blip r:embed="rId4"/>
          <a:srcRect b="7936"/>
          <a:stretch/>
        </p:blipFill>
        <p:spPr>
          <a:xfrm>
            <a:off x="4804012" y="3604986"/>
            <a:ext cx="3895143" cy="2382616"/>
          </a:xfrm>
          <a:prstGeom prst="rect">
            <a:avLst/>
          </a:prstGeom>
        </p:spPr>
      </p:pic>
      <p:sp>
        <p:nvSpPr>
          <p:cNvPr id="10" name="TextBox 9">
            <a:extLst>
              <a:ext uri="{FF2B5EF4-FFF2-40B4-BE49-F238E27FC236}">
                <a16:creationId xmlns:a16="http://schemas.microsoft.com/office/drawing/2014/main" id="{47E5E7C6-9C4F-4CCC-8F59-5D19F79F3D9A}"/>
              </a:ext>
            </a:extLst>
          </p:cNvPr>
          <p:cNvSpPr txBox="1"/>
          <p:nvPr/>
        </p:nvSpPr>
        <p:spPr>
          <a:xfrm>
            <a:off x="5114395" y="2498609"/>
            <a:ext cx="3860518" cy="1200329"/>
          </a:xfrm>
          <a:prstGeom prst="rect">
            <a:avLst/>
          </a:prstGeom>
          <a:noFill/>
        </p:spPr>
        <p:txBody>
          <a:bodyPr wrap="square" rtlCol="0">
            <a:spAutoFit/>
          </a:bodyPr>
          <a:lstStyle/>
          <a:p>
            <a:pPr marL="214313" indent="-214313">
              <a:buFont typeface="Arial" panose="020B0604020202020204" pitchFamily="34" charset="0"/>
              <a:buChar char="•"/>
            </a:pPr>
            <a:r>
              <a:rPr lang="en-US" dirty="0"/>
              <a:t>Chemical features most important followed by RDF and NN</a:t>
            </a:r>
          </a:p>
          <a:p>
            <a:pPr marL="214313" indent="-214313">
              <a:buFont typeface="Arial" panose="020B0604020202020204" pitchFamily="34" charset="0"/>
              <a:buChar char="•"/>
            </a:pPr>
            <a:r>
              <a:rPr lang="en-US" dirty="0"/>
              <a:t>Incrementally adding structural features decreases MAE</a:t>
            </a:r>
          </a:p>
        </p:txBody>
      </p:sp>
      <p:sp>
        <p:nvSpPr>
          <p:cNvPr id="6" name="TextBox 5">
            <a:extLst>
              <a:ext uri="{FF2B5EF4-FFF2-40B4-BE49-F238E27FC236}">
                <a16:creationId xmlns:a16="http://schemas.microsoft.com/office/drawing/2014/main" id="{54FD1665-93AD-486B-BCA7-B8A1915BEEBC}"/>
              </a:ext>
            </a:extLst>
          </p:cNvPr>
          <p:cNvSpPr txBox="1"/>
          <p:nvPr/>
        </p:nvSpPr>
        <p:spPr>
          <a:xfrm>
            <a:off x="5923129" y="2020423"/>
            <a:ext cx="2026517" cy="461665"/>
          </a:xfrm>
          <a:prstGeom prst="rect">
            <a:avLst/>
          </a:prstGeom>
          <a:noFill/>
        </p:spPr>
        <p:txBody>
          <a:bodyPr wrap="none" rtlCol="0">
            <a:spAutoFit/>
          </a:bodyPr>
          <a:lstStyle/>
          <a:p>
            <a:r>
              <a:rPr lang="en-US" sz="2400" dirty="0" err="1">
                <a:solidFill>
                  <a:srgbClr val="FF0000"/>
                </a:solidFill>
              </a:rPr>
              <a:t>Explainability</a:t>
            </a:r>
            <a:r>
              <a:rPr lang="en-US" sz="2400" dirty="0">
                <a:solidFill>
                  <a:srgbClr val="FF0000"/>
                </a:solidFill>
              </a:rPr>
              <a:t>!</a:t>
            </a:r>
          </a:p>
        </p:txBody>
      </p:sp>
    </p:spTree>
    <p:extLst>
      <p:ext uri="{BB962C8B-B14F-4D97-AF65-F5344CB8AC3E}">
        <p14:creationId xmlns:p14="http://schemas.microsoft.com/office/powerpoint/2010/main" val="3820030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0E48-5F92-4C48-9958-B6D55C6BB41F}"/>
              </a:ext>
            </a:extLst>
          </p:cNvPr>
          <p:cNvSpPr>
            <a:spLocks noGrp="1"/>
          </p:cNvSpPr>
          <p:nvPr>
            <p:ph type="title"/>
          </p:nvPr>
        </p:nvSpPr>
        <p:spPr>
          <a:xfrm>
            <a:off x="561858" y="448177"/>
            <a:ext cx="7886700" cy="994172"/>
          </a:xfrm>
        </p:spPr>
        <p:txBody>
          <a:bodyPr>
            <a:normAutofit/>
          </a:bodyPr>
          <a:lstStyle/>
          <a:p>
            <a:r>
              <a:rPr lang="en-US" b="1" dirty="0">
                <a:solidFill>
                  <a:srgbClr val="0000FF"/>
                </a:solidFill>
                <a:latin typeface="Broadway" panose="04040905080B02020502" pitchFamily="82" charset="0"/>
              </a:rPr>
              <a:t>Model performance</a:t>
            </a:r>
          </a:p>
        </p:txBody>
      </p:sp>
      <p:sp>
        <p:nvSpPr>
          <p:cNvPr id="4" name="Slide Number Placeholder 3">
            <a:extLst>
              <a:ext uri="{FF2B5EF4-FFF2-40B4-BE49-F238E27FC236}">
                <a16:creationId xmlns:a16="http://schemas.microsoft.com/office/drawing/2014/main" id="{28459948-F37C-49F9-A653-40237D917905}"/>
              </a:ext>
            </a:extLst>
          </p:cNvPr>
          <p:cNvSpPr>
            <a:spLocks noGrp="1"/>
          </p:cNvSpPr>
          <p:nvPr>
            <p:ph type="sldNum" sz="quarter" idx="12"/>
          </p:nvPr>
        </p:nvSpPr>
        <p:spPr/>
        <p:txBody>
          <a:bodyPr/>
          <a:lstStyle/>
          <a:p>
            <a:fld id="{ACDEEB82-1686-4556-AD55-5D8299369C04}" type="slidenum">
              <a:rPr lang="en-US" smtClean="0"/>
              <a:t>18</a:t>
            </a:fld>
            <a:endParaRPr lang="en-US"/>
          </a:p>
        </p:txBody>
      </p:sp>
      <p:sp>
        <p:nvSpPr>
          <p:cNvPr id="9" name="TextBox 8">
            <a:extLst>
              <a:ext uri="{FF2B5EF4-FFF2-40B4-BE49-F238E27FC236}">
                <a16:creationId xmlns:a16="http://schemas.microsoft.com/office/drawing/2014/main" id="{4A2109C1-EB33-4165-8AB9-5C45481FE098}"/>
              </a:ext>
            </a:extLst>
          </p:cNvPr>
          <p:cNvSpPr txBox="1"/>
          <p:nvPr/>
        </p:nvSpPr>
        <p:spPr>
          <a:xfrm>
            <a:off x="6942043" y="2815671"/>
            <a:ext cx="1506515" cy="1015663"/>
          </a:xfrm>
          <a:prstGeom prst="rect">
            <a:avLst/>
          </a:prstGeom>
          <a:noFill/>
        </p:spPr>
        <p:txBody>
          <a:bodyPr wrap="square" rtlCol="0">
            <a:spAutoFit/>
          </a:bodyPr>
          <a:lstStyle/>
          <a:p>
            <a:pPr algn="ctr"/>
            <a:r>
              <a:rPr lang="en-US" sz="2000" dirty="0"/>
              <a:t>Performance on 10 % held data</a:t>
            </a:r>
          </a:p>
        </p:txBody>
      </p:sp>
      <p:graphicFrame>
        <p:nvGraphicFramePr>
          <p:cNvPr id="5" name="Table 4">
            <a:extLst>
              <a:ext uri="{FF2B5EF4-FFF2-40B4-BE49-F238E27FC236}">
                <a16:creationId xmlns:a16="http://schemas.microsoft.com/office/drawing/2014/main" id="{9E1706D5-918E-44A7-9A19-CE875A864CEA}"/>
              </a:ext>
            </a:extLst>
          </p:cNvPr>
          <p:cNvGraphicFramePr>
            <a:graphicFrameLocks noGrp="1"/>
          </p:cNvGraphicFramePr>
          <p:nvPr>
            <p:extLst>
              <p:ext uri="{D42A27DB-BD31-4B8C-83A1-F6EECF244321}">
                <p14:modId xmlns:p14="http://schemas.microsoft.com/office/powerpoint/2010/main" val="3034490671"/>
              </p:ext>
            </p:extLst>
          </p:nvPr>
        </p:nvGraphicFramePr>
        <p:xfrm>
          <a:off x="561858" y="1111425"/>
          <a:ext cx="6190308" cy="5253274"/>
        </p:xfrm>
        <a:graphic>
          <a:graphicData uri="http://schemas.openxmlformats.org/drawingml/2006/table">
            <a:tbl>
              <a:tblPr firstRow="1" firstCol="1" bandRow="1">
                <a:tableStyleId>{5C22544A-7EE6-4342-B048-85BDC9FD1C3A}</a:tableStyleId>
              </a:tblPr>
              <a:tblGrid>
                <a:gridCol w="2510873">
                  <a:extLst>
                    <a:ext uri="{9D8B030D-6E8A-4147-A177-3AD203B41FA5}">
                      <a16:colId xmlns:a16="http://schemas.microsoft.com/office/drawing/2014/main" val="2850364322"/>
                    </a:ext>
                  </a:extLst>
                </a:gridCol>
                <a:gridCol w="1287802">
                  <a:extLst>
                    <a:ext uri="{9D8B030D-6E8A-4147-A177-3AD203B41FA5}">
                      <a16:colId xmlns:a16="http://schemas.microsoft.com/office/drawing/2014/main" val="3189731320"/>
                    </a:ext>
                  </a:extLst>
                </a:gridCol>
                <a:gridCol w="1349126">
                  <a:extLst>
                    <a:ext uri="{9D8B030D-6E8A-4147-A177-3AD203B41FA5}">
                      <a16:colId xmlns:a16="http://schemas.microsoft.com/office/drawing/2014/main" val="4169102320"/>
                    </a:ext>
                  </a:extLst>
                </a:gridCol>
                <a:gridCol w="1042507">
                  <a:extLst>
                    <a:ext uri="{9D8B030D-6E8A-4147-A177-3AD203B41FA5}">
                      <a16:colId xmlns:a16="http://schemas.microsoft.com/office/drawing/2014/main" val="3980804365"/>
                    </a:ext>
                  </a:extLst>
                </a:gridCol>
              </a:tblGrid>
              <a:tr h="404098">
                <a:tc>
                  <a:txBody>
                    <a:bodyPr/>
                    <a:lstStyle/>
                    <a:p>
                      <a:pPr marL="0" marR="0">
                        <a:lnSpc>
                          <a:spcPct val="200000"/>
                        </a:lnSpc>
                        <a:spcBef>
                          <a:spcPts val="0"/>
                        </a:spcBef>
                        <a:spcAft>
                          <a:spcPts val="0"/>
                        </a:spcAft>
                      </a:pPr>
                      <a:r>
                        <a:rPr lang="en-US" sz="1400" dirty="0">
                          <a:effectLst/>
                        </a:rPr>
                        <a:t>Property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#Data-points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MAE</a:t>
                      </a:r>
                      <a:r>
                        <a:rPr lang="en-US" sz="1400" baseline="-25000" dirty="0">
                          <a:effectLst/>
                        </a:rPr>
                        <a:t>CFID-DFT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MAE</a:t>
                      </a:r>
                      <a:r>
                        <a:rPr lang="en-US" sz="1400" baseline="-25000" dirty="0">
                          <a:effectLst/>
                        </a:rPr>
                        <a:t>DFT-</a:t>
                      </a:r>
                      <a:r>
                        <a:rPr lang="en-US" sz="1400" baseline="-25000" dirty="0" err="1">
                          <a:effectLst/>
                        </a:rPr>
                        <a:t>Exp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extLst>
                  <a:ext uri="{0D108BD9-81ED-4DB2-BD59-A6C34878D82A}">
                    <a16:rowId xmlns:a16="http://schemas.microsoft.com/office/drawing/2014/main" val="1404564092"/>
                  </a:ext>
                </a:extLst>
              </a:tr>
              <a:tr h="404098">
                <a:tc>
                  <a:txBody>
                    <a:bodyPr/>
                    <a:lstStyle/>
                    <a:p>
                      <a:pPr marL="0" marR="0">
                        <a:lnSpc>
                          <a:spcPct val="200000"/>
                        </a:lnSpc>
                        <a:spcBef>
                          <a:spcPts val="0"/>
                        </a:spcBef>
                        <a:spcAft>
                          <a:spcPts val="0"/>
                        </a:spcAft>
                      </a:pPr>
                      <a:r>
                        <a:rPr lang="en-US" sz="1400" dirty="0">
                          <a:effectLst/>
                        </a:rPr>
                        <a:t>Formation energy (eV/atom)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24549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a:effectLst/>
                        </a:rPr>
                        <a:t>0.12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a:effectLst/>
                        </a:rPr>
                        <a:t>0.136 [13]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extLst>
                  <a:ext uri="{0D108BD9-81ED-4DB2-BD59-A6C34878D82A}">
                    <a16:rowId xmlns:a16="http://schemas.microsoft.com/office/drawing/2014/main" val="1160356946"/>
                  </a:ext>
                </a:extLst>
              </a:tr>
              <a:tr h="404098">
                <a:tc>
                  <a:txBody>
                    <a:bodyPr/>
                    <a:lstStyle/>
                    <a:p>
                      <a:pPr marL="0" marR="0">
                        <a:lnSpc>
                          <a:spcPct val="200000"/>
                        </a:lnSpc>
                        <a:spcBef>
                          <a:spcPts val="0"/>
                        </a:spcBef>
                        <a:spcAft>
                          <a:spcPts val="0"/>
                        </a:spcAft>
                      </a:pPr>
                      <a:r>
                        <a:rPr lang="en-US" sz="1400" dirty="0">
                          <a:effectLst/>
                        </a:rPr>
                        <a:t>Exfoliation energy (meV/atom)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616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37.3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extLst>
                  <a:ext uri="{0D108BD9-81ED-4DB2-BD59-A6C34878D82A}">
                    <a16:rowId xmlns:a16="http://schemas.microsoft.com/office/drawing/2014/main" val="202824687"/>
                  </a:ext>
                </a:extLst>
              </a:tr>
              <a:tr h="404098">
                <a:tc>
                  <a:txBody>
                    <a:bodyPr/>
                    <a:lstStyle/>
                    <a:p>
                      <a:pPr marL="0" marR="0">
                        <a:lnSpc>
                          <a:spcPct val="200000"/>
                        </a:lnSpc>
                        <a:spcBef>
                          <a:spcPts val="0"/>
                        </a:spcBef>
                        <a:spcAft>
                          <a:spcPts val="0"/>
                        </a:spcAft>
                      </a:pPr>
                      <a:r>
                        <a:rPr lang="en-US" sz="1400" dirty="0">
                          <a:effectLst/>
                        </a:rPr>
                        <a:t>OPT-bandgap (eV)</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a:effectLst/>
                        </a:rPr>
                        <a:t>22404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0.32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a:effectLst/>
                        </a:rPr>
                        <a:t>1.33 [21]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extLst>
                  <a:ext uri="{0D108BD9-81ED-4DB2-BD59-A6C34878D82A}">
                    <a16:rowId xmlns:a16="http://schemas.microsoft.com/office/drawing/2014/main" val="2343400853"/>
                  </a:ext>
                </a:extLst>
              </a:tr>
              <a:tr h="404098">
                <a:tc>
                  <a:txBody>
                    <a:bodyPr/>
                    <a:lstStyle/>
                    <a:p>
                      <a:pPr marL="0" marR="0">
                        <a:lnSpc>
                          <a:spcPct val="200000"/>
                        </a:lnSpc>
                        <a:spcBef>
                          <a:spcPts val="0"/>
                        </a:spcBef>
                        <a:spcAft>
                          <a:spcPts val="0"/>
                        </a:spcAft>
                      </a:pPr>
                      <a:r>
                        <a:rPr lang="en-US" sz="1400" dirty="0">
                          <a:effectLst/>
                        </a:rPr>
                        <a:t>MBJ-bandgap (eV)</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10499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0.44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a:effectLst/>
                        </a:rPr>
                        <a:t>0.51 [21]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extLst>
                  <a:ext uri="{0D108BD9-81ED-4DB2-BD59-A6C34878D82A}">
                    <a16:rowId xmlns:a16="http://schemas.microsoft.com/office/drawing/2014/main" val="2210902154"/>
                  </a:ext>
                </a:extLst>
              </a:tr>
              <a:tr h="404098">
                <a:tc>
                  <a:txBody>
                    <a:bodyPr/>
                    <a:lstStyle/>
                    <a:p>
                      <a:pPr marL="0" marR="0">
                        <a:lnSpc>
                          <a:spcPct val="200000"/>
                        </a:lnSpc>
                        <a:spcBef>
                          <a:spcPts val="0"/>
                        </a:spcBef>
                        <a:spcAft>
                          <a:spcPts val="0"/>
                        </a:spcAft>
                      </a:pPr>
                      <a:r>
                        <a:rPr lang="en-US" sz="1400" dirty="0">
                          <a:effectLst/>
                        </a:rPr>
                        <a:t>Bulk modulus (GPa)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10954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10.5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a:effectLst/>
                        </a:rPr>
                        <a:t>10.0 [22,28]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extLst>
                  <a:ext uri="{0D108BD9-81ED-4DB2-BD59-A6C34878D82A}">
                    <a16:rowId xmlns:a16="http://schemas.microsoft.com/office/drawing/2014/main" val="1512401245"/>
                  </a:ext>
                </a:extLst>
              </a:tr>
              <a:tr h="404098">
                <a:tc>
                  <a:txBody>
                    <a:bodyPr/>
                    <a:lstStyle/>
                    <a:p>
                      <a:pPr marL="0" marR="0">
                        <a:lnSpc>
                          <a:spcPct val="200000"/>
                        </a:lnSpc>
                        <a:spcBef>
                          <a:spcPts val="0"/>
                        </a:spcBef>
                        <a:spcAft>
                          <a:spcPts val="0"/>
                        </a:spcAft>
                      </a:pPr>
                      <a:r>
                        <a:rPr lang="en-US" sz="1400" dirty="0">
                          <a:effectLst/>
                        </a:rPr>
                        <a:t>Shear modulus (GPa)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10954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9.5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a:effectLst/>
                        </a:rPr>
                        <a:t>10.0 [22,28]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extLst>
                  <a:ext uri="{0D108BD9-81ED-4DB2-BD59-A6C34878D82A}">
                    <a16:rowId xmlns:a16="http://schemas.microsoft.com/office/drawing/2014/main" val="4278707940"/>
                  </a:ext>
                </a:extLst>
              </a:tr>
              <a:tr h="404098">
                <a:tc>
                  <a:txBody>
                    <a:bodyPr/>
                    <a:lstStyle/>
                    <a:p>
                      <a:pPr marL="0" marR="0">
                        <a:lnSpc>
                          <a:spcPct val="200000"/>
                        </a:lnSpc>
                        <a:spcBef>
                          <a:spcPts val="0"/>
                        </a:spcBef>
                        <a:spcAft>
                          <a:spcPts val="0"/>
                        </a:spcAft>
                      </a:pPr>
                      <a:r>
                        <a:rPr lang="en-US" sz="1400" dirty="0">
                          <a:effectLst/>
                        </a:rPr>
                        <a:t>OPT-</a:t>
                      </a:r>
                      <a:r>
                        <a:rPr lang="en-US" sz="1400" dirty="0" err="1">
                          <a:effectLst/>
                        </a:rPr>
                        <a:t>n</a:t>
                      </a:r>
                      <a:r>
                        <a:rPr lang="en-US" sz="1400" baseline="-25000" dirty="0" err="1">
                          <a:effectLst/>
                        </a:rPr>
                        <a:t>x</a:t>
                      </a:r>
                      <a:r>
                        <a:rPr lang="en-US" sz="1400" dirty="0">
                          <a:effectLst/>
                        </a:rPr>
                        <a:t> (no unit)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a:effectLst/>
                        </a:rPr>
                        <a:t>12299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0.54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a:effectLst/>
                        </a:rPr>
                        <a:t>1.78 [21]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extLst>
                  <a:ext uri="{0D108BD9-81ED-4DB2-BD59-A6C34878D82A}">
                    <a16:rowId xmlns:a16="http://schemas.microsoft.com/office/drawing/2014/main" val="1674098308"/>
                  </a:ext>
                </a:extLst>
              </a:tr>
              <a:tr h="404098">
                <a:tc>
                  <a:txBody>
                    <a:bodyPr/>
                    <a:lstStyle/>
                    <a:p>
                      <a:pPr marL="0" marR="0">
                        <a:lnSpc>
                          <a:spcPct val="200000"/>
                        </a:lnSpc>
                        <a:spcBef>
                          <a:spcPts val="0"/>
                        </a:spcBef>
                        <a:spcAft>
                          <a:spcPts val="0"/>
                        </a:spcAft>
                      </a:pPr>
                      <a:r>
                        <a:rPr lang="en-US" sz="1400" dirty="0">
                          <a:effectLst/>
                        </a:rPr>
                        <a:t>OPT-</a:t>
                      </a:r>
                      <a:r>
                        <a:rPr lang="en-US" sz="1400" dirty="0" err="1">
                          <a:effectLst/>
                        </a:rPr>
                        <a:t>n</a:t>
                      </a:r>
                      <a:r>
                        <a:rPr lang="en-US" sz="1400" baseline="-25000" dirty="0" err="1">
                          <a:effectLst/>
                        </a:rPr>
                        <a:t>y</a:t>
                      </a:r>
                      <a:r>
                        <a:rPr lang="en-US" sz="1400" dirty="0">
                          <a:effectLst/>
                        </a:rPr>
                        <a:t> (no unit)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a:effectLst/>
                        </a:rPr>
                        <a:t>12299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0.55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extLst>
                  <a:ext uri="{0D108BD9-81ED-4DB2-BD59-A6C34878D82A}">
                    <a16:rowId xmlns:a16="http://schemas.microsoft.com/office/drawing/2014/main" val="3225139205"/>
                  </a:ext>
                </a:extLst>
              </a:tr>
              <a:tr h="404098">
                <a:tc>
                  <a:txBody>
                    <a:bodyPr/>
                    <a:lstStyle/>
                    <a:p>
                      <a:pPr marL="0" marR="0">
                        <a:lnSpc>
                          <a:spcPct val="200000"/>
                        </a:lnSpc>
                        <a:spcBef>
                          <a:spcPts val="0"/>
                        </a:spcBef>
                        <a:spcAft>
                          <a:spcPts val="0"/>
                        </a:spcAft>
                      </a:pPr>
                      <a:r>
                        <a:rPr lang="en-US" sz="1400" dirty="0">
                          <a:effectLst/>
                        </a:rPr>
                        <a:t>OPT-</a:t>
                      </a:r>
                      <a:r>
                        <a:rPr lang="en-US" sz="1400" dirty="0" err="1">
                          <a:effectLst/>
                        </a:rPr>
                        <a:t>n</a:t>
                      </a:r>
                      <a:r>
                        <a:rPr lang="en-US" sz="1400" baseline="-25000" dirty="0" err="1">
                          <a:effectLst/>
                        </a:rPr>
                        <a:t>z</a:t>
                      </a:r>
                      <a:r>
                        <a:rPr lang="en-US" sz="1400" baseline="-25000" dirty="0">
                          <a:effectLst/>
                        </a:rPr>
                        <a:t> </a:t>
                      </a:r>
                      <a:r>
                        <a:rPr lang="en-US" sz="1400" dirty="0">
                          <a:effectLst/>
                        </a:rPr>
                        <a:t>(no unit)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a:effectLst/>
                        </a:rPr>
                        <a:t>12299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0.55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extLst>
                  <a:ext uri="{0D108BD9-81ED-4DB2-BD59-A6C34878D82A}">
                    <a16:rowId xmlns:a16="http://schemas.microsoft.com/office/drawing/2014/main" val="1152405143"/>
                  </a:ext>
                </a:extLst>
              </a:tr>
              <a:tr h="404098">
                <a:tc>
                  <a:txBody>
                    <a:bodyPr/>
                    <a:lstStyle/>
                    <a:p>
                      <a:pPr marL="0" marR="0">
                        <a:lnSpc>
                          <a:spcPct val="200000"/>
                        </a:lnSpc>
                        <a:spcBef>
                          <a:spcPts val="0"/>
                        </a:spcBef>
                        <a:spcAft>
                          <a:spcPts val="0"/>
                        </a:spcAft>
                      </a:pPr>
                      <a:r>
                        <a:rPr lang="en-US" sz="1400" dirty="0">
                          <a:effectLst/>
                        </a:rPr>
                        <a:t>MBJ-</a:t>
                      </a:r>
                      <a:r>
                        <a:rPr lang="en-US" sz="1400" dirty="0" err="1">
                          <a:effectLst/>
                        </a:rPr>
                        <a:t>n</a:t>
                      </a:r>
                      <a:r>
                        <a:rPr lang="en-US" sz="1400" baseline="-25000" dirty="0" err="1">
                          <a:effectLst/>
                        </a:rPr>
                        <a:t>x</a:t>
                      </a:r>
                      <a:r>
                        <a:rPr lang="en-US" sz="1400" baseline="-25000" dirty="0">
                          <a:effectLst/>
                        </a:rPr>
                        <a:t> </a:t>
                      </a:r>
                      <a:r>
                        <a:rPr lang="en-US" sz="1400" dirty="0">
                          <a:effectLst/>
                        </a:rPr>
                        <a:t>(no unit)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a:effectLst/>
                        </a:rPr>
                        <a:t>6628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0.45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1.6 [21]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extLst>
                  <a:ext uri="{0D108BD9-81ED-4DB2-BD59-A6C34878D82A}">
                    <a16:rowId xmlns:a16="http://schemas.microsoft.com/office/drawing/2014/main" val="2573348336"/>
                  </a:ext>
                </a:extLst>
              </a:tr>
              <a:tr h="404098">
                <a:tc>
                  <a:txBody>
                    <a:bodyPr/>
                    <a:lstStyle/>
                    <a:p>
                      <a:pPr marL="0" marR="0">
                        <a:lnSpc>
                          <a:spcPct val="200000"/>
                        </a:lnSpc>
                        <a:spcBef>
                          <a:spcPts val="0"/>
                        </a:spcBef>
                        <a:spcAft>
                          <a:spcPts val="0"/>
                        </a:spcAft>
                      </a:pPr>
                      <a:r>
                        <a:rPr lang="en-US" sz="1400" dirty="0">
                          <a:effectLst/>
                        </a:rPr>
                        <a:t>MBJ-</a:t>
                      </a:r>
                      <a:r>
                        <a:rPr lang="en-US" sz="1400" dirty="0" err="1">
                          <a:effectLst/>
                        </a:rPr>
                        <a:t>n</a:t>
                      </a:r>
                      <a:r>
                        <a:rPr lang="en-US" sz="1400" baseline="-25000" dirty="0" err="1">
                          <a:effectLst/>
                        </a:rPr>
                        <a:t>y</a:t>
                      </a:r>
                      <a:r>
                        <a:rPr lang="en-US" sz="1400" baseline="-25000" dirty="0">
                          <a:effectLst/>
                        </a:rPr>
                        <a:t> </a:t>
                      </a:r>
                      <a:r>
                        <a:rPr lang="en-US" sz="1400" dirty="0">
                          <a:effectLst/>
                        </a:rPr>
                        <a:t>(no unit)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a:effectLst/>
                        </a:rPr>
                        <a:t>6628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a:effectLst/>
                        </a:rPr>
                        <a:t>0.50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extLst>
                  <a:ext uri="{0D108BD9-81ED-4DB2-BD59-A6C34878D82A}">
                    <a16:rowId xmlns:a16="http://schemas.microsoft.com/office/drawing/2014/main" val="3317578674"/>
                  </a:ext>
                </a:extLst>
              </a:tr>
              <a:tr h="404098">
                <a:tc>
                  <a:txBody>
                    <a:bodyPr/>
                    <a:lstStyle/>
                    <a:p>
                      <a:pPr marL="0" marR="0">
                        <a:lnSpc>
                          <a:spcPct val="200000"/>
                        </a:lnSpc>
                        <a:spcBef>
                          <a:spcPts val="0"/>
                        </a:spcBef>
                        <a:spcAft>
                          <a:spcPts val="0"/>
                        </a:spcAft>
                      </a:pPr>
                      <a:r>
                        <a:rPr lang="en-US" sz="1400" dirty="0">
                          <a:effectLst/>
                        </a:rPr>
                        <a:t>MBJ-</a:t>
                      </a:r>
                      <a:r>
                        <a:rPr lang="en-US" sz="1400" dirty="0" err="1">
                          <a:effectLst/>
                        </a:rPr>
                        <a:t>n</a:t>
                      </a:r>
                      <a:r>
                        <a:rPr lang="en-US" sz="1400" baseline="-25000" dirty="0" err="1">
                          <a:effectLst/>
                        </a:rPr>
                        <a:t>z</a:t>
                      </a:r>
                      <a:r>
                        <a:rPr lang="en-US" sz="1400" baseline="-25000" dirty="0">
                          <a:effectLst/>
                        </a:rPr>
                        <a:t> </a:t>
                      </a:r>
                      <a:r>
                        <a:rPr lang="en-US" sz="1400" dirty="0">
                          <a:effectLst/>
                        </a:rPr>
                        <a:t>(no unit)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6628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0.46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tc>
                  <a:txBody>
                    <a:bodyPr/>
                    <a:lstStyle/>
                    <a:p>
                      <a:pPr marL="0" marR="0" algn="ctr">
                        <a:lnSpc>
                          <a:spcPct val="200000"/>
                        </a:lnSpc>
                        <a:spcBef>
                          <a:spcPts val="0"/>
                        </a:spcBef>
                        <a:spcAft>
                          <a:spcPts val="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7070" marR="47070" marT="0" marB="0"/>
                </a:tc>
                <a:extLst>
                  <a:ext uri="{0D108BD9-81ED-4DB2-BD59-A6C34878D82A}">
                    <a16:rowId xmlns:a16="http://schemas.microsoft.com/office/drawing/2014/main" val="369640833"/>
                  </a:ext>
                </a:extLst>
              </a:tr>
            </a:tbl>
          </a:graphicData>
        </a:graphic>
      </p:graphicFrame>
      <p:sp>
        <p:nvSpPr>
          <p:cNvPr id="3" name="Oval 2">
            <a:extLst>
              <a:ext uri="{FF2B5EF4-FFF2-40B4-BE49-F238E27FC236}">
                <a16:creationId xmlns:a16="http://schemas.microsoft.com/office/drawing/2014/main" id="{2FB5073F-DA78-4D17-8397-19CA76719266}"/>
              </a:ext>
            </a:extLst>
          </p:cNvPr>
          <p:cNvSpPr/>
          <p:nvPr/>
        </p:nvSpPr>
        <p:spPr bwMode="auto">
          <a:xfrm>
            <a:off x="318248" y="2008764"/>
            <a:ext cx="6677527" cy="385011"/>
          </a:xfrm>
          <a:prstGeom prst="ellipse">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92816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884" y="1498218"/>
            <a:ext cx="8309809" cy="3083530"/>
          </a:xfrm>
        </p:spPr>
        <p:txBody>
          <a:bodyPr>
            <a:noAutofit/>
          </a:bodyPr>
          <a:lstStyle/>
          <a:p>
            <a:r>
              <a:rPr lang="en-US" sz="2000" dirty="0"/>
              <a:t>DFT values are used in the literature as </a:t>
            </a:r>
            <a:r>
              <a:rPr lang="en-US" sz="2000" b="1" dirty="0"/>
              <a:t>reference values </a:t>
            </a:r>
            <a:r>
              <a:rPr lang="en-US" sz="2000" dirty="0"/>
              <a:t>(to compare to, to fit to, etc. )</a:t>
            </a:r>
          </a:p>
          <a:p>
            <a:endParaRPr lang="en-US" sz="2000" dirty="0"/>
          </a:p>
          <a:p>
            <a:endParaRPr lang="en-US" sz="2000" dirty="0"/>
          </a:p>
          <a:p>
            <a:endParaRPr lang="en-US" sz="2000" dirty="0"/>
          </a:p>
          <a:p>
            <a:endParaRPr lang="en-US" sz="2000" dirty="0"/>
          </a:p>
          <a:p>
            <a:endParaRPr lang="en-US" sz="2000" dirty="0"/>
          </a:p>
          <a:p>
            <a:r>
              <a:rPr lang="en-US" sz="2000" dirty="0"/>
              <a:t>They are always reported without uncertainties</a:t>
            </a:r>
          </a:p>
          <a:p>
            <a:r>
              <a:rPr lang="en-US" sz="2000" dirty="0"/>
              <a:t>They are often reported with very few technical specifications</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p:txBody>
      </p:sp>
      <p:grpSp>
        <p:nvGrpSpPr>
          <p:cNvPr id="6" name="Group 5"/>
          <p:cNvGrpSpPr>
            <a:grpSpLocks noChangeAspect="1"/>
          </p:cNvGrpSpPr>
          <p:nvPr/>
        </p:nvGrpSpPr>
        <p:grpSpPr>
          <a:xfrm>
            <a:off x="2341173" y="1899364"/>
            <a:ext cx="5579615" cy="2159012"/>
            <a:chOff x="1709352" y="1600200"/>
            <a:chExt cx="5301048" cy="2051221"/>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233" t="19460" r="27202" b="50630"/>
            <a:stretch/>
          </p:blipFill>
          <p:spPr>
            <a:xfrm>
              <a:off x="1709352" y="1600200"/>
              <a:ext cx="5301048" cy="2051221"/>
            </a:xfrm>
            <a:prstGeom prst="rect">
              <a:avLst/>
            </a:prstGeom>
          </p:spPr>
        </p:pic>
        <p:sp>
          <p:nvSpPr>
            <p:cNvPr id="5" name="Oval 4"/>
            <p:cNvSpPr/>
            <p:nvPr/>
          </p:nvSpPr>
          <p:spPr>
            <a:xfrm>
              <a:off x="4425696" y="2057400"/>
              <a:ext cx="685800" cy="1447800"/>
            </a:xfrm>
            <a:prstGeom prst="ellipse">
              <a:avLst/>
            </a:prstGeom>
            <a:solidFill>
              <a:schemeClr val="accent1">
                <a:alpha val="0"/>
              </a:schemeClr>
            </a:solid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Times New Roman"/>
                <a:ea typeface="+mn-ea"/>
                <a:cs typeface="+mn-cs"/>
              </a:endParaRPr>
            </a:p>
          </p:txBody>
        </p:sp>
      </p:grpSp>
      <p:sp>
        <p:nvSpPr>
          <p:cNvPr id="7" name="TextBox 6"/>
          <p:cNvSpPr txBox="1"/>
          <p:nvPr/>
        </p:nvSpPr>
        <p:spPr>
          <a:xfrm>
            <a:off x="1118935" y="4773672"/>
            <a:ext cx="685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empus Sans ITC" panose="04020404030D07020202" pitchFamily="82" charset="0"/>
              </a:rPr>
              <a:t>however</a:t>
            </a:r>
          </a:p>
        </p:txBody>
      </p:sp>
      <p:sp>
        <p:nvSpPr>
          <p:cNvPr id="8" name="TextBox 7"/>
          <p:cNvSpPr txBox="1"/>
          <p:nvPr/>
        </p:nvSpPr>
        <p:spPr>
          <a:xfrm>
            <a:off x="1175081" y="5174817"/>
            <a:ext cx="6858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FF"/>
                </a:solidFill>
              </a:rPr>
              <a:t>i</a:t>
            </a:r>
            <a:r>
              <a:rPr kumimoji="0" lang="en-US" sz="3600" b="1" i="0" u="none" strike="noStrike" kern="1200" cap="none" spc="0" normalizeH="0" baseline="0" noProof="0" dirty="0">
                <a:ln>
                  <a:noFill/>
                </a:ln>
                <a:solidFill>
                  <a:srgbClr val="0000FF"/>
                </a:solidFill>
                <a:effectLst/>
                <a:uLnTx/>
                <a:uFillTx/>
                <a:ea typeface="+mn-ea"/>
                <a:cs typeface="+mn-cs"/>
              </a:rPr>
              <a:t>s DFT exact ?</a:t>
            </a:r>
          </a:p>
        </p:txBody>
      </p:sp>
      <p:sp>
        <p:nvSpPr>
          <p:cNvPr id="9" name="TextBox 8">
            <a:extLst>
              <a:ext uri="{FF2B5EF4-FFF2-40B4-BE49-F238E27FC236}">
                <a16:creationId xmlns:a16="http://schemas.microsoft.com/office/drawing/2014/main" id="{070997CF-B592-4F49-AF26-9544C32676BE}"/>
              </a:ext>
            </a:extLst>
          </p:cNvPr>
          <p:cNvSpPr txBox="1"/>
          <p:nvPr/>
        </p:nvSpPr>
        <p:spPr>
          <a:xfrm>
            <a:off x="1062788" y="5821148"/>
            <a:ext cx="685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00FF"/>
                </a:solidFill>
                <a:effectLst>
                  <a:outerShdw blurRad="38100" dist="38100" dir="2700000" algn="tl">
                    <a:srgbClr val="000000">
                      <a:alpha val="43137"/>
                    </a:srgbClr>
                  </a:outerShdw>
                </a:effectLst>
                <a:latin typeface="Tempus Sans ITC" panose="04020404030D07020202" pitchFamily="82" charset="0"/>
              </a:rPr>
              <a:t>If not, how to evaluate its uncertainties?</a:t>
            </a:r>
            <a:endParaRPr kumimoji="0" lang="en-US"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empus Sans ITC" panose="04020404030D07020202" pitchFamily="82" charset="0"/>
            </a:endParaRPr>
          </a:p>
        </p:txBody>
      </p:sp>
      <p:sp>
        <p:nvSpPr>
          <p:cNvPr id="10" name="Title 1">
            <a:extLst>
              <a:ext uri="{FF2B5EF4-FFF2-40B4-BE49-F238E27FC236}">
                <a16:creationId xmlns:a16="http://schemas.microsoft.com/office/drawing/2014/main" id="{F6678706-C121-4FF1-A14C-D469215AB919}"/>
              </a:ext>
            </a:extLst>
          </p:cNvPr>
          <p:cNvSpPr txBox="1">
            <a:spLocks/>
          </p:cNvSpPr>
          <p:nvPr/>
        </p:nvSpPr>
        <p:spPr>
          <a:xfrm>
            <a:off x="336884" y="449045"/>
            <a:ext cx="8422103" cy="857250"/>
          </a:xfrm>
          <a:prstGeom prst="rect">
            <a:avLst/>
          </a:prstGeom>
        </p:spPr>
        <p:txBody>
          <a:bodyPr>
            <a:normAutofit/>
          </a:bodyP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eaLnBrk="0" fontAlgn="base" hangingPunct="0">
              <a:spcBef>
                <a:spcPct val="0"/>
              </a:spcBef>
              <a:spcAft>
                <a:spcPct val="0"/>
              </a:spcAft>
              <a:defRPr sz="3300">
                <a:solidFill>
                  <a:schemeClr val="tx2"/>
                </a:solidFill>
                <a:latin typeface="Times New Roman" pitchFamily="18" charset="0"/>
              </a:defRPr>
            </a:lvl6pPr>
            <a:lvl7pPr marL="685800" algn="ctr" rtl="0" eaLnBrk="0" fontAlgn="base" hangingPunct="0">
              <a:spcBef>
                <a:spcPct val="0"/>
              </a:spcBef>
              <a:spcAft>
                <a:spcPct val="0"/>
              </a:spcAft>
              <a:defRPr sz="3300">
                <a:solidFill>
                  <a:schemeClr val="tx2"/>
                </a:solidFill>
                <a:latin typeface="Times New Roman" pitchFamily="18" charset="0"/>
              </a:defRPr>
            </a:lvl7pPr>
            <a:lvl8pPr marL="1028700" algn="ctr" rtl="0" eaLnBrk="0" fontAlgn="base" hangingPunct="0">
              <a:spcBef>
                <a:spcPct val="0"/>
              </a:spcBef>
              <a:spcAft>
                <a:spcPct val="0"/>
              </a:spcAft>
              <a:defRPr sz="3300">
                <a:solidFill>
                  <a:schemeClr val="tx2"/>
                </a:solidFill>
                <a:latin typeface="Times New Roman" pitchFamily="18" charset="0"/>
              </a:defRPr>
            </a:lvl8pPr>
            <a:lvl9pPr marL="1371600" algn="ctr" rtl="0" eaLnBrk="0" fontAlgn="base" hangingPunct="0">
              <a:spcBef>
                <a:spcPct val="0"/>
              </a:spcBef>
              <a:spcAft>
                <a:spcPct val="0"/>
              </a:spcAft>
              <a:defRPr sz="3300">
                <a:solidFill>
                  <a:schemeClr val="tx2"/>
                </a:solidFill>
                <a:latin typeface="Times New Roman" pitchFamily="18" charset="0"/>
              </a:defRPr>
            </a:lvl9pPr>
          </a:lstStyle>
          <a:p>
            <a:r>
              <a:rPr lang="en-US" sz="4000" kern="0">
                <a:solidFill>
                  <a:srgbClr val="FF0000"/>
                </a:solidFill>
                <a:latin typeface="Broadway" panose="04040905080B02020502" pitchFamily="82" charset="0"/>
              </a:rPr>
              <a:t>DFT Benchmarking</a:t>
            </a:r>
            <a:endParaRPr lang="en-US" sz="4000" kern="0" dirty="0">
              <a:solidFill>
                <a:srgbClr val="FF0000"/>
              </a:solidFill>
              <a:latin typeface="Broadway" panose="04040905080B02020502" pitchFamily="82" charset="0"/>
            </a:endParaRPr>
          </a:p>
        </p:txBody>
      </p:sp>
    </p:spTree>
    <p:extLst>
      <p:ext uri="{BB962C8B-B14F-4D97-AF65-F5344CB8AC3E}">
        <p14:creationId xmlns:p14="http://schemas.microsoft.com/office/powerpoint/2010/main" val="790471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4" y="449045"/>
            <a:ext cx="8422103" cy="857250"/>
          </a:xfrm>
        </p:spPr>
        <p:txBody>
          <a:bodyPr>
            <a:normAutofit/>
          </a:bodyPr>
          <a:lstStyle/>
          <a:p>
            <a:r>
              <a:rPr lang="en-US" sz="4000" dirty="0">
                <a:solidFill>
                  <a:srgbClr val="FF0000"/>
                </a:solidFill>
                <a:latin typeface="Broadway" panose="04040905080B02020502" pitchFamily="82" charset="0"/>
              </a:rPr>
              <a:t>Collaborators</a:t>
            </a:r>
          </a:p>
        </p:txBody>
      </p:sp>
      <p:sp>
        <p:nvSpPr>
          <p:cNvPr id="4" name="TextBox 3">
            <a:extLst>
              <a:ext uri="{FF2B5EF4-FFF2-40B4-BE49-F238E27FC236}">
                <a16:creationId xmlns:a16="http://schemas.microsoft.com/office/drawing/2014/main" id="{ACDC40C1-1482-44DE-85BA-6EE0148EF9F8}"/>
              </a:ext>
            </a:extLst>
          </p:cNvPr>
          <p:cNvSpPr txBox="1"/>
          <p:nvPr/>
        </p:nvSpPr>
        <p:spPr>
          <a:xfrm>
            <a:off x="5459488" y="1378928"/>
            <a:ext cx="1643014" cy="369332"/>
          </a:xfrm>
          <a:prstGeom prst="rect">
            <a:avLst/>
          </a:prstGeom>
          <a:noFill/>
        </p:spPr>
        <p:txBody>
          <a:bodyPr wrap="none" rtlCol="0">
            <a:spAutoFit/>
          </a:bodyPr>
          <a:lstStyle/>
          <a:p>
            <a:r>
              <a:rPr lang="en-US" dirty="0">
                <a:latin typeface="Broadway" panose="04040905080B02020502" pitchFamily="82" charset="0"/>
              </a:rPr>
              <a:t>JARVIS-DFT</a:t>
            </a:r>
          </a:p>
        </p:txBody>
      </p:sp>
      <p:grpSp>
        <p:nvGrpSpPr>
          <p:cNvPr id="11" name="Group 10">
            <a:extLst>
              <a:ext uri="{FF2B5EF4-FFF2-40B4-BE49-F238E27FC236}">
                <a16:creationId xmlns:a16="http://schemas.microsoft.com/office/drawing/2014/main" id="{2A211F1F-AF2C-43DA-B2FB-767885457A2D}"/>
              </a:ext>
            </a:extLst>
          </p:cNvPr>
          <p:cNvGrpSpPr/>
          <p:nvPr/>
        </p:nvGrpSpPr>
        <p:grpSpPr>
          <a:xfrm>
            <a:off x="1248498" y="4341073"/>
            <a:ext cx="6777239" cy="1877950"/>
            <a:chOff x="1155734" y="3486573"/>
            <a:chExt cx="6777239" cy="1877950"/>
          </a:xfrm>
        </p:grpSpPr>
        <p:sp>
          <p:nvSpPr>
            <p:cNvPr id="5" name="TextBox 4">
              <a:extLst>
                <a:ext uri="{FF2B5EF4-FFF2-40B4-BE49-F238E27FC236}">
                  <a16:creationId xmlns:a16="http://schemas.microsoft.com/office/drawing/2014/main" id="{76677721-C2D7-43AA-85F8-8E56BA49D0F4}"/>
                </a:ext>
              </a:extLst>
            </p:cNvPr>
            <p:cNvSpPr txBox="1"/>
            <p:nvPr/>
          </p:nvSpPr>
          <p:spPr>
            <a:xfrm>
              <a:off x="1258958" y="3501577"/>
              <a:ext cx="1534010" cy="369332"/>
            </a:xfrm>
            <a:prstGeom prst="rect">
              <a:avLst/>
            </a:prstGeom>
            <a:noFill/>
          </p:spPr>
          <p:txBody>
            <a:bodyPr wrap="none" rtlCol="0">
              <a:spAutoFit/>
            </a:bodyPr>
            <a:lstStyle/>
            <a:p>
              <a:r>
                <a:rPr lang="en-US" dirty="0">
                  <a:latin typeface="Broadway" panose="04040905080B02020502" pitchFamily="82" charset="0"/>
                </a:rPr>
                <a:t>JARVIS-ML</a:t>
              </a:r>
            </a:p>
          </p:txBody>
        </p:sp>
        <p:sp>
          <p:nvSpPr>
            <p:cNvPr id="6" name="TextBox 5">
              <a:extLst>
                <a:ext uri="{FF2B5EF4-FFF2-40B4-BE49-F238E27FC236}">
                  <a16:creationId xmlns:a16="http://schemas.microsoft.com/office/drawing/2014/main" id="{D5DC61B9-4697-46A5-80FB-1E883E1B806D}"/>
                </a:ext>
              </a:extLst>
            </p:cNvPr>
            <p:cNvSpPr txBox="1"/>
            <p:nvPr/>
          </p:nvSpPr>
          <p:spPr>
            <a:xfrm>
              <a:off x="5125646" y="3486573"/>
              <a:ext cx="2614177" cy="369332"/>
            </a:xfrm>
            <a:prstGeom prst="rect">
              <a:avLst/>
            </a:prstGeom>
            <a:noFill/>
          </p:spPr>
          <p:txBody>
            <a:bodyPr wrap="none" rtlCol="0">
              <a:spAutoFit/>
            </a:bodyPr>
            <a:lstStyle/>
            <a:p>
              <a:r>
                <a:rPr lang="en-US" dirty="0">
                  <a:latin typeface="Broadway" panose="04040905080B02020502" pitchFamily="82" charset="0"/>
                </a:rPr>
                <a:t>DFT Benchmarking</a:t>
              </a:r>
            </a:p>
          </p:txBody>
        </p:sp>
        <p:sp>
          <p:nvSpPr>
            <p:cNvPr id="7" name="Rectangle 6">
              <a:extLst>
                <a:ext uri="{FF2B5EF4-FFF2-40B4-BE49-F238E27FC236}">
                  <a16:creationId xmlns:a16="http://schemas.microsoft.com/office/drawing/2014/main" id="{E96AD96C-8895-4AD8-8FFB-008D7D7DEC45}"/>
                </a:ext>
              </a:extLst>
            </p:cNvPr>
            <p:cNvSpPr/>
            <p:nvPr/>
          </p:nvSpPr>
          <p:spPr>
            <a:xfrm>
              <a:off x="1155734" y="3855905"/>
              <a:ext cx="2566249" cy="368755"/>
            </a:xfrm>
            <a:prstGeom prst="rect">
              <a:avLst/>
            </a:prstGeom>
          </p:spPr>
          <p:txBody>
            <a:bodyPr wrap="square">
              <a:spAutoFit/>
            </a:bodyPr>
            <a:lstStyle/>
            <a:p>
              <a:pPr>
                <a:lnSpc>
                  <a:spcPct val="107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B. </a:t>
              </a:r>
              <a:r>
                <a:rPr lang="en-US" dirty="0" err="1">
                  <a:latin typeface="Times New Roman" panose="02020603050405020304" pitchFamily="18" charset="0"/>
                  <a:ea typeface="Calibri" panose="020F0502020204030204" pitchFamily="34" charset="0"/>
                  <a:cs typeface="Times New Roman" panose="02020603050405020304" pitchFamily="18" charset="0"/>
                </a:rPr>
                <a:t>DeCost</a:t>
              </a:r>
              <a:r>
                <a:rPr lang="en-US" dirty="0">
                  <a:latin typeface="Times New Roman" panose="02020603050405020304" pitchFamily="18" charset="0"/>
                  <a:ea typeface="Calibri" panose="020F0502020204030204" pitchFamily="34" charset="0"/>
                  <a:cs typeface="Times New Roman" panose="02020603050405020304" pitchFamily="18" charset="0"/>
                </a:rPr>
                <a:t> (NIST)</a:t>
              </a:r>
            </a:p>
          </p:txBody>
        </p:sp>
        <p:sp>
          <p:nvSpPr>
            <p:cNvPr id="8" name="Rectangle 7">
              <a:extLst>
                <a:ext uri="{FF2B5EF4-FFF2-40B4-BE49-F238E27FC236}">
                  <a16:creationId xmlns:a16="http://schemas.microsoft.com/office/drawing/2014/main" id="{73BABF78-3D8C-4AFF-AB32-A96952AD712F}"/>
                </a:ext>
              </a:extLst>
            </p:cNvPr>
            <p:cNvSpPr/>
            <p:nvPr/>
          </p:nvSpPr>
          <p:spPr>
            <a:xfrm>
              <a:off x="5366724" y="3855905"/>
              <a:ext cx="2566249" cy="1508618"/>
            </a:xfrm>
            <a:prstGeom prst="rect">
              <a:avLst/>
            </a:prstGeom>
          </p:spPr>
          <p:txBody>
            <a:bodyPr wrap="square">
              <a:spAutoFit/>
            </a:bodyPr>
            <a:lstStyle/>
            <a:p>
              <a:pPr>
                <a:lnSpc>
                  <a:spcPct val="107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J. Gabriel (UFL) </a:t>
              </a:r>
            </a:p>
            <a:p>
              <a:pPr>
                <a:lnSpc>
                  <a:spcPct val="107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R. G. Hennig (UFL)</a:t>
              </a:r>
            </a:p>
            <a:p>
              <a:pPr>
                <a:lnSpc>
                  <a:spcPct val="107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Y. Congo (NIST)</a:t>
              </a:r>
            </a:p>
            <a:p>
              <a:pPr>
                <a:lnSpc>
                  <a:spcPct val="107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T. Allison (NIST)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FB6167C8-E62B-49A4-8290-A9D7CBCD17D9}"/>
              </a:ext>
            </a:extLst>
          </p:cNvPr>
          <p:cNvGrpSpPr/>
          <p:nvPr/>
        </p:nvGrpSpPr>
        <p:grpSpPr>
          <a:xfrm>
            <a:off x="1248498" y="1404449"/>
            <a:ext cx="2566249" cy="2225736"/>
            <a:chOff x="784671" y="1569654"/>
            <a:chExt cx="2566249" cy="2225736"/>
          </a:xfrm>
        </p:grpSpPr>
        <p:sp>
          <p:nvSpPr>
            <p:cNvPr id="3" name="TextBox 2">
              <a:extLst>
                <a:ext uri="{FF2B5EF4-FFF2-40B4-BE49-F238E27FC236}">
                  <a16:creationId xmlns:a16="http://schemas.microsoft.com/office/drawing/2014/main" id="{1DEFC15A-B63C-4274-9A15-AC82EC23155E}"/>
                </a:ext>
              </a:extLst>
            </p:cNvPr>
            <p:cNvSpPr txBox="1"/>
            <p:nvPr/>
          </p:nvSpPr>
          <p:spPr>
            <a:xfrm>
              <a:off x="887895" y="1569654"/>
              <a:ext cx="1461875" cy="369332"/>
            </a:xfrm>
            <a:prstGeom prst="rect">
              <a:avLst/>
            </a:prstGeom>
            <a:noFill/>
          </p:spPr>
          <p:txBody>
            <a:bodyPr wrap="none" rtlCol="0">
              <a:spAutoFit/>
            </a:bodyPr>
            <a:lstStyle/>
            <a:p>
              <a:r>
                <a:rPr lang="en-US" dirty="0">
                  <a:latin typeface="Broadway" panose="04040905080B02020502" pitchFamily="82" charset="0"/>
                </a:rPr>
                <a:t>JARVIS-FF</a:t>
              </a:r>
            </a:p>
          </p:txBody>
        </p:sp>
        <p:sp>
          <p:nvSpPr>
            <p:cNvPr id="9" name="Rectangle 8">
              <a:extLst>
                <a:ext uri="{FF2B5EF4-FFF2-40B4-BE49-F238E27FC236}">
                  <a16:creationId xmlns:a16="http://schemas.microsoft.com/office/drawing/2014/main" id="{7CB3C9F9-083B-4ECE-AB5E-0B142ADD52AA}"/>
                </a:ext>
              </a:extLst>
            </p:cNvPr>
            <p:cNvSpPr/>
            <p:nvPr/>
          </p:nvSpPr>
          <p:spPr>
            <a:xfrm>
              <a:off x="784671" y="1913465"/>
              <a:ext cx="2566249" cy="1881925"/>
            </a:xfrm>
            <a:prstGeom prst="rect">
              <a:avLst/>
            </a:prstGeom>
          </p:spPr>
          <p:txBody>
            <a:bodyPr wrap="square">
              <a:spAutoFit/>
            </a:bodyPr>
            <a:lstStyle/>
            <a:p>
              <a:pPr>
                <a:lnSpc>
                  <a:spcPct val="107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C. Becker (NIST)</a:t>
              </a:r>
            </a:p>
            <a:p>
              <a:pPr>
                <a:lnSpc>
                  <a:spcPct val="107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L. Hale (NIST)</a:t>
              </a:r>
            </a:p>
            <a:p>
              <a:pPr>
                <a:lnSpc>
                  <a:spcPct val="107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R. G. Hennig (UFL)</a:t>
              </a:r>
            </a:p>
            <a:p>
              <a:pPr>
                <a:lnSpc>
                  <a:spcPct val="107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T. Liang (Penn State) </a:t>
              </a:r>
            </a:p>
            <a:p>
              <a:pPr>
                <a:lnSpc>
                  <a:spcPct val="107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Y. Congo (NIST)</a:t>
              </a:r>
            </a:p>
          </p:txBody>
        </p:sp>
      </p:grpSp>
      <p:sp>
        <p:nvSpPr>
          <p:cNvPr id="10" name="Rectangle 9">
            <a:extLst>
              <a:ext uri="{FF2B5EF4-FFF2-40B4-BE49-F238E27FC236}">
                <a16:creationId xmlns:a16="http://schemas.microsoft.com/office/drawing/2014/main" id="{336B88C4-8E88-4DCC-AAF3-06DDD523E36C}"/>
              </a:ext>
            </a:extLst>
          </p:cNvPr>
          <p:cNvSpPr/>
          <p:nvPr/>
        </p:nvSpPr>
        <p:spPr>
          <a:xfrm>
            <a:off x="5218410" y="1714955"/>
            <a:ext cx="2778383" cy="2255233"/>
          </a:xfrm>
          <a:prstGeom prst="rect">
            <a:avLst/>
          </a:prstGeom>
        </p:spPr>
        <p:txBody>
          <a:bodyPr wrap="square">
            <a:spAutoFit/>
          </a:bodyPr>
          <a:lstStyle/>
          <a:p>
            <a:pPr>
              <a:lnSpc>
                <a:spcPct val="107000"/>
              </a:lnSpc>
              <a:spcAft>
                <a:spcPts val="600"/>
              </a:spcAft>
            </a:pPr>
            <a:r>
              <a:rPr lang="en-US" dirty="0"/>
              <a:t>G. </a:t>
            </a:r>
            <a:r>
              <a:rPr lang="en-US" dirty="0" err="1"/>
              <a:t>Cheon</a:t>
            </a:r>
            <a:r>
              <a:rPr lang="en-US" dirty="0"/>
              <a:t> (Stanford)</a:t>
            </a:r>
          </a:p>
          <a:p>
            <a:pPr>
              <a:lnSpc>
                <a:spcPct val="107000"/>
              </a:lnSpc>
              <a:spcAft>
                <a:spcPts val="600"/>
              </a:spcAft>
            </a:pPr>
            <a:r>
              <a:rPr lang="en-US" dirty="0"/>
              <a:t>E. Reed (Stanford)</a:t>
            </a:r>
          </a:p>
          <a:p>
            <a:pPr>
              <a:lnSpc>
                <a:spcPct val="107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Y. Congo (NIST)</a:t>
            </a:r>
          </a:p>
          <a:p>
            <a:pPr>
              <a:lnSpc>
                <a:spcPct val="107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Qin Zhang (NIST)</a:t>
            </a:r>
          </a:p>
          <a:p>
            <a:pPr>
              <a:lnSpc>
                <a:spcPct val="107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Sugata Chowdhury (NIST)</a:t>
            </a:r>
          </a:p>
          <a:p>
            <a:pPr>
              <a:lnSpc>
                <a:spcPct val="1070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Kevin Garrity (NIST</a:t>
            </a:r>
          </a:p>
        </p:txBody>
      </p:sp>
    </p:spTree>
    <p:extLst>
      <p:ext uri="{BB962C8B-B14F-4D97-AF65-F5344CB8AC3E}">
        <p14:creationId xmlns:p14="http://schemas.microsoft.com/office/powerpoint/2010/main" val="2202291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7072" y="1522782"/>
            <a:ext cx="8289758" cy="646331"/>
          </a:xfrm>
          <a:prstGeom prst="rect">
            <a:avLst/>
          </a:prstGeom>
          <a:noFill/>
        </p:spPr>
        <p:txBody>
          <a:bodyPr wrap="square" rtlCol="0">
            <a:spAutoFit/>
          </a:bodyPr>
          <a:lstStyle/>
          <a:p>
            <a:pPr algn="ctr"/>
            <a:r>
              <a:rPr lang="en-US" b="1" dirty="0">
                <a:solidFill>
                  <a:srgbClr val="FF0000"/>
                </a:solidFill>
              </a:rPr>
              <a:t>DFT:</a:t>
            </a:r>
            <a:r>
              <a:rPr lang="en-US" dirty="0">
                <a:solidFill>
                  <a:srgbClr val="000000"/>
                </a:solidFill>
              </a:rPr>
              <a:t> the </a:t>
            </a:r>
            <a:r>
              <a:rPr lang="en-US" b="1" dirty="0">
                <a:solidFill>
                  <a:srgbClr val="000000"/>
                </a:solidFill>
              </a:rPr>
              <a:t>ground state (GS) energy </a:t>
            </a:r>
            <a:r>
              <a:rPr lang="en-US" dirty="0">
                <a:solidFill>
                  <a:srgbClr val="000000"/>
                </a:solidFill>
              </a:rPr>
              <a:t>of a molecule/crystal can be determined from the </a:t>
            </a:r>
            <a:r>
              <a:rPr lang="en-US" b="1" dirty="0">
                <a:solidFill>
                  <a:srgbClr val="0000FF"/>
                </a:solidFill>
              </a:rPr>
              <a:t>electron density </a:t>
            </a:r>
            <a:r>
              <a:rPr lang="en-US" dirty="0">
                <a:solidFill>
                  <a:srgbClr val="000000"/>
                </a:solidFill>
              </a:rPr>
              <a:t>(</a:t>
            </a:r>
            <a:r>
              <a:rPr lang="en-US" dirty="0">
                <a:solidFill>
                  <a:srgbClr val="0070C0"/>
                </a:solidFill>
              </a:rPr>
              <a:t>3</a:t>
            </a:r>
            <a:r>
              <a:rPr lang="en-US" dirty="0">
                <a:solidFill>
                  <a:srgbClr val="000000"/>
                </a:solidFill>
              </a:rPr>
              <a:t> </a:t>
            </a:r>
            <a:r>
              <a:rPr lang="en-US" dirty="0" err="1">
                <a:solidFill>
                  <a:srgbClr val="000000"/>
                </a:solidFill>
              </a:rPr>
              <a:t>d.o.f</a:t>
            </a:r>
            <a:r>
              <a:rPr lang="en-US" dirty="0">
                <a:solidFill>
                  <a:srgbClr val="000000"/>
                </a:solidFill>
              </a:rPr>
              <a:t>.) </a:t>
            </a:r>
            <a:r>
              <a:rPr lang="en-US" b="1" dirty="0">
                <a:solidFill>
                  <a:srgbClr val="0000FF"/>
                </a:solidFill>
              </a:rPr>
              <a:t>instead of a wave function </a:t>
            </a:r>
            <a:r>
              <a:rPr lang="en-US" dirty="0">
                <a:solidFill>
                  <a:srgbClr val="000000"/>
                </a:solidFill>
              </a:rPr>
              <a:t>(</a:t>
            </a:r>
            <a:r>
              <a:rPr lang="en-US" dirty="0">
                <a:solidFill>
                  <a:srgbClr val="0070C0"/>
                </a:solidFill>
              </a:rPr>
              <a:t>3N</a:t>
            </a:r>
            <a:r>
              <a:rPr lang="en-US" dirty="0">
                <a:solidFill>
                  <a:srgbClr val="000000"/>
                </a:solidFill>
              </a:rPr>
              <a:t> </a:t>
            </a:r>
            <a:r>
              <a:rPr lang="en-US" dirty="0" err="1">
                <a:solidFill>
                  <a:srgbClr val="000000"/>
                </a:solidFill>
              </a:rPr>
              <a:t>d.o.f</a:t>
            </a:r>
            <a:r>
              <a:rPr lang="en-US" dirty="0">
                <a:solidFill>
                  <a:srgbClr val="000000"/>
                </a:solidFill>
              </a:rPr>
              <a:t>., N= # of electrons)</a:t>
            </a:r>
            <a:endParaRPr lang="en-US" sz="2400" b="1" dirty="0">
              <a:solidFill>
                <a:srgbClr val="0070C0"/>
              </a:solidFill>
            </a:endParaRPr>
          </a:p>
        </p:txBody>
      </p:sp>
      <p:grpSp>
        <p:nvGrpSpPr>
          <p:cNvPr id="31" name="Group 30"/>
          <p:cNvGrpSpPr/>
          <p:nvPr/>
        </p:nvGrpSpPr>
        <p:grpSpPr>
          <a:xfrm>
            <a:off x="1080632" y="4182777"/>
            <a:ext cx="7201885" cy="478603"/>
            <a:chOff x="1243756" y="4622011"/>
            <a:chExt cx="7201885" cy="478603"/>
          </a:xfrm>
        </p:grpSpPr>
        <p:sp>
          <p:nvSpPr>
            <p:cNvPr id="10" name="TextBox 9"/>
            <p:cNvSpPr txBox="1"/>
            <p:nvPr/>
          </p:nvSpPr>
          <p:spPr>
            <a:xfrm>
              <a:off x="1243756" y="4669310"/>
              <a:ext cx="7201885" cy="369332"/>
            </a:xfrm>
            <a:prstGeom prst="rect">
              <a:avLst/>
            </a:prstGeom>
            <a:noFill/>
          </p:spPr>
          <p:txBody>
            <a:bodyPr wrap="square" rtlCol="0">
              <a:spAutoFit/>
            </a:bodyPr>
            <a:lstStyle/>
            <a:p>
              <a:r>
                <a:rPr lang="en-US" b="1" dirty="0">
                  <a:solidFill>
                    <a:srgbClr val="FF0000"/>
                  </a:solidFill>
                </a:rPr>
                <a:t>E</a:t>
              </a:r>
              <a:r>
                <a:rPr lang="en-US" b="1" baseline="-25000" dirty="0">
                  <a:solidFill>
                    <a:srgbClr val="FF0000"/>
                  </a:solidFill>
                </a:rPr>
                <a:t>xc</a:t>
              </a:r>
              <a:r>
                <a:rPr lang="en-US" dirty="0">
                  <a:solidFill>
                    <a:prstClr val="black"/>
                  </a:solidFill>
                </a:rPr>
                <a:t> </a:t>
              </a:r>
              <a:r>
                <a:rPr lang="en-US" b="1" dirty="0">
                  <a:solidFill>
                    <a:prstClr val="black"/>
                  </a:solidFill>
                </a:rPr>
                <a:t>not known exactly </a:t>
              </a:r>
              <a:r>
                <a:rPr lang="en-US" dirty="0">
                  <a:solidFill>
                    <a:prstClr val="black"/>
                  </a:solidFill>
                </a:rPr>
                <a:t>and contains all the </a:t>
              </a:r>
              <a:r>
                <a:rPr lang="en-US" dirty="0">
                  <a:solidFill>
                    <a:srgbClr val="FF0000"/>
                  </a:solidFill>
                </a:rPr>
                <a:t>many-body quantum effects</a:t>
              </a:r>
            </a:p>
          </p:txBody>
        </p:sp>
        <p:sp>
          <p:nvSpPr>
            <p:cNvPr id="3" name="Rectangle 2"/>
            <p:cNvSpPr/>
            <p:nvPr/>
          </p:nvSpPr>
          <p:spPr bwMode="auto">
            <a:xfrm>
              <a:off x="1243756" y="4622011"/>
              <a:ext cx="6781014" cy="478603"/>
            </a:xfrm>
            <a:prstGeom prst="rect">
              <a:avLst/>
            </a:prstGeom>
            <a:noFill/>
            <a:ln w="22225"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4" name="Group 13"/>
          <p:cNvGrpSpPr/>
          <p:nvPr/>
        </p:nvGrpSpPr>
        <p:grpSpPr>
          <a:xfrm>
            <a:off x="494585" y="528099"/>
            <a:ext cx="8373980" cy="738664"/>
            <a:chOff x="532865" y="411093"/>
            <a:chExt cx="8373980" cy="738664"/>
          </a:xfrm>
        </p:grpSpPr>
        <p:sp>
          <p:nvSpPr>
            <p:cNvPr id="2" name="TextBox 1"/>
            <p:cNvSpPr txBox="1"/>
            <p:nvPr/>
          </p:nvSpPr>
          <p:spPr>
            <a:xfrm>
              <a:off x="532865" y="411093"/>
              <a:ext cx="8373980" cy="738664"/>
            </a:xfrm>
            <a:prstGeom prst="rect">
              <a:avLst/>
            </a:prstGeom>
            <a:noFill/>
          </p:spPr>
          <p:txBody>
            <a:bodyPr wrap="square" rtlCol="0">
              <a:spAutoFit/>
            </a:bodyPr>
            <a:lstStyle/>
            <a:p>
              <a:r>
                <a:rPr lang="en-US" dirty="0"/>
                <a:t>Time-independent, many-particle Schrödinger eq.:   </a:t>
              </a:r>
              <a:r>
                <a:rPr lang="en-US" sz="2400" dirty="0"/>
                <a:t>Ĥ </a:t>
              </a:r>
              <a:r>
                <a:rPr lang="el-GR" sz="2400" dirty="0"/>
                <a:t>Ψ</a:t>
              </a:r>
              <a:r>
                <a:rPr lang="en-US" sz="2400" dirty="0"/>
                <a:t> = E </a:t>
              </a:r>
              <a:r>
                <a:rPr lang="el-GR" sz="2400" dirty="0"/>
                <a:t>Ψ</a:t>
              </a:r>
              <a:endParaRPr lang="en-US" sz="2400" dirty="0"/>
            </a:p>
            <a:p>
              <a:endParaRPr lang="en-US" dirty="0"/>
            </a:p>
          </p:txBody>
        </p:sp>
        <p:sp>
          <p:nvSpPr>
            <p:cNvPr id="7" name="Up Arrow 6"/>
            <p:cNvSpPr/>
            <p:nvPr/>
          </p:nvSpPr>
          <p:spPr bwMode="auto">
            <a:xfrm rot="18171831">
              <a:off x="6859488" y="652030"/>
              <a:ext cx="131328" cy="304800"/>
            </a:xfrm>
            <a:prstGeom prst="upArrow">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 name="TextBox 8"/>
            <p:cNvSpPr txBox="1"/>
            <p:nvPr/>
          </p:nvSpPr>
          <p:spPr>
            <a:xfrm>
              <a:off x="7048714" y="615653"/>
              <a:ext cx="1582484" cy="461665"/>
            </a:xfrm>
            <a:prstGeom prst="rect">
              <a:avLst/>
            </a:prstGeom>
            <a:noFill/>
          </p:spPr>
          <p:txBody>
            <a:bodyPr wrap="none" rtlCol="0">
              <a:spAutoFit/>
            </a:bodyPr>
            <a:lstStyle/>
            <a:p>
              <a:r>
                <a:rPr lang="en-US" sz="2400" dirty="0">
                  <a:solidFill>
                    <a:srgbClr val="FF0000"/>
                  </a:solidFill>
                </a:rPr>
                <a:t>intractable!</a:t>
              </a:r>
            </a:p>
          </p:txBody>
        </p:sp>
      </p:grpSp>
      <p:grpSp>
        <p:nvGrpSpPr>
          <p:cNvPr id="29" name="Group 28"/>
          <p:cNvGrpSpPr/>
          <p:nvPr/>
        </p:nvGrpSpPr>
        <p:grpSpPr>
          <a:xfrm>
            <a:off x="494585" y="2144133"/>
            <a:ext cx="8560085" cy="1953248"/>
            <a:chOff x="532864" y="1384294"/>
            <a:chExt cx="8560085" cy="1953248"/>
          </a:xfrm>
        </p:grpSpPr>
        <p:sp>
          <p:nvSpPr>
            <p:cNvPr id="21" name="Rectangle 20"/>
            <p:cNvSpPr/>
            <p:nvPr/>
          </p:nvSpPr>
          <p:spPr>
            <a:xfrm>
              <a:off x="532864" y="1733688"/>
              <a:ext cx="3074976" cy="923330"/>
            </a:xfrm>
            <a:prstGeom prst="rect">
              <a:avLst/>
            </a:prstGeom>
          </p:spPr>
          <p:txBody>
            <a:bodyPr wrap="square">
              <a:spAutoFit/>
            </a:bodyPr>
            <a:lstStyle/>
            <a:p>
              <a:pPr lvl="0" algn="ctr"/>
              <a:r>
                <a:rPr lang="en-US" dirty="0">
                  <a:solidFill>
                    <a:srgbClr val="000000"/>
                  </a:solidFill>
                </a:rPr>
                <a:t>energy functional of a system of </a:t>
              </a:r>
              <a:r>
                <a:rPr lang="en-US" b="1" dirty="0">
                  <a:solidFill>
                    <a:srgbClr val="000000"/>
                  </a:solidFill>
                </a:rPr>
                <a:t>interacting  electrons</a:t>
              </a:r>
              <a:r>
                <a:rPr lang="en-US" dirty="0">
                  <a:solidFill>
                    <a:srgbClr val="000000"/>
                  </a:solidFill>
                </a:rPr>
                <a:t>:  </a:t>
              </a:r>
            </a:p>
            <a:p>
              <a:pPr lvl="0" algn="ctr"/>
              <a:r>
                <a:rPr lang="en-US" b="1" dirty="0">
                  <a:solidFill>
                    <a:srgbClr val="000000"/>
                  </a:solidFill>
                </a:rPr>
                <a:t>E [</a:t>
              </a:r>
              <a:r>
                <a:rPr lang="el-GR" b="1" dirty="0">
                  <a:solidFill>
                    <a:srgbClr val="000000"/>
                  </a:solidFill>
                </a:rPr>
                <a:t>ρ</a:t>
              </a:r>
              <a:r>
                <a:rPr lang="en-US" b="1" dirty="0">
                  <a:solidFill>
                    <a:srgbClr val="000000"/>
                  </a:solidFill>
                </a:rPr>
                <a:t>]</a:t>
              </a:r>
              <a:r>
                <a:rPr lang="en-US" dirty="0">
                  <a:solidFill>
                    <a:srgbClr val="000000"/>
                  </a:solidFill>
                </a:rPr>
                <a:t> = T [</a:t>
              </a:r>
              <a:r>
                <a:rPr lang="el-GR" dirty="0">
                  <a:solidFill>
                    <a:srgbClr val="000000"/>
                  </a:solidFill>
                </a:rPr>
                <a:t>ρ</a:t>
              </a:r>
              <a:r>
                <a:rPr lang="en-US" dirty="0">
                  <a:solidFill>
                    <a:srgbClr val="000000"/>
                  </a:solidFill>
                </a:rPr>
                <a:t>] + </a:t>
              </a:r>
              <a:r>
                <a:rPr lang="en-US" dirty="0" err="1">
                  <a:solidFill>
                    <a:srgbClr val="000000"/>
                  </a:solidFill>
                </a:rPr>
                <a:t>V</a:t>
              </a:r>
              <a:r>
                <a:rPr lang="en-US" baseline="-25000" dirty="0" err="1">
                  <a:solidFill>
                    <a:srgbClr val="000000"/>
                  </a:solidFill>
                </a:rPr>
                <a:t>ext</a:t>
              </a:r>
              <a:r>
                <a:rPr lang="en-US" dirty="0">
                  <a:solidFill>
                    <a:srgbClr val="000000"/>
                  </a:solidFill>
                </a:rPr>
                <a:t>[</a:t>
              </a:r>
              <a:r>
                <a:rPr lang="el-GR" dirty="0">
                  <a:solidFill>
                    <a:srgbClr val="000000"/>
                  </a:solidFill>
                </a:rPr>
                <a:t>ρ</a:t>
              </a:r>
              <a:r>
                <a:rPr lang="en-US" dirty="0">
                  <a:solidFill>
                    <a:srgbClr val="000000"/>
                  </a:solidFill>
                </a:rPr>
                <a:t>] + </a:t>
              </a:r>
              <a:r>
                <a:rPr lang="en-US" dirty="0" err="1">
                  <a:solidFill>
                    <a:srgbClr val="000000"/>
                  </a:solidFill>
                </a:rPr>
                <a:t>V</a:t>
              </a:r>
              <a:r>
                <a:rPr lang="en-US" baseline="-25000" dirty="0" err="1">
                  <a:solidFill>
                    <a:srgbClr val="000000"/>
                  </a:solidFill>
                </a:rPr>
                <a:t>ee</a:t>
              </a:r>
              <a:r>
                <a:rPr lang="en-US" dirty="0">
                  <a:solidFill>
                    <a:srgbClr val="000000"/>
                  </a:solidFill>
                </a:rPr>
                <a:t>[</a:t>
              </a:r>
              <a:r>
                <a:rPr lang="el-GR" dirty="0">
                  <a:solidFill>
                    <a:srgbClr val="000000"/>
                  </a:solidFill>
                </a:rPr>
                <a:t>ρ</a:t>
              </a:r>
              <a:r>
                <a:rPr lang="en-US" dirty="0">
                  <a:solidFill>
                    <a:srgbClr val="000000"/>
                  </a:solidFill>
                </a:rPr>
                <a:t>]</a:t>
              </a:r>
            </a:p>
          </p:txBody>
        </p:sp>
        <p:sp>
          <p:nvSpPr>
            <p:cNvPr id="22" name="Rectangle 21"/>
            <p:cNvSpPr/>
            <p:nvPr/>
          </p:nvSpPr>
          <p:spPr>
            <a:xfrm>
              <a:off x="5048280" y="1636818"/>
              <a:ext cx="4044669" cy="1200329"/>
            </a:xfrm>
            <a:prstGeom prst="rect">
              <a:avLst/>
            </a:prstGeom>
          </p:spPr>
          <p:txBody>
            <a:bodyPr wrap="square">
              <a:spAutoFit/>
            </a:bodyPr>
            <a:lstStyle/>
            <a:p>
              <a:r>
                <a:rPr lang="en-US" dirty="0">
                  <a:solidFill>
                    <a:prstClr val="black"/>
                  </a:solidFill>
                </a:rPr>
                <a:t>fictitious system of N </a:t>
              </a:r>
              <a:r>
                <a:rPr lang="en-US" b="1" dirty="0">
                  <a:solidFill>
                    <a:srgbClr val="000000"/>
                  </a:solidFill>
                </a:rPr>
                <a:t>non-interacting electrons  </a:t>
              </a:r>
              <a:r>
                <a:rPr lang="en-US" dirty="0">
                  <a:solidFill>
                    <a:prstClr val="black"/>
                  </a:solidFill>
                </a:rPr>
                <a:t>moving in an effective potential with density = to the true density </a:t>
              </a:r>
              <a:endParaRPr lang="en-US" dirty="0"/>
            </a:p>
          </p:txBody>
        </p:sp>
        <p:sp>
          <p:nvSpPr>
            <p:cNvPr id="23" name="Right Arrow 22"/>
            <p:cNvSpPr/>
            <p:nvPr/>
          </p:nvSpPr>
          <p:spPr bwMode="auto">
            <a:xfrm>
              <a:off x="3872893" y="2058644"/>
              <a:ext cx="868862" cy="264160"/>
            </a:xfrm>
            <a:prstGeom prst="rightArrow">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 name="Rectangle 23"/>
            <p:cNvSpPr/>
            <p:nvPr/>
          </p:nvSpPr>
          <p:spPr>
            <a:xfrm>
              <a:off x="3607840" y="1384294"/>
              <a:ext cx="1358064" cy="646331"/>
            </a:xfrm>
            <a:prstGeom prst="rect">
              <a:avLst/>
            </a:prstGeom>
          </p:spPr>
          <p:txBody>
            <a:bodyPr wrap="none">
              <a:spAutoFit/>
            </a:bodyPr>
            <a:lstStyle/>
            <a:p>
              <a:pPr algn="ctr"/>
              <a:r>
                <a:rPr lang="en-US" dirty="0">
                  <a:solidFill>
                    <a:prstClr val="black"/>
                  </a:solidFill>
                </a:rPr>
                <a:t>Kohn-Sham </a:t>
              </a:r>
            </a:p>
            <a:p>
              <a:pPr algn="ctr"/>
              <a:r>
                <a:rPr lang="en-US" dirty="0">
                  <a:solidFill>
                    <a:prstClr val="black"/>
                  </a:solidFill>
                </a:rPr>
                <a:t>theorem</a:t>
              </a:r>
              <a:endParaRPr lang="en-US" dirty="0"/>
            </a:p>
          </p:txBody>
        </p:sp>
        <p:sp>
          <p:nvSpPr>
            <p:cNvPr id="26" name="Rectangle 25"/>
            <p:cNvSpPr/>
            <p:nvPr/>
          </p:nvSpPr>
          <p:spPr>
            <a:xfrm>
              <a:off x="4531542" y="2847556"/>
              <a:ext cx="4298293" cy="369332"/>
            </a:xfrm>
            <a:prstGeom prst="rect">
              <a:avLst/>
            </a:prstGeom>
          </p:spPr>
          <p:txBody>
            <a:bodyPr wrap="none">
              <a:spAutoFit/>
            </a:bodyPr>
            <a:lstStyle/>
            <a:p>
              <a:r>
                <a:rPr lang="en-US" dirty="0">
                  <a:solidFill>
                    <a:prstClr val="black"/>
                  </a:solidFill>
                </a:rPr>
                <a:t>E [</a:t>
              </a:r>
              <a:r>
                <a:rPr lang="el-GR" dirty="0">
                  <a:solidFill>
                    <a:prstClr val="black"/>
                  </a:solidFill>
                </a:rPr>
                <a:t>ρ</a:t>
              </a:r>
              <a:r>
                <a:rPr lang="en-US" dirty="0">
                  <a:solidFill>
                    <a:prstClr val="black"/>
                  </a:solidFill>
                </a:rPr>
                <a:t>] = </a:t>
              </a:r>
              <a:r>
                <a:rPr lang="en-US" dirty="0" err="1">
                  <a:solidFill>
                    <a:prstClr val="black"/>
                  </a:solidFill>
                </a:rPr>
                <a:t>T</a:t>
              </a:r>
              <a:r>
                <a:rPr lang="en-US" baseline="-25000" dirty="0" err="1">
                  <a:solidFill>
                    <a:prstClr val="black"/>
                  </a:solidFill>
                </a:rPr>
                <a:t>s</a:t>
              </a:r>
              <a:r>
                <a:rPr lang="en-US" dirty="0">
                  <a:solidFill>
                    <a:prstClr val="black"/>
                  </a:solidFill>
                </a:rPr>
                <a:t>[</a:t>
              </a:r>
              <a:r>
                <a:rPr lang="el-GR" dirty="0">
                  <a:solidFill>
                    <a:prstClr val="black"/>
                  </a:solidFill>
                </a:rPr>
                <a:t>ρ</a:t>
              </a:r>
              <a:r>
                <a:rPr lang="en-US" dirty="0">
                  <a:solidFill>
                    <a:prstClr val="black"/>
                  </a:solidFill>
                </a:rPr>
                <a:t>] + </a:t>
              </a:r>
              <a:r>
                <a:rPr lang="en-US" dirty="0" err="1">
                  <a:solidFill>
                    <a:prstClr val="black"/>
                  </a:solidFill>
                </a:rPr>
                <a:t>V</a:t>
              </a:r>
              <a:r>
                <a:rPr lang="en-US" baseline="-25000" dirty="0" err="1">
                  <a:solidFill>
                    <a:prstClr val="black"/>
                  </a:solidFill>
                </a:rPr>
                <a:t>ext</a:t>
              </a:r>
              <a:r>
                <a:rPr lang="en-US" dirty="0">
                  <a:solidFill>
                    <a:prstClr val="black"/>
                  </a:solidFill>
                </a:rPr>
                <a:t>[</a:t>
              </a:r>
              <a:r>
                <a:rPr lang="el-GR" dirty="0">
                  <a:solidFill>
                    <a:prstClr val="black"/>
                  </a:solidFill>
                </a:rPr>
                <a:t>ρ</a:t>
              </a:r>
              <a:r>
                <a:rPr lang="en-US" dirty="0">
                  <a:solidFill>
                    <a:prstClr val="black"/>
                  </a:solidFill>
                </a:rPr>
                <a:t>] + </a:t>
              </a:r>
              <a:r>
                <a:rPr lang="en-US" dirty="0" err="1">
                  <a:solidFill>
                    <a:prstClr val="black"/>
                  </a:solidFill>
                </a:rPr>
                <a:t>V</a:t>
              </a:r>
              <a:r>
                <a:rPr lang="en-US" baseline="-25000" dirty="0" err="1">
                  <a:solidFill>
                    <a:prstClr val="black"/>
                  </a:solidFill>
                </a:rPr>
                <a:t>Coulomb</a:t>
              </a:r>
              <a:r>
                <a:rPr lang="en-US" dirty="0">
                  <a:solidFill>
                    <a:prstClr val="black"/>
                  </a:solidFill>
                </a:rPr>
                <a:t>[</a:t>
              </a:r>
              <a:r>
                <a:rPr lang="el-GR" dirty="0">
                  <a:solidFill>
                    <a:prstClr val="black"/>
                  </a:solidFill>
                </a:rPr>
                <a:t>ρ</a:t>
              </a:r>
              <a:r>
                <a:rPr lang="en-US" dirty="0">
                  <a:solidFill>
                    <a:prstClr val="black"/>
                  </a:solidFill>
                </a:rPr>
                <a:t>] </a:t>
              </a:r>
              <a:r>
                <a:rPr lang="en-US" dirty="0">
                  <a:solidFill>
                    <a:srgbClr val="FF0000"/>
                  </a:solidFill>
                </a:rPr>
                <a:t>+ </a:t>
              </a:r>
              <a:r>
                <a:rPr lang="en-US" dirty="0" err="1">
                  <a:solidFill>
                    <a:srgbClr val="FF0000"/>
                  </a:solidFill>
                </a:rPr>
                <a:t>E</a:t>
              </a:r>
              <a:r>
                <a:rPr lang="en-US" baseline="-25000" dirty="0" err="1">
                  <a:solidFill>
                    <a:srgbClr val="FF0000"/>
                  </a:solidFill>
                </a:rPr>
                <a:t>xc</a:t>
              </a:r>
              <a:r>
                <a:rPr lang="en-US" dirty="0">
                  <a:solidFill>
                    <a:srgbClr val="FF0000"/>
                  </a:solidFill>
                </a:rPr>
                <a:t>[</a:t>
              </a:r>
              <a:r>
                <a:rPr lang="el-GR" dirty="0">
                  <a:solidFill>
                    <a:srgbClr val="FF0000"/>
                  </a:solidFill>
                </a:rPr>
                <a:t>ρ</a:t>
              </a:r>
              <a:r>
                <a:rPr lang="en-US" dirty="0">
                  <a:solidFill>
                    <a:srgbClr val="FF0000"/>
                  </a:solidFill>
                </a:rPr>
                <a:t>] </a:t>
              </a:r>
              <a:endParaRPr lang="en-US" dirty="0"/>
            </a:p>
          </p:txBody>
        </p:sp>
        <p:sp>
          <p:nvSpPr>
            <p:cNvPr id="27" name="Up Arrow 26"/>
            <p:cNvSpPr/>
            <p:nvPr/>
          </p:nvSpPr>
          <p:spPr bwMode="auto">
            <a:xfrm rot="1137841">
              <a:off x="1690412" y="2652191"/>
              <a:ext cx="191082" cy="341539"/>
            </a:xfrm>
            <a:prstGeom prst="upArrow">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 name="TextBox 27"/>
            <p:cNvSpPr txBox="1"/>
            <p:nvPr/>
          </p:nvSpPr>
          <p:spPr>
            <a:xfrm>
              <a:off x="1142187" y="2968210"/>
              <a:ext cx="1287532" cy="369332"/>
            </a:xfrm>
            <a:prstGeom prst="rect">
              <a:avLst/>
            </a:prstGeom>
            <a:noFill/>
          </p:spPr>
          <p:txBody>
            <a:bodyPr wrap="none" rtlCol="0">
              <a:spAutoFit/>
            </a:bodyPr>
            <a:lstStyle/>
            <a:p>
              <a:r>
                <a:rPr lang="en-US" dirty="0">
                  <a:solidFill>
                    <a:srgbClr val="FF0000"/>
                  </a:solidFill>
                </a:rPr>
                <a:t>untreatable!</a:t>
              </a:r>
            </a:p>
          </p:txBody>
        </p:sp>
      </p:grpSp>
      <p:sp>
        <p:nvSpPr>
          <p:cNvPr id="32" name="Rectangle 31"/>
          <p:cNvSpPr/>
          <p:nvPr/>
        </p:nvSpPr>
        <p:spPr>
          <a:xfrm>
            <a:off x="419991" y="5010471"/>
            <a:ext cx="7988983" cy="646331"/>
          </a:xfrm>
          <a:prstGeom prst="rect">
            <a:avLst/>
          </a:prstGeom>
        </p:spPr>
        <p:txBody>
          <a:bodyPr wrap="square">
            <a:spAutoFit/>
          </a:bodyPr>
          <a:lstStyle/>
          <a:p>
            <a:pPr marL="285750" indent="-285750">
              <a:buFont typeface="Wingdings" panose="05000000000000000000" pitchFamily="2" charset="2"/>
              <a:buChar char="§"/>
            </a:pPr>
            <a:r>
              <a:rPr lang="en-US" b="1" dirty="0">
                <a:solidFill>
                  <a:srgbClr val="0000FF"/>
                </a:solidFill>
              </a:rPr>
              <a:t>Variational problem:</a:t>
            </a:r>
            <a:r>
              <a:rPr lang="en-US" dirty="0">
                <a:solidFill>
                  <a:srgbClr val="0000FF"/>
                </a:solidFill>
              </a:rPr>
              <a:t> </a:t>
            </a:r>
            <a:r>
              <a:rPr lang="en-US" b="1" dirty="0"/>
              <a:t>because E=</a:t>
            </a:r>
            <a:r>
              <a:rPr lang="en-US" b="1" dirty="0">
                <a:solidFill>
                  <a:prstClr val="black"/>
                </a:solidFill>
              </a:rPr>
              <a:t> E[</a:t>
            </a:r>
            <a:r>
              <a:rPr lang="el-GR" b="1" dirty="0">
                <a:solidFill>
                  <a:prstClr val="black"/>
                </a:solidFill>
              </a:rPr>
              <a:t>ρ</a:t>
            </a:r>
            <a:r>
              <a:rPr lang="en-US" b="1" dirty="0">
                <a:solidFill>
                  <a:prstClr val="black"/>
                </a:solidFill>
              </a:rPr>
              <a:t>]</a:t>
            </a:r>
            <a:r>
              <a:rPr lang="en-US" b="1" dirty="0"/>
              <a:t> and </a:t>
            </a:r>
            <a:r>
              <a:rPr lang="el-GR" b="1" dirty="0"/>
              <a:t>ρ</a:t>
            </a:r>
            <a:r>
              <a:rPr lang="en-US" b="1" dirty="0"/>
              <a:t> is unknown</a:t>
            </a:r>
            <a:r>
              <a:rPr lang="en-US" dirty="0"/>
              <a:t>, the minimization of E(</a:t>
            </a:r>
            <a:r>
              <a:rPr lang="el-GR" dirty="0"/>
              <a:t>ρ</a:t>
            </a:r>
            <a:r>
              <a:rPr lang="en-US" dirty="0"/>
              <a:t>) is performed </a:t>
            </a:r>
            <a:r>
              <a:rPr lang="en-US" b="1" dirty="0"/>
              <a:t>self-consistently</a:t>
            </a:r>
            <a:r>
              <a:rPr lang="en-US" dirty="0"/>
              <a:t> (SCF) </a:t>
            </a:r>
          </a:p>
        </p:txBody>
      </p:sp>
      <p:sp>
        <p:nvSpPr>
          <p:cNvPr id="33" name="Rectangle 32"/>
          <p:cNvSpPr/>
          <p:nvPr/>
        </p:nvSpPr>
        <p:spPr>
          <a:xfrm>
            <a:off x="419991" y="5691789"/>
            <a:ext cx="8203920" cy="369332"/>
          </a:xfrm>
          <a:prstGeom prst="rect">
            <a:avLst/>
          </a:prstGeom>
        </p:spPr>
        <p:txBody>
          <a:bodyPr wrap="square">
            <a:spAutoFit/>
          </a:bodyPr>
          <a:lstStyle/>
          <a:p>
            <a:pPr marL="285750" indent="-285750">
              <a:buFont typeface="Wingdings" panose="05000000000000000000" pitchFamily="2" charset="2"/>
              <a:buChar char="§"/>
            </a:pPr>
            <a:r>
              <a:rPr lang="en-US" dirty="0"/>
              <a:t>Ground state energy is calculated as </a:t>
            </a:r>
            <a:r>
              <a:rPr lang="en-US" b="1" dirty="0">
                <a:solidFill>
                  <a:srgbClr val="0000FF"/>
                </a:solidFill>
              </a:rPr>
              <a:t>numerical integral </a:t>
            </a:r>
            <a:r>
              <a:rPr lang="en-US" dirty="0"/>
              <a:t>over reciprocal space </a:t>
            </a:r>
          </a:p>
        </p:txBody>
      </p:sp>
      <p:sp>
        <p:nvSpPr>
          <p:cNvPr id="34" name="Up Arrow 33"/>
          <p:cNvSpPr/>
          <p:nvPr/>
        </p:nvSpPr>
        <p:spPr bwMode="auto">
          <a:xfrm rot="17612303">
            <a:off x="4789422" y="5336497"/>
            <a:ext cx="131328" cy="304800"/>
          </a:xfrm>
          <a:prstGeom prst="upArrow">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5" name="TextBox 34"/>
          <p:cNvSpPr txBox="1"/>
          <p:nvPr/>
        </p:nvSpPr>
        <p:spPr>
          <a:xfrm>
            <a:off x="5010001" y="5343665"/>
            <a:ext cx="1313180" cy="369332"/>
          </a:xfrm>
          <a:prstGeom prst="rect">
            <a:avLst/>
          </a:prstGeom>
          <a:noFill/>
        </p:spPr>
        <p:txBody>
          <a:bodyPr wrap="none" rtlCol="0">
            <a:spAutoFit/>
          </a:bodyPr>
          <a:lstStyle/>
          <a:p>
            <a:r>
              <a:rPr lang="en-US" b="1" u="sng" dirty="0">
                <a:solidFill>
                  <a:srgbClr val="C404AD"/>
                </a:solidFill>
              </a:rPr>
              <a:t>Parameter!</a:t>
            </a:r>
          </a:p>
        </p:txBody>
      </p:sp>
      <p:sp>
        <p:nvSpPr>
          <p:cNvPr id="36" name="TextBox 35"/>
          <p:cNvSpPr txBox="1"/>
          <p:nvPr/>
        </p:nvSpPr>
        <p:spPr>
          <a:xfrm>
            <a:off x="2250072" y="6053693"/>
            <a:ext cx="2345514" cy="369332"/>
          </a:xfrm>
          <a:prstGeom prst="rect">
            <a:avLst/>
          </a:prstGeom>
          <a:noFill/>
        </p:spPr>
        <p:txBody>
          <a:bodyPr wrap="none" rtlCol="0">
            <a:spAutoFit/>
          </a:bodyPr>
          <a:lstStyle/>
          <a:p>
            <a:r>
              <a:rPr lang="en-US" b="1" u="sng" dirty="0">
                <a:solidFill>
                  <a:srgbClr val="C404AD"/>
                </a:solidFill>
              </a:rPr>
              <a:t>Parameters (kpoints)!</a:t>
            </a:r>
          </a:p>
        </p:txBody>
      </p:sp>
      <p:sp>
        <p:nvSpPr>
          <p:cNvPr id="37" name="Up Arrow 36"/>
          <p:cNvSpPr/>
          <p:nvPr/>
        </p:nvSpPr>
        <p:spPr bwMode="auto">
          <a:xfrm rot="3328781">
            <a:off x="4628149" y="5957696"/>
            <a:ext cx="161957" cy="370273"/>
          </a:xfrm>
          <a:prstGeom prst="upArrow">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5" name="TextBox 24">
            <a:extLst>
              <a:ext uri="{FF2B5EF4-FFF2-40B4-BE49-F238E27FC236}">
                <a16:creationId xmlns:a16="http://schemas.microsoft.com/office/drawing/2014/main" id="{D9309BA0-4587-48B7-82D9-3B710C0B779F}"/>
              </a:ext>
            </a:extLst>
          </p:cNvPr>
          <p:cNvSpPr txBox="1"/>
          <p:nvPr/>
        </p:nvSpPr>
        <p:spPr>
          <a:xfrm>
            <a:off x="409441" y="4668091"/>
            <a:ext cx="1313180" cy="369332"/>
          </a:xfrm>
          <a:prstGeom prst="rect">
            <a:avLst/>
          </a:prstGeom>
          <a:noFill/>
        </p:spPr>
        <p:txBody>
          <a:bodyPr wrap="none" rtlCol="0">
            <a:spAutoFit/>
          </a:bodyPr>
          <a:lstStyle/>
          <a:p>
            <a:r>
              <a:rPr lang="en-US" b="1" u="sng" dirty="0">
                <a:solidFill>
                  <a:srgbClr val="C404AD"/>
                </a:solidFill>
              </a:rPr>
              <a:t>Parameter!</a:t>
            </a:r>
          </a:p>
        </p:txBody>
      </p:sp>
      <p:sp>
        <p:nvSpPr>
          <p:cNvPr id="30" name="Up Arrow 36">
            <a:extLst>
              <a:ext uri="{FF2B5EF4-FFF2-40B4-BE49-F238E27FC236}">
                <a16:creationId xmlns:a16="http://schemas.microsoft.com/office/drawing/2014/main" id="{524723E2-39A9-4D0E-8B00-774E6DC24005}"/>
              </a:ext>
            </a:extLst>
          </p:cNvPr>
          <p:cNvSpPr/>
          <p:nvPr/>
        </p:nvSpPr>
        <p:spPr bwMode="auto">
          <a:xfrm rot="1619001">
            <a:off x="1104179" y="4510277"/>
            <a:ext cx="133022" cy="279937"/>
          </a:xfrm>
          <a:prstGeom prst="upArrow">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01738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651" y="345889"/>
            <a:ext cx="8400908" cy="571500"/>
          </a:xfrm>
        </p:spPr>
        <p:txBody>
          <a:bodyPr>
            <a:noAutofit/>
          </a:bodyPr>
          <a:lstStyle/>
          <a:p>
            <a:pPr algn="ctr"/>
            <a:r>
              <a:rPr lang="en-US" sz="3600" dirty="0">
                <a:solidFill>
                  <a:srgbClr val="FF0000"/>
                </a:solidFill>
                <a:latin typeface="Broadway" panose="04040905080B02020502" pitchFamily="82" charset="0"/>
              </a:rPr>
              <a:t>Uncertainties in DFT</a:t>
            </a:r>
          </a:p>
        </p:txBody>
      </p:sp>
      <p:grpSp>
        <p:nvGrpSpPr>
          <p:cNvPr id="13" name="Group 12"/>
          <p:cNvGrpSpPr>
            <a:grpSpLocks noChangeAspect="1"/>
          </p:cNvGrpSpPr>
          <p:nvPr/>
        </p:nvGrpSpPr>
        <p:grpSpPr>
          <a:xfrm>
            <a:off x="369651" y="1000034"/>
            <a:ext cx="4227923" cy="3100374"/>
            <a:chOff x="535669" y="1637893"/>
            <a:chExt cx="3975372" cy="2915177"/>
          </a:xfrm>
        </p:grpSpPr>
        <p:grpSp>
          <p:nvGrpSpPr>
            <p:cNvPr id="7" name="Group 6"/>
            <p:cNvGrpSpPr/>
            <p:nvPr/>
          </p:nvGrpSpPr>
          <p:grpSpPr>
            <a:xfrm>
              <a:off x="535669" y="2013011"/>
              <a:ext cx="3975372" cy="2540059"/>
              <a:chOff x="611869" y="2013011"/>
              <a:chExt cx="3975372" cy="2540059"/>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722"/>
              <a:stretch/>
            </p:blipFill>
            <p:spPr>
              <a:xfrm rot="5400000">
                <a:off x="1329525" y="1295355"/>
                <a:ext cx="2540059" cy="397537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5974" r="92062" b="26795"/>
              <a:stretch/>
            </p:blipFill>
            <p:spPr>
              <a:xfrm rot="5400000">
                <a:off x="2186977" y="3222073"/>
                <a:ext cx="160553" cy="1876990"/>
              </a:xfrm>
              <a:prstGeom prst="rect">
                <a:avLst/>
              </a:prstGeom>
            </p:spPr>
          </p:pic>
        </p:grpSp>
        <p:sp>
          <p:nvSpPr>
            <p:cNvPr id="5" name="TextBox 4"/>
            <p:cNvSpPr txBox="1"/>
            <p:nvPr/>
          </p:nvSpPr>
          <p:spPr>
            <a:xfrm>
              <a:off x="1307514" y="1637893"/>
              <a:ext cx="2593313" cy="381195"/>
            </a:xfrm>
            <a:prstGeom prst="rect">
              <a:avLst/>
            </a:prstGeom>
            <a:noFill/>
          </p:spPr>
          <p:txBody>
            <a:bodyPr wrap="square" rtlCol="0">
              <a:spAutoFit/>
            </a:bodyPr>
            <a:lstStyle/>
            <a:p>
              <a:pPr algn="ctr"/>
              <a:r>
                <a:rPr lang="en-US" sz="1500" dirty="0">
                  <a:solidFill>
                    <a:srgbClr val="FF0000"/>
                  </a:solidFill>
                </a:rPr>
                <a:t>k-point convergence</a:t>
              </a:r>
            </a:p>
          </p:txBody>
        </p:sp>
      </p:grpSp>
      <p:sp>
        <p:nvSpPr>
          <p:cNvPr id="12" name="Rectangle 11"/>
          <p:cNvSpPr/>
          <p:nvPr/>
        </p:nvSpPr>
        <p:spPr>
          <a:xfrm>
            <a:off x="4728306" y="1174205"/>
            <a:ext cx="3882592" cy="2154436"/>
          </a:xfrm>
          <a:prstGeom prst="rect">
            <a:avLst/>
          </a:prstGeom>
        </p:spPr>
        <p:txBody>
          <a:bodyPr wrap="square">
            <a:spAutoFit/>
          </a:bodyPr>
          <a:lstStyle/>
          <a:p>
            <a:pPr algn="ctr"/>
            <a:r>
              <a:rPr lang="en-US" sz="2400" b="1" dirty="0">
                <a:solidFill>
                  <a:srgbClr val="0000FF"/>
                </a:solidFill>
              </a:rPr>
              <a:t>Controlled</a:t>
            </a:r>
            <a:r>
              <a:rPr lang="en-US" sz="2400" dirty="0"/>
              <a:t> </a:t>
            </a:r>
            <a:r>
              <a:rPr lang="en-US" sz="2400" dirty="0">
                <a:solidFill>
                  <a:srgbClr val="0000FF"/>
                </a:solidFill>
              </a:rPr>
              <a:t>approximations:</a:t>
            </a:r>
          </a:p>
          <a:p>
            <a:pPr algn="ctr"/>
            <a:r>
              <a:rPr lang="en-US" dirty="0">
                <a:solidFill>
                  <a:srgbClr val="FF0000"/>
                </a:solidFill>
              </a:rPr>
              <a:t>Errors can be made arbitrarily small </a:t>
            </a:r>
            <a:r>
              <a:rPr lang="en-US" dirty="0"/>
              <a:t>through adjustable parameters typically at the expense of increased computational cost (Ex: k-points, real space or energy cutoff, basis set)</a:t>
            </a:r>
          </a:p>
          <a:p>
            <a:endParaRPr lang="en-US" sz="2000" dirty="0"/>
          </a:p>
        </p:txBody>
      </p:sp>
      <p:grpSp>
        <p:nvGrpSpPr>
          <p:cNvPr id="18" name="Group 17"/>
          <p:cNvGrpSpPr/>
          <p:nvPr/>
        </p:nvGrpSpPr>
        <p:grpSpPr>
          <a:xfrm>
            <a:off x="5042184" y="3357080"/>
            <a:ext cx="3568714" cy="2658780"/>
            <a:chOff x="672139" y="3499937"/>
            <a:chExt cx="3632529" cy="2969622"/>
          </a:xfrm>
        </p:grpSpPr>
        <p:pic>
          <p:nvPicPr>
            <p:cNvPr id="16" name="Picture 15"/>
            <p:cNvPicPr>
              <a:picLocks noChangeAspect="1"/>
            </p:cNvPicPr>
            <p:nvPr/>
          </p:nvPicPr>
          <p:blipFill>
            <a:blip r:embed="rId4"/>
            <a:stretch>
              <a:fillRect/>
            </a:stretch>
          </p:blipFill>
          <p:spPr>
            <a:xfrm>
              <a:off x="672139" y="3752251"/>
              <a:ext cx="3453093" cy="2717308"/>
            </a:xfrm>
            <a:prstGeom prst="rect">
              <a:avLst/>
            </a:prstGeom>
          </p:spPr>
        </p:pic>
        <p:sp>
          <p:nvSpPr>
            <p:cNvPr id="17" name="TextBox 16"/>
            <p:cNvSpPr txBox="1"/>
            <p:nvPr/>
          </p:nvSpPr>
          <p:spPr>
            <a:xfrm>
              <a:off x="719148" y="3499937"/>
              <a:ext cx="3585520" cy="323165"/>
            </a:xfrm>
            <a:prstGeom prst="rect">
              <a:avLst/>
            </a:prstGeom>
            <a:noFill/>
          </p:spPr>
          <p:txBody>
            <a:bodyPr wrap="square" rtlCol="0">
              <a:spAutoFit/>
            </a:bodyPr>
            <a:lstStyle/>
            <a:p>
              <a:pPr algn="ctr"/>
              <a:r>
                <a:rPr lang="en-US" sz="1500" dirty="0">
                  <a:solidFill>
                    <a:srgbClr val="FF0000"/>
                  </a:solidFill>
                </a:rPr>
                <a:t>Exchange-correlation choice</a:t>
              </a:r>
            </a:p>
          </p:txBody>
        </p:sp>
      </p:grpSp>
      <p:sp>
        <p:nvSpPr>
          <p:cNvPr id="14" name="TextBox 13">
            <a:extLst>
              <a:ext uri="{FF2B5EF4-FFF2-40B4-BE49-F238E27FC236}">
                <a16:creationId xmlns:a16="http://schemas.microsoft.com/office/drawing/2014/main" id="{4A5998E8-D53E-4BC7-AE94-FAFEFCAD8C7C}"/>
              </a:ext>
            </a:extLst>
          </p:cNvPr>
          <p:cNvSpPr txBox="1"/>
          <p:nvPr/>
        </p:nvSpPr>
        <p:spPr>
          <a:xfrm>
            <a:off x="3353355" y="2846988"/>
            <a:ext cx="769034" cy="323165"/>
          </a:xfrm>
          <a:prstGeom prst="rect">
            <a:avLst/>
          </a:prstGeom>
          <a:noFill/>
        </p:spPr>
        <p:txBody>
          <a:bodyPr wrap="square" rtlCol="0">
            <a:spAutoFit/>
          </a:bodyPr>
          <a:lstStyle/>
          <a:p>
            <a:pPr algn="ctr"/>
            <a:r>
              <a:rPr lang="en-US" sz="1500" dirty="0">
                <a:solidFill>
                  <a:srgbClr val="FF0000"/>
                </a:solidFill>
              </a:rPr>
              <a:t>Cutoff</a:t>
            </a:r>
          </a:p>
        </p:txBody>
      </p:sp>
      <p:grpSp>
        <p:nvGrpSpPr>
          <p:cNvPr id="10" name="Group 9">
            <a:extLst>
              <a:ext uri="{FF2B5EF4-FFF2-40B4-BE49-F238E27FC236}">
                <a16:creationId xmlns:a16="http://schemas.microsoft.com/office/drawing/2014/main" id="{27299040-9D94-4737-9B98-CEE874E68723}"/>
              </a:ext>
            </a:extLst>
          </p:cNvPr>
          <p:cNvGrpSpPr/>
          <p:nvPr/>
        </p:nvGrpSpPr>
        <p:grpSpPr>
          <a:xfrm>
            <a:off x="600337" y="4491734"/>
            <a:ext cx="4127969" cy="1580769"/>
            <a:chOff x="550361" y="4640574"/>
            <a:chExt cx="4127969" cy="1580769"/>
          </a:xfrm>
        </p:grpSpPr>
        <p:sp>
          <p:nvSpPr>
            <p:cNvPr id="15" name="Rectangle 14"/>
            <p:cNvSpPr/>
            <p:nvPr/>
          </p:nvSpPr>
          <p:spPr>
            <a:xfrm>
              <a:off x="550361" y="5021014"/>
              <a:ext cx="4127969" cy="1200329"/>
            </a:xfrm>
            <a:prstGeom prst="rect">
              <a:avLst/>
            </a:prstGeom>
          </p:spPr>
          <p:txBody>
            <a:bodyPr wrap="square">
              <a:spAutoFit/>
            </a:bodyPr>
            <a:lstStyle/>
            <a:p>
              <a:pPr lvl="0" algn="ctr"/>
              <a:r>
                <a:rPr lang="en-US" dirty="0">
                  <a:solidFill>
                    <a:prstClr val="black"/>
                  </a:solidFill>
                </a:rPr>
                <a:t>Their </a:t>
              </a:r>
              <a:r>
                <a:rPr lang="en-US" dirty="0">
                  <a:solidFill>
                    <a:srgbClr val="FF0000"/>
                  </a:solidFill>
                </a:rPr>
                <a:t>errors</a:t>
              </a:r>
              <a:r>
                <a:rPr lang="en-US" dirty="0">
                  <a:solidFill>
                    <a:prstClr val="black"/>
                  </a:solidFill>
                </a:rPr>
                <a:t> are unknown exactly and </a:t>
              </a:r>
              <a:r>
                <a:rPr lang="en-US" dirty="0">
                  <a:solidFill>
                    <a:srgbClr val="FF0000"/>
                  </a:solidFill>
                </a:rPr>
                <a:t>can’t be reduced by increasing the computation </a:t>
              </a:r>
              <a:r>
                <a:rPr lang="en-US" dirty="0"/>
                <a:t>(Ex: exchange-correlation, pseudopotential)</a:t>
              </a:r>
            </a:p>
          </p:txBody>
        </p:sp>
        <p:sp>
          <p:nvSpPr>
            <p:cNvPr id="8" name="Rectangle 7">
              <a:extLst>
                <a:ext uri="{FF2B5EF4-FFF2-40B4-BE49-F238E27FC236}">
                  <a16:creationId xmlns:a16="http://schemas.microsoft.com/office/drawing/2014/main" id="{A0337B48-9BDE-4D4D-9AFA-333066AACBCF}"/>
                </a:ext>
              </a:extLst>
            </p:cNvPr>
            <p:cNvSpPr/>
            <p:nvPr/>
          </p:nvSpPr>
          <p:spPr>
            <a:xfrm>
              <a:off x="624443" y="4640574"/>
              <a:ext cx="3979807" cy="461665"/>
            </a:xfrm>
            <a:prstGeom prst="rect">
              <a:avLst/>
            </a:prstGeom>
          </p:spPr>
          <p:txBody>
            <a:bodyPr wrap="none">
              <a:spAutoFit/>
            </a:bodyPr>
            <a:lstStyle/>
            <a:p>
              <a:pPr lvl="0"/>
              <a:r>
                <a:rPr lang="en-US" sz="2400" b="1" dirty="0">
                  <a:solidFill>
                    <a:srgbClr val="0000FF"/>
                  </a:solidFill>
                </a:rPr>
                <a:t>Uncontrolled</a:t>
              </a:r>
              <a:r>
                <a:rPr lang="en-US" sz="2400" b="1" dirty="0">
                  <a:solidFill>
                    <a:prstClr val="black"/>
                  </a:solidFill>
                </a:rPr>
                <a:t> </a:t>
              </a:r>
              <a:r>
                <a:rPr lang="en-US" sz="2400" dirty="0">
                  <a:solidFill>
                    <a:srgbClr val="0000FF"/>
                  </a:solidFill>
                </a:rPr>
                <a:t>approximations</a:t>
              </a:r>
              <a:r>
                <a:rPr lang="en-US" sz="2400" dirty="0">
                  <a:solidFill>
                    <a:prstClr val="black"/>
                  </a:solidFill>
                </a:rPr>
                <a:t>:</a:t>
              </a:r>
            </a:p>
          </p:txBody>
        </p:sp>
      </p:grpSp>
      <p:sp>
        <p:nvSpPr>
          <p:cNvPr id="9" name="TextBox 8">
            <a:extLst>
              <a:ext uri="{FF2B5EF4-FFF2-40B4-BE49-F238E27FC236}">
                <a16:creationId xmlns:a16="http://schemas.microsoft.com/office/drawing/2014/main" id="{43EBD546-F604-46BF-AAEB-1DB9429BA4DE}"/>
              </a:ext>
            </a:extLst>
          </p:cNvPr>
          <p:cNvSpPr txBox="1"/>
          <p:nvPr/>
        </p:nvSpPr>
        <p:spPr>
          <a:xfrm>
            <a:off x="7597302" y="5282119"/>
            <a:ext cx="724878" cy="246221"/>
          </a:xfrm>
          <a:prstGeom prst="rect">
            <a:avLst/>
          </a:prstGeom>
          <a:noFill/>
        </p:spPr>
        <p:txBody>
          <a:bodyPr wrap="none" rtlCol="0">
            <a:spAutoFit/>
          </a:bodyPr>
          <a:lstStyle/>
          <a:p>
            <a:r>
              <a:rPr lang="en-US" sz="1000" dirty="0"/>
              <a:t>Si, DMol3</a:t>
            </a:r>
          </a:p>
        </p:txBody>
      </p:sp>
    </p:spTree>
    <p:extLst>
      <p:ext uri="{BB962C8B-B14F-4D97-AF65-F5344CB8AC3E}">
        <p14:creationId xmlns:p14="http://schemas.microsoft.com/office/powerpoint/2010/main" val="4201384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DFE2C8-609D-4F78-B539-17B69EEB1A03}"/>
              </a:ext>
            </a:extLst>
          </p:cNvPr>
          <p:cNvSpPr>
            <a:spLocks noGrp="1"/>
          </p:cNvSpPr>
          <p:nvPr>
            <p:ph type="title"/>
          </p:nvPr>
        </p:nvSpPr>
        <p:spPr>
          <a:xfrm>
            <a:off x="379379" y="462620"/>
            <a:ext cx="8400908" cy="992902"/>
          </a:xfrm>
        </p:spPr>
        <p:txBody>
          <a:bodyPr>
            <a:noAutofit/>
          </a:bodyPr>
          <a:lstStyle/>
          <a:p>
            <a:r>
              <a:rPr lang="en-US" sz="2800" dirty="0">
                <a:solidFill>
                  <a:srgbClr val="FF0000"/>
                </a:solidFill>
                <a:latin typeface="Broadway" panose="04040905080B02020502" pitchFamily="82" charset="0"/>
              </a:rPr>
              <a:t>Uncontrolled approximations: </a:t>
            </a:r>
            <a:br>
              <a:rPr lang="en-US" sz="2800" dirty="0">
                <a:solidFill>
                  <a:srgbClr val="FF0000"/>
                </a:solidFill>
                <a:latin typeface="Broadway" panose="04040905080B02020502" pitchFamily="82" charset="0"/>
              </a:rPr>
            </a:br>
            <a:r>
              <a:rPr lang="en-US" sz="2800" dirty="0">
                <a:solidFill>
                  <a:srgbClr val="FF0000"/>
                </a:solidFill>
                <a:latin typeface="Broadway" panose="04040905080B02020502" pitchFamily="82" charset="0"/>
              </a:rPr>
              <a:t>exchange-correlation functionals</a:t>
            </a:r>
            <a:br>
              <a:rPr lang="en-US" sz="2400" dirty="0">
                <a:solidFill>
                  <a:srgbClr val="FF0000"/>
                </a:solidFill>
                <a:latin typeface="Broadway" panose="04040905080B02020502" pitchFamily="82" charset="0"/>
              </a:rPr>
            </a:br>
            <a:endParaRPr lang="en-US" sz="2400" dirty="0">
              <a:solidFill>
                <a:srgbClr val="FF0000"/>
              </a:solidFill>
              <a:latin typeface="Broadway" panose="04040905080B02020502" pitchFamily="82" charset="0"/>
            </a:endParaRPr>
          </a:p>
        </p:txBody>
      </p:sp>
      <p:sp>
        <p:nvSpPr>
          <p:cNvPr id="5" name="TextBox 4">
            <a:extLst>
              <a:ext uri="{FF2B5EF4-FFF2-40B4-BE49-F238E27FC236}">
                <a16:creationId xmlns:a16="http://schemas.microsoft.com/office/drawing/2014/main" id="{22F5E4D3-558B-42A7-8F35-7FF5A4A86ADC}"/>
              </a:ext>
            </a:extLst>
          </p:cNvPr>
          <p:cNvSpPr txBox="1"/>
          <p:nvPr/>
        </p:nvSpPr>
        <p:spPr>
          <a:xfrm>
            <a:off x="562635" y="1574611"/>
            <a:ext cx="6374822" cy="1200329"/>
          </a:xfrm>
          <a:prstGeom prst="rect">
            <a:avLst/>
          </a:prstGeom>
          <a:noFill/>
        </p:spPr>
        <p:txBody>
          <a:bodyPr wrap="none" rtlCol="0">
            <a:spAutoFit/>
          </a:bodyPr>
          <a:lstStyle/>
          <a:p>
            <a:pPr marL="285750" indent="-285750">
              <a:buFont typeface="Wingdings" panose="05000000000000000000" pitchFamily="2" charset="2"/>
              <a:buChar char="§"/>
            </a:pPr>
            <a:r>
              <a:rPr lang="en-US" dirty="0"/>
              <a:t>Accuracy evaluation (i.e. comparison to experimental data)</a:t>
            </a:r>
          </a:p>
          <a:p>
            <a:pPr marL="285750" indent="-285750">
              <a:buFont typeface="Wingdings" panose="05000000000000000000" pitchFamily="2" charset="2"/>
              <a:buChar char="§"/>
            </a:pPr>
            <a:r>
              <a:rPr lang="en-US" dirty="0"/>
              <a:t>49 elements, mostly metallic (single elements and compounds)</a:t>
            </a:r>
          </a:p>
          <a:p>
            <a:pPr marL="285750" indent="-285750">
              <a:buFont typeface="Wingdings" panose="05000000000000000000" pitchFamily="2" charset="2"/>
              <a:buChar char="§"/>
            </a:pPr>
            <a:r>
              <a:rPr lang="en-US" dirty="0"/>
              <a:t>Focus on elastic properties</a:t>
            </a:r>
          </a:p>
          <a:p>
            <a:pPr marL="285750" indent="-285750">
              <a:buFont typeface="Wingdings" panose="05000000000000000000" pitchFamily="2" charset="2"/>
              <a:buChar char="§"/>
            </a:pPr>
            <a:r>
              <a:rPr lang="en-US" dirty="0"/>
              <a:t>Exp. data at T=4K </a:t>
            </a:r>
            <a:r>
              <a:rPr lang="en-US" dirty="0">
                <a:sym typeface="Wingdings" panose="05000000000000000000" pitchFamily="2" charset="2"/>
              </a:rPr>
              <a:t> good match for DFT  T=0K calculations</a:t>
            </a:r>
            <a:endParaRPr lang="en-US" dirty="0"/>
          </a:p>
        </p:txBody>
      </p:sp>
      <p:grpSp>
        <p:nvGrpSpPr>
          <p:cNvPr id="26" name="Group 25">
            <a:extLst>
              <a:ext uri="{FF2B5EF4-FFF2-40B4-BE49-F238E27FC236}">
                <a16:creationId xmlns:a16="http://schemas.microsoft.com/office/drawing/2014/main" id="{859D474B-97AD-4CD5-915D-9CCAF6915B02}"/>
              </a:ext>
            </a:extLst>
          </p:cNvPr>
          <p:cNvGrpSpPr/>
          <p:nvPr/>
        </p:nvGrpSpPr>
        <p:grpSpPr>
          <a:xfrm>
            <a:off x="416110" y="2962085"/>
            <a:ext cx="4943653" cy="1617144"/>
            <a:chOff x="499321" y="2861225"/>
            <a:chExt cx="4943653" cy="1617144"/>
          </a:xfrm>
        </p:grpSpPr>
        <p:grpSp>
          <p:nvGrpSpPr>
            <p:cNvPr id="13" name="Group 12">
              <a:extLst>
                <a:ext uri="{FF2B5EF4-FFF2-40B4-BE49-F238E27FC236}">
                  <a16:creationId xmlns:a16="http://schemas.microsoft.com/office/drawing/2014/main" id="{C08BF0D0-C541-4C0B-9CFF-E3339769CA2E}"/>
                </a:ext>
              </a:extLst>
            </p:cNvPr>
            <p:cNvGrpSpPr>
              <a:grpSpLocks noChangeAspect="1"/>
            </p:cNvGrpSpPr>
            <p:nvPr/>
          </p:nvGrpSpPr>
          <p:grpSpPr>
            <a:xfrm>
              <a:off x="499321" y="2861225"/>
              <a:ext cx="4943653" cy="1617144"/>
              <a:chOff x="462378" y="3207775"/>
              <a:chExt cx="4943653" cy="1617144"/>
            </a:xfrm>
          </p:grpSpPr>
          <p:pic>
            <p:nvPicPr>
              <p:cNvPr id="7" name="Picture 6">
                <a:extLst>
                  <a:ext uri="{FF2B5EF4-FFF2-40B4-BE49-F238E27FC236}">
                    <a16:creationId xmlns:a16="http://schemas.microsoft.com/office/drawing/2014/main" id="{BAE7EFC7-2931-413A-B4AF-2C7E925CC304}"/>
                  </a:ext>
                </a:extLst>
              </p:cNvPr>
              <p:cNvPicPr>
                <a:picLocks noChangeAspect="1"/>
              </p:cNvPicPr>
              <p:nvPr/>
            </p:nvPicPr>
            <p:blipFill rotWithShape="1">
              <a:blip r:embed="rId2">
                <a:extLst>
                  <a:ext uri="{28A0092B-C50C-407E-A947-70E740481C1C}">
                    <a14:useLocalDpi xmlns:a14="http://schemas.microsoft.com/office/drawing/2010/main" val="0"/>
                  </a:ext>
                </a:extLst>
              </a:blip>
              <a:srcRect t="56958"/>
              <a:stretch/>
            </p:blipFill>
            <p:spPr>
              <a:xfrm>
                <a:off x="554477" y="3258765"/>
                <a:ext cx="4851554" cy="1566154"/>
              </a:xfrm>
              <a:prstGeom prst="rect">
                <a:avLst/>
              </a:prstGeom>
            </p:spPr>
          </p:pic>
          <p:cxnSp>
            <p:nvCxnSpPr>
              <p:cNvPr id="9" name="Straight Connector 8">
                <a:extLst>
                  <a:ext uri="{FF2B5EF4-FFF2-40B4-BE49-F238E27FC236}">
                    <a16:creationId xmlns:a16="http://schemas.microsoft.com/office/drawing/2014/main" id="{243FD9AF-A33B-49BD-9F7F-4D5AB1C0E9CC}"/>
                  </a:ext>
                </a:extLst>
              </p:cNvPr>
              <p:cNvCxnSpPr/>
              <p:nvPr/>
            </p:nvCxnSpPr>
            <p:spPr bwMode="auto">
              <a:xfrm>
                <a:off x="1142843" y="3297677"/>
                <a:ext cx="3784060" cy="0"/>
              </a:xfrm>
              <a:prstGeom prst="line">
                <a:avLst/>
              </a:prstGeom>
              <a:noFill/>
              <a:ln w="9525" cap="flat" cmpd="sng" algn="ctr">
                <a:solidFill>
                  <a:schemeClr val="tx1"/>
                </a:solidFill>
                <a:prstDash val="solid"/>
                <a:round/>
                <a:headEnd type="none" w="med" len="med"/>
                <a:tailEnd type="none" w="med" len="med"/>
              </a:ln>
              <a:effectLst/>
            </p:spPr>
          </p:cxnSp>
          <p:sp>
            <p:nvSpPr>
              <p:cNvPr id="10" name="TextBox 9">
                <a:extLst>
                  <a:ext uri="{FF2B5EF4-FFF2-40B4-BE49-F238E27FC236}">
                    <a16:creationId xmlns:a16="http://schemas.microsoft.com/office/drawing/2014/main" id="{07E008C3-D54D-444C-8A0B-0E81E5A4C250}"/>
                  </a:ext>
                </a:extLst>
              </p:cNvPr>
              <p:cNvSpPr txBox="1"/>
              <p:nvPr/>
            </p:nvSpPr>
            <p:spPr>
              <a:xfrm rot="16200000">
                <a:off x="94960" y="3626183"/>
                <a:ext cx="1196502" cy="461665"/>
              </a:xfrm>
              <a:prstGeom prst="rect">
                <a:avLst/>
              </a:prstGeom>
              <a:solidFill>
                <a:schemeClr val="bg1"/>
              </a:solidFill>
            </p:spPr>
            <p:txBody>
              <a:bodyPr wrap="square" rtlCol="0">
                <a:spAutoFit/>
              </a:bodyPr>
              <a:lstStyle/>
              <a:p>
                <a:pPr algn="ctr"/>
                <a:r>
                  <a:rPr lang="en-US" sz="1200" dirty="0"/>
                  <a:t>Mean Absolute Percent Error</a:t>
                </a:r>
              </a:p>
            </p:txBody>
          </p:sp>
          <p:sp>
            <p:nvSpPr>
              <p:cNvPr id="11" name="Rectangle 10">
                <a:extLst>
                  <a:ext uri="{FF2B5EF4-FFF2-40B4-BE49-F238E27FC236}">
                    <a16:creationId xmlns:a16="http://schemas.microsoft.com/office/drawing/2014/main" id="{99AACA42-EC5A-4AB3-AD56-345E05F068DE}"/>
                  </a:ext>
                </a:extLst>
              </p:cNvPr>
              <p:cNvSpPr/>
              <p:nvPr/>
            </p:nvSpPr>
            <p:spPr bwMode="auto">
              <a:xfrm>
                <a:off x="1086987" y="3207775"/>
                <a:ext cx="126460" cy="87547"/>
              </a:xfrm>
              <a:prstGeom prst="rect">
                <a:avLst/>
              </a:prstGeom>
              <a:solidFill>
                <a:schemeClr val="bg1"/>
              </a:solidFill>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593143D6-9699-4704-B4A6-95CD70EF37F6}"/>
                  </a:ext>
                </a:extLst>
              </p:cNvPr>
              <p:cNvSpPr/>
              <p:nvPr/>
            </p:nvSpPr>
            <p:spPr bwMode="auto">
              <a:xfrm>
                <a:off x="4885795" y="3219292"/>
                <a:ext cx="126460" cy="87547"/>
              </a:xfrm>
              <a:prstGeom prst="rect">
                <a:avLst/>
              </a:prstGeom>
              <a:solidFill>
                <a:schemeClr val="bg1"/>
              </a:solidFill>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14" name="TextBox 13">
              <a:extLst>
                <a:ext uri="{FF2B5EF4-FFF2-40B4-BE49-F238E27FC236}">
                  <a16:creationId xmlns:a16="http://schemas.microsoft.com/office/drawing/2014/main" id="{AF3353B1-6647-46C0-9D59-3E9C8EC09357}"/>
                </a:ext>
              </a:extLst>
            </p:cNvPr>
            <p:cNvSpPr txBox="1"/>
            <p:nvPr/>
          </p:nvSpPr>
          <p:spPr>
            <a:xfrm>
              <a:off x="2828448" y="2914352"/>
              <a:ext cx="486736" cy="369332"/>
            </a:xfrm>
            <a:prstGeom prst="rect">
              <a:avLst/>
            </a:prstGeom>
            <a:noFill/>
          </p:spPr>
          <p:txBody>
            <a:bodyPr wrap="none" rtlCol="0">
              <a:spAutoFit/>
            </a:bodyPr>
            <a:lstStyle/>
            <a:p>
              <a:r>
                <a:rPr lang="en-US" dirty="0"/>
                <a:t>C</a:t>
              </a:r>
              <a:r>
                <a:rPr lang="en-US" baseline="-25000" dirty="0"/>
                <a:t>11</a:t>
              </a:r>
            </a:p>
          </p:txBody>
        </p:sp>
      </p:grpSp>
      <p:grpSp>
        <p:nvGrpSpPr>
          <p:cNvPr id="29" name="Group 28">
            <a:extLst>
              <a:ext uri="{FF2B5EF4-FFF2-40B4-BE49-F238E27FC236}">
                <a16:creationId xmlns:a16="http://schemas.microsoft.com/office/drawing/2014/main" id="{8D8AC7B3-B1F3-4084-BA0B-8AB654D647E9}"/>
              </a:ext>
            </a:extLst>
          </p:cNvPr>
          <p:cNvGrpSpPr/>
          <p:nvPr/>
        </p:nvGrpSpPr>
        <p:grpSpPr>
          <a:xfrm>
            <a:off x="499321" y="4702641"/>
            <a:ext cx="4860442" cy="1604181"/>
            <a:chOff x="499321" y="4529359"/>
            <a:chExt cx="4860442" cy="1604181"/>
          </a:xfrm>
        </p:grpSpPr>
        <p:pic>
          <p:nvPicPr>
            <p:cNvPr id="28" name="Picture 27">
              <a:extLst>
                <a:ext uri="{FF2B5EF4-FFF2-40B4-BE49-F238E27FC236}">
                  <a16:creationId xmlns:a16="http://schemas.microsoft.com/office/drawing/2014/main" id="{412330AA-47C4-4A2A-961C-C44BB7F3CE6A}"/>
                </a:ext>
              </a:extLst>
            </p:cNvPr>
            <p:cNvPicPr>
              <a:picLocks noChangeAspect="1"/>
            </p:cNvPicPr>
            <p:nvPr/>
          </p:nvPicPr>
          <p:blipFill rotWithShape="1">
            <a:blip r:embed="rId3">
              <a:extLst>
                <a:ext uri="{28A0092B-C50C-407E-A947-70E740481C1C}">
                  <a14:useLocalDpi xmlns:a14="http://schemas.microsoft.com/office/drawing/2010/main" val="0"/>
                </a:ext>
              </a:extLst>
            </a:blip>
            <a:srcRect t="57136"/>
            <a:stretch/>
          </p:blipFill>
          <p:spPr>
            <a:xfrm>
              <a:off x="562635" y="4591357"/>
              <a:ext cx="4797128" cy="1542183"/>
            </a:xfrm>
            <a:prstGeom prst="rect">
              <a:avLst/>
            </a:prstGeom>
          </p:spPr>
        </p:pic>
        <p:cxnSp>
          <p:nvCxnSpPr>
            <p:cNvPr id="19" name="Straight Connector 18">
              <a:extLst>
                <a:ext uri="{FF2B5EF4-FFF2-40B4-BE49-F238E27FC236}">
                  <a16:creationId xmlns:a16="http://schemas.microsoft.com/office/drawing/2014/main" id="{403AC3B3-FE56-4180-9460-1645C70FECC0}"/>
                </a:ext>
              </a:extLst>
            </p:cNvPr>
            <p:cNvCxnSpPr/>
            <p:nvPr/>
          </p:nvCxnSpPr>
          <p:spPr bwMode="auto">
            <a:xfrm>
              <a:off x="1102032" y="4628164"/>
              <a:ext cx="3784060" cy="0"/>
            </a:xfrm>
            <a:prstGeom prst="line">
              <a:avLst/>
            </a:prstGeom>
            <a:noFill/>
            <a:ln w="9525" cap="flat" cmpd="sng" algn="ctr">
              <a:solidFill>
                <a:schemeClr val="tx1"/>
              </a:solidFill>
              <a:prstDash val="solid"/>
              <a:round/>
              <a:headEnd type="none" w="med" len="med"/>
              <a:tailEnd type="none" w="med" len="med"/>
            </a:ln>
            <a:effectLst/>
          </p:spPr>
        </p:cxnSp>
        <p:sp>
          <p:nvSpPr>
            <p:cNvPr id="20" name="Rectangle 19">
              <a:extLst>
                <a:ext uri="{FF2B5EF4-FFF2-40B4-BE49-F238E27FC236}">
                  <a16:creationId xmlns:a16="http://schemas.microsoft.com/office/drawing/2014/main" id="{D025B712-0A44-4738-9FF5-24752470D4FE}"/>
                </a:ext>
              </a:extLst>
            </p:cNvPr>
            <p:cNvSpPr/>
            <p:nvPr/>
          </p:nvSpPr>
          <p:spPr bwMode="auto">
            <a:xfrm>
              <a:off x="1161468" y="4537661"/>
              <a:ext cx="126460" cy="87547"/>
            </a:xfrm>
            <a:prstGeom prst="rect">
              <a:avLst/>
            </a:prstGeom>
            <a:solidFill>
              <a:schemeClr val="bg1"/>
            </a:solidFill>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21" name="Picture 20">
              <a:extLst>
                <a:ext uri="{FF2B5EF4-FFF2-40B4-BE49-F238E27FC236}">
                  <a16:creationId xmlns:a16="http://schemas.microsoft.com/office/drawing/2014/main" id="{19D603AF-2056-4191-BE39-AE1D81F7FBF3}"/>
                </a:ext>
              </a:extLst>
            </p:cNvPr>
            <p:cNvPicPr>
              <a:picLocks noChangeAspect="1"/>
            </p:cNvPicPr>
            <p:nvPr/>
          </p:nvPicPr>
          <p:blipFill>
            <a:blip r:embed="rId4"/>
            <a:stretch>
              <a:fillRect/>
            </a:stretch>
          </p:blipFill>
          <p:spPr>
            <a:xfrm>
              <a:off x="4857599" y="4538884"/>
              <a:ext cx="128027" cy="91448"/>
            </a:xfrm>
            <a:prstGeom prst="rect">
              <a:avLst/>
            </a:prstGeom>
          </p:spPr>
        </p:pic>
        <p:sp>
          <p:nvSpPr>
            <p:cNvPr id="15" name="TextBox 14">
              <a:extLst>
                <a:ext uri="{FF2B5EF4-FFF2-40B4-BE49-F238E27FC236}">
                  <a16:creationId xmlns:a16="http://schemas.microsoft.com/office/drawing/2014/main" id="{3F77E111-9F42-42C9-A229-7BE21F8B3511}"/>
                </a:ext>
              </a:extLst>
            </p:cNvPr>
            <p:cNvSpPr txBox="1"/>
            <p:nvPr/>
          </p:nvSpPr>
          <p:spPr>
            <a:xfrm>
              <a:off x="2896316" y="4565189"/>
              <a:ext cx="492443" cy="369332"/>
            </a:xfrm>
            <a:prstGeom prst="rect">
              <a:avLst/>
            </a:prstGeom>
            <a:noFill/>
          </p:spPr>
          <p:txBody>
            <a:bodyPr wrap="none" rtlCol="0">
              <a:spAutoFit/>
            </a:bodyPr>
            <a:lstStyle/>
            <a:p>
              <a:r>
                <a:rPr lang="en-US" dirty="0"/>
                <a:t>C</a:t>
              </a:r>
              <a:r>
                <a:rPr lang="en-US" baseline="-25000" dirty="0"/>
                <a:t>12</a:t>
              </a:r>
            </a:p>
          </p:txBody>
        </p:sp>
        <p:sp>
          <p:nvSpPr>
            <p:cNvPr id="23" name="TextBox 22">
              <a:extLst>
                <a:ext uri="{FF2B5EF4-FFF2-40B4-BE49-F238E27FC236}">
                  <a16:creationId xmlns:a16="http://schemas.microsoft.com/office/drawing/2014/main" id="{FF2B3564-2008-4B17-9690-F90D7A34731B}"/>
                </a:ext>
              </a:extLst>
            </p:cNvPr>
            <p:cNvSpPr txBox="1"/>
            <p:nvPr/>
          </p:nvSpPr>
          <p:spPr>
            <a:xfrm rot="16200000">
              <a:off x="131903" y="4960511"/>
              <a:ext cx="1196502" cy="461665"/>
            </a:xfrm>
            <a:prstGeom prst="rect">
              <a:avLst/>
            </a:prstGeom>
            <a:solidFill>
              <a:schemeClr val="bg1"/>
            </a:solidFill>
          </p:spPr>
          <p:txBody>
            <a:bodyPr wrap="square" rtlCol="0">
              <a:spAutoFit/>
            </a:bodyPr>
            <a:lstStyle/>
            <a:p>
              <a:pPr algn="ctr"/>
              <a:r>
                <a:rPr lang="en-US" sz="1200" dirty="0"/>
                <a:t>Mean Absolute Percent Error</a:t>
              </a:r>
            </a:p>
          </p:txBody>
        </p:sp>
        <p:sp>
          <p:nvSpPr>
            <p:cNvPr id="24" name="Rectangle 23">
              <a:extLst>
                <a:ext uri="{FF2B5EF4-FFF2-40B4-BE49-F238E27FC236}">
                  <a16:creationId xmlns:a16="http://schemas.microsoft.com/office/drawing/2014/main" id="{9FDA5CBD-EBDE-4D79-9FCE-8DF5AF11341F}"/>
                </a:ext>
              </a:extLst>
            </p:cNvPr>
            <p:cNvSpPr/>
            <p:nvPr/>
          </p:nvSpPr>
          <p:spPr bwMode="auto">
            <a:xfrm>
              <a:off x="816613" y="4529359"/>
              <a:ext cx="139832" cy="220495"/>
            </a:xfrm>
            <a:prstGeom prst="rect">
              <a:avLst/>
            </a:prstGeom>
            <a:solidFill>
              <a:schemeClr val="bg1"/>
            </a:solidFill>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2" name="Group 31">
            <a:extLst>
              <a:ext uri="{FF2B5EF4-FFF2-40B4-BE49-F238E27FC236}">
                <a16:creationId xmlns:a16="http://schemas.microsoft.com/office/drawing/2014/main" id="{472C2455-57D8-4C6F-BF1D-1CE543ED7E7D}"/>
              </a:ext>
            </a:extLst>
          </p:cNvPr>
          <p:cNvGrpSpPr/>
          <p:nvPr/>
        </p:nvGrpSpPr>
        <p:grpSpPr>
          <a:xfrm>
            <a:off x="5038562" y="3064236"/>
            <a:ext cx="3526164" cy="2832872"/>
            <a:chOff x="5029134" y="2829010"/>
            <a:chExt cx="3526164" cy="2832872"/>
          </a:xfrm>
        </p:grpSpPr>
        <p:pic>
          <p:nvPicPr>
            <p:cNvPr id="31" name="Picture 30">
              <a:extLst>
                <a:ext uri="{FF2B5EF4-FFF2-40B4-BE49-F238E27FC236}">
                  <a16:creationId xmlns:a16="http://schemas.microsoft.com/office/drawing/2014/main" id="{4D322FB4-1464-43C8-B186-62088162A596}"/>
                </a:ext>
              </a:extLst>
            </p:cNvPr>
            <p:cNvPicPr>
              <a:picLocks noChangeAspect="1"/>
            </p:cNvPicPr>
            <p:nvPr/>
          </p:nvPicPr>
          <p:blipFill rotWithShape="1">
            <a:blip r:embed="rId5">
              <a:extLst>
                <a:ext uri="{28A0092B-C50C-407E-A947-70E740481C1C}">
                  <a14:useLocalDpi xmlns:a14="http://schemas.microsoft.com/office/drawing/2010/main" val="0"/>
                </a:ext>
              </a:extLst>
            </a:blip>
            <a:srcRect r="6645"/>
            <a:stretch/>
          </p:blipFill>
          <p:spPr>
            <a:xfrm>
              <a:off x="5029134" y="2829010"/>
              <a:ext cx="3526164" cy="2832872"/>
            </a:xfrm>
            <a:prstGeom prst="rect">
              <a:avLst/>
            </a:prstGeom>
          </p:spPr>
        </p:pic>
        <p:sp>
          <p:nvSpPr>
            <p:cNvPr id="16" name="TextBox 15">
              <a:extLst>
                <a:ext uri="{FF2B5EF4-FFF2-40B4-BE49-F238E27FC236}">
                  <a16:creationId xmlns:a16="http://schemas.microsoft.com/office/drawing/2014/main" id="{0014A791-7C66-49AF-8F3C-FA556A45BBA9}"/>
                </a:ext>
              </a:extLst>
            </p:cNvPr>
            <p:cNvSpPr txBox="1"/>
            <p:nvPr/>
          </p:nvSpPr>
          <p:spPr>
            <a:xfrm>
              <a:off x="6807231" y="3206198"/>
              <a:ext cx="492443" cy="369332"/>
            </a:xfrm>
            <a:prstGeom prst="rect">
              <a:avLst/>
            </a:prstGeom>
            <a:noFill/>
          </p:spPr>
          <p:txBody>
            <a:bodyPr wrap="none" rtlCol="0">
              <a:spAutoFit/>
            </a:bodyPr>
            <a:lstStyle/>
            <a:p>
              <a:r>
                <a:rPr lang="en-US" dirty="0"/>
                <a:t>C</a:t>
              </a:r>
              <a:r>
                <a:rPr lang="en-US" baseline="-25000" dirty="0"/>
                <a:t>44</a:t>
              </a:r>
            </a:p>
          </p:txBody>
        </p:sp>
      </p:grpSp>
    </p:spTree>
    <p:extLst>
      <p:ext uri="{BB962C8B-B14F-4D97-AF65-F5344CB8AC3E}">
        <p14:creationId xmlns:p14="http://schemas.microsoft.com/office/powerpoint/2010/main" val="3037724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7F085A-8B38-4F56-9319-2A1129305E87}"/>
              </a:ext>
            </a:extLst>
          </p:cNvPr>
          <p:cNvPicPr>
            <a:picLocks noChangeAspect="1"/>
          </p:cNvPicPr>
          <p:nvPr/>
        </p:nvPicPr>
        <p:blipFill rotWithShape="1">
          <a:blip r:embed="rId2">
            <a:extLst>
              <a:ext uri="{28A0092B-C50C-407E-A947-70E740481C1C}">
                <a14:useLocalDpi xmlns:a14="http://schemas.microsoft.com/office/drawing/2010/main" val="0"/>
              </a:ext>
            </a:extLst>
          </a:blip>
          <a:srcRect t="11305" r="7649"/>
          <a:stretch/>
        </p:blipFill>
        <p:spPr>
          <a:xfrm>
            <a:off x="4162424" y="1369581"/>
            <a:ext cx="4514851" cy="3974733"/>
          </a:xfrm>
          <a:prstGeom prst="rect">
            <a:avLst/>
          </a:prstGeom>
        </p:spPr>
      </p:pic>
      <p:pic>
        <p:nvPicPr>
          <p:cNvPr id="7" name="Picture 6">
            <a:extLst>
              <a:ext uri="{FF2B5EF4-FFF2-40B4-BE49-F238E27FC236}">
                <a16:creationId xmlns:a16="http://schemas.microsoft.com/office/drawing/2014/main" id="{D4578CCF-C809-4B4A-9EE4-74CB8D1305FF}"/>
              </a:ext>
            </a:extLst>
          </p:cNvPr>
          <p:cNvPicPr>
            <a:picLocks noChangeAspect="1"/>
          </p:cNvPicPr>
          <p:nvPr/>
        </p:nvPicPr>
        <p:blipFill rotWithShape="1">
          <a:blip r:embed="rId3">
            <a:extLst>
              <a:ext uri="{28A0092B-C50C-407E-A947-70E740481C1C}">
                <a14:useLocalDpi xmlns:a14="http://schemas.microsoft.com/office/drawing/2010/main" val="0"/>
              </a:ext>
            </a:extLst>
          </a:blip>
          <a:srcRect t="10227" r="8507"/>
          <a:stretch/>
        </p:blipFill>
        <p:spPr>
          <a:xfrm>
            <a:off x="466719" y="404813"/>
            <a:ext cx="3400431" cy="3058451"/>
          </a:xfrm>
          <a:prstGeom prst="rect">
            <a:avLst/>
          </a:prstGeom>
        </p:spPr>
      </p:pic>
      <p:pic>
        <p:nvPicPr>
          <p:cNvPr id="11" name="Picture 10">
            <a:extLst>
              <a:ext uri="{FF2B5EF4-FFF2-40B4-BE49-F238E27FC236}">
                <a16:creationId xmlns:a16="http://schemas.microsoft.com/office/drawing/2014/main" id="{EAFBA246-E272-40CA-A85D-D03CB99F19E4}"/>
              </a:ext>
            </a:extLst>
          </p:cNvPr>
          <p:cNvPicPr>
            <a:picLocks noChangeAspect="1"/>
          </p:cNvPicPr>
          <p:nvPr/>
        </p:nvPicPr>
        <p:blipFill rotWithShape="1">
          <a:blip r:embed="rId4">
            <a:extLst>
              <a:ext uri="{28A0092B-C50C-407E-A947-70E740481C1C}">
                <a14:useLocalDpi xmlns:a14="http://schemas.microsoft.com/office/drawing/2010/main" val="0"/>
              </a:ext>
            </a:extLst>
          </a:blip>
          <a:srcRect t="9796" r="7431"/>
          <a:stretch/>
        </p:blipFill>
        <p:spPr>
          <a:xfrm>
            <a:off x="609594" y="3463264"/>
            <a:ext cx="3333755" cy="2977907"/>
          </a:xfrm>
          <a:prstGeom prst="rect">
            <a:avLst/>
          </a:prstGeom>
        </p:spPr>
      </p:pic>
    </p:spTree>
    <p:extLst>
      <p:ext uri="{BB962C8B-B14F-4D97-AF65-F5344CB8AC3E}">
        <p14:creationId xmlns:p14="http://schemas.microsoft.com/office/powerpoint/2010/main" val="4035402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52695-8C50-4DD5-AFFA-7C9C10F854A3}"/>
              </a:ext>
            </a:extLst>
          </p:cNvPr>
          <p:cNvSpPr txBox="1">
            <a:spLocks/>
          </p:cNvSpPr>
          <p:nvPr/>
        </p:nvSpPr>
        <p:spPr>
          <a:xfrm>
            <a:off x="513471" y="181484"/>
            <a:ext cx="8117058" cy="8572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FF0000"/>
                </a:solidFill>
                <a:latin typeface="Broadway" panose="04040905080B02020502" pitchFamily="82" charset="0"/>
              </a:rPr>
              <a:t>Controlled approximations</a:t>
            </a:r>
          </a:p>
        </p:txBody>
      </p:sp>
      <p:sp>
        <p:nvSpPr>
          <p:cNvPr id="5" name="TextBox 4">
            <a:extLst>
              <a:ext uri="{FF2B5EF4-FFF2-40B4-BE49-F238E27FC236}">
                <a16:creationId xmlns:a16="http://schemas.microsoft.com/office/drawing/2014/main" id="{8F37293B-1E64-4ADE-8376-D4F295DB86EF}"/>
              </a:ext>
            </a:extLst>
          </p:cNvPr>
          <p:cNvSpPr txBox="1"/>
          <p:nvPr/>
        </p:nvSpPr>
        <p:spPr>
          <a:xfrm>
            <a:off x="598955" y="1128494"/>
            <a:ext cx="7877669" cy="400110"/>
          </a:xfrm>
          <a:prstGeom prst="rect">
            <a:avLst/>
          </a:prstGeom>
          <a:noFill/>
        </p:spPr>
        <p:txBody>
          <a:bodyPr wrap="none" rtlCol="0">
            <a:spAutoFit/>
          </a:bodyPr>
          <a:lstStyle/>
          <a:p>
            <a:pPr algn="ctr"/>
            <a:r>
              <a:rPr lang="en-US" sz="2000" dirty="0"/>
              <a:t>Understanding the effect of </a:t>
            </a:r>
            <a:r>
              <a:rPr lang="en-US" sz="2000" dirty="0">
                <a:solidFill>
                  <a:srgbClr val="FF0000"/>
                </a:solidFill>
              </a:rPr>
              <a:t>k-point density </a:t>
            </a:r>
            <a:r>
              <a:rPr lang="en-US" sz="2000" dirty="0"/>
              <a:t>on material property evaluation</a:t>
            </a:r>
          </a:p>
        </p:txBody>
      </p:sp>
      <p:sp>
        <p:nvSpPr>
          <p:cNvPr id="8" name="TextBox 7">
            <a:extLst>
              <a:ext uri="{FF2B5EF4-FFF2-40B4-BE49-F238E27FC236}">
                <a16:creationId xmlns:a16="http://schemas.microsoft.com/office/drawing/2014/main" id="{A6716C45-0537-4EF1-9A68-2A129BF40AC1}"/>
              </a:ext>
            </a:extLst>
          </p:cNvPr>
          <p:cNvSpPr txBox="1"/>
          <p:nvPr/>
        </p:nvSpPr>
        <p:spPr>
          <a:xfrm>
            <a:off x="222696" y="5297497"/>
            <a:ext cx="8630189" cy="1015663"/>
          </a:xfrm>
          <a:prstGeom prst="rect">
            <a:avLst/>
          </a:prstGeom>
          <a:noFill/>
        </p:spPr>
        <p:txBody>
          <a:bodyPr wrap="square" rtlCol="0">
            <a:spAutoFit/>
          </a:bodyPr>
          <a:lstStyle/>
          <a:p>
            <a:pPr algn="ctr"/>
            <a:r>
              <a:rPr lang="en-US" sz="2000" dirty="0"/>
              <a:t>We used a mathematical extrapolation of material properties calculated at various k-points densities to estimate the </a:t>
            </a:r>
            <a:r>
              <a:rPr lang="en-US" sz="2000" dirty="0">
                <a:solidFill>
                  <a:srgbClr val="0070C0"/>
                </a:solidFill>
              </a:rPr>
              <a:t>numerical precision in a derived property </a:t>
            </a:r>
            <a:r>
              <a:rPr lang="en-US" sz="2000" dirty="0"/>
              <a:t>for a </a:t>
            </a:r>
            <a:r>
              <a:rPr lang="en-US" sz="2000" b="1" dirty="0"/>
              <a:t>known level of energy convergence</a:t>
            </a:r>
          </a:p>
        </p:txBody>
      </p:sp>
      <p:sp>
        <p:nvSpPr>
          <p:cNvPr id="9" name="TextBox 8">
            <a:extLst>
              <a:ext uri="{FF2B5EF4-FFF2-40B4-BE49-F238E27FC236}">
                <a16:creationId xmlns:a16="http://schemas.microsoft.com/office/drawing/2014/main" id="{1A2EBA23-A31E-4978-BEAE-D56A754E00DD}"/>
              </a:ext>
            </a:extLst>
          </p:cNvPr>
          <p:cNvSpPr txBox="1"/>
          <p:nvPr/>
        </p:nvSpPr>
        <p:spPr>
          <a:xfrm>
            <a:off x="1156652" y="1700734"/>
            <a:ext cx="6851544" cy="1015663"/>
          </a:xfrm>
          <a:prstGeom prst="rect">
            <a:avLst/>
          </a:prstGeom>
          <a:noFill/>
        </p:spPr>
        <p:txBody>
          <a:bodyPr wrap="square" rtlCol="0">
            <a:spAutoFit/>
          </a:bodyPr>
          <a:lstStyle/>
          <a:p>
            <a:r>
              <a:rPr lang="en-US" sz="2000" dirty="0"/>
              <a:t>The DFT estimation of material properties is </a:t>
            </a:r>
            <a:r>
              <a:rPr lang="en-US" sz="2000" b="1" dirty="0"/>
              <a:t>as approximate </a:t>
            </a:r>
            <a:r>
              <a:rPr lang="en-US" sz="2000" dirty="0"/>
              <a:t>an estimate </a:t>
            </a:r>
            <a:r>
              <a:rPr lang="en-US" sz="2000" b="1" dirty="0"/>
              <a:t>as numerically precise is the integration of the energy functional</a:t>
            </a:r>
            <a:r>
              <a:rPr lang="en-US" sz="2000" dirty="0"/>
              <a:t> (depends on k-points density and size of basis set).</a:t>
            </a:r>
          </a:p>
        </p:txBody>
      </p:sp>
      <p:pic>
        <p:nvPicPr>
          <p:cNvPr id="3" name="Picture 2">
            <a:extLst>
              <a:ext uri="{FF2B5EF4-FFF2-40B4-BE49-F238E27FC236}">
                <a16:creationId xmlns:a16="http://schemas.microsoft.com/office/drawing/2014/main" id="{52110359-B389-4A04-B65B-6A6791403554}"/>
              </a:ext>
            </a:extLst>
          </p:cNvPr>
          <p:cNvPicPr>
            <a:picLocks noChangeAspect="1"/>
          </p:cNvPicPr>
          <p:nvPr/>
        </p:nvPicPr>
        <p:blipFill>
          <a:blip r:embed="rId3"/>
          <a:stretch>
            <a:fillRect/>
          </a:stretch>
        </p:blipFill>
        <p:spPr>
          <a:xfrm>
            <a:off x="6631370" y="3052228"/>
            <a:ext cx="2009583" cy="1873084"/>
          </a:xfrm>
          <a:prstGeom prst="rect">
            <a:avLst/>
          </a:prstGeom>
        </p:spPr>
      </p:pic>
      <p:pic>
        <p:nvPicPr>
          <p:cNvPr id="10" name="Picture 9">
            <a:extLst>
              <a:ext uri="{FF2B5EF4-FFF2-40B4-BE49-F238E27FC236}">
                <a16:creationId xmlns:a16="http://schemas.microsoft.com/office/drawing/2014/main" id="{92F1F5C8-4DB9-40A9-A98B-8CB9DCC82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37" y="3099927"/>
            <a:ext cx="1720556" cy="2074788"/>
          </a:xfrm>
          <a:prstGeom prst="rect">
            <a:avLst/>
          </a:prstGeom>
        </p:spPr>
      </p:pic>
      <p:sp>
        <p:nvSpPr>
          <p:cNvPr id="11" name="Rectangle 10">
            <a:extLst>
              <a:ext uri="{FF2B5EF4-FFF2-40B4-BE49-F238E27FC236}">
                <a16:creationId xmlns:a16="http://schemas.microsoft.com/office/drawing/2014/main" id="{6789C180-53E2-464D-B92D-DF02FEA2E49A}"/>
              </a:ext>
            </a:extLst>
          </p:cNvPr>
          <p:cNvSpPr/>
          <p:nvPr/>
        </p:nvSpPr>
        <p:spPr>
          <a:xfrm>
            <a:off x="2300698" y="3492822"/>
            <a:ext cx="4542604" cy="1477328"/>
          </a:xfrm>
          <a:prstGeom prst="rect">
            <a:avLst/>
          </a:prstGeom>
        </p:spPr>
        <p:txBody>
          <a:bodyPr wrap="square">
            <a:spAutoFit/>
          </a:bodyPr>
          <a:lstStyle/>
          <a:p>
            <a:pPr lvl="0">
              <a:lnSpc>
                <a:spcPct val="90000"/>
              </a:lnSpc>
              <a:buClr>
                <a:srgbClr val="000000"/>
              </a:buClr>
              <a:buSzPct val="44000"/>
            </a:pPr>
            <a:r>
              <a:rPr lang="en-US" sz="2000" dirty="0">
                <a:solidFill>
                  <a:srgbClr val="0000FF"/>
                </a:solidFill>
                <a:ea typeface="Calibri"/>
                <a:cs typeface="Calibri"/>
                <a:sym typeface="Calibri"/>
              </a:rPr>
              <a:t>- How does kpoint density affect the precision of E</a:t>
            </a:r>
            <a:r>
              <a:rPr lang="en-US" sz="2000" baseline="-25000" dirty="0">
                <a:solidFill>
                  <a:srgbClr val="0000FF"/>
                </a:solidFill>
                <a:ea typeface="Calibri"/>
                <a:cs typeface="Calibri"/>
                <a:sym typeface="Calibri"/>
              </a:rPr>
              <a:t>0</a:t>
            </a:r>
            <a:r>
              <a:rPr lang="en-US" sz="2000" dirty="0">
                <a:solidFill>
                  <a:srgbClr val="0000FF"/>
                </a:solidFill>
                <a:ea typeface="Calibri"/>
                <a:cs typeface="Calibri"/>
                <a:sym typeface="Calibri"/>
              </a:rPr>
              <a:t>, B, B’, V</a:t>
            </a:r>
            <a:r>
              <a:rPr lang="en-US" sz="2000" baseline="-25000" dirty="0">
                <a:solidFill>
                  <a:srgbClr val="0000FF"/>
                </a:solidFill>
                <a:ea typeface="Calibri"/>
                <a:cs typeface="Calibri"/>
                <a:sym typeface="Calibri"/>
              </a:rPr>
              <a:t>0</a:t>
            </a:r>
            <a:r>
              <a:rPr lang="en-US" sz="2000" dirty="0">
                <a:solidFill>
                  <a:srgbClr val="0000FF"/>
                </a:solidFill>
                <a:ea typeface="Calibri"/>
                <a:cs typeface="Calibri"/>
                <a:sym typeface="Calibri"/>
              </a:rPr>
              <a:t>?</a:t>
            </a:r>
          </a:p>
          <a:p>
            <a:pPr lvl="0">
              <a:lnSpc>
                <a:spcPct val="90000"/>
              </a:lnSpc>
              <a:buClr>
                <a:srgbClr val="000000"/>
              </a:buClr>
              <a:buSzPct val="44000"/>
            </a:pPr>
            <a:r>
              <a:rPr lang="en-US" sz="2000" dirty="0">
                <a:solidFill>
                  <a:srgbClr val="0000FF"/>
                </a:solidFill>
                <a:ea typeface="Calibri"/>
                <a:cs typeface="Calibri"/>
                <a:sym typeface="Calibri"/>
              </a:rPr>
              <a:t>- Do all </a:t>
            </a:r>
            <a:r>
              <a:rPr lang="en-US" sz="2000" b="1" dirty="0">
                <a:solidFill>
                  <a:srgbClr val="0000FF"/>
                </a:solidFill>
                <a:ea typeface="Calibri"/>
                <a:cs typeface="Calibri"/>
                <a:sym typeface="Calibri"/>
              </a:rPr>
              <a:t>derived properties </a:t>
            </a:r>
            <a:r>
              <a:rPr lang="en-US" sz="2000" dirty="0">
                <a:solidFill>
                  <a:srgbClr val="0000FF"/>
                </a:solidFill>
                <a:ea typeface="Calibri"/>
                <a:cs typeface="Calibri"/>
                <a:sym typeface="Calibri"/>
              </a:rPr>
              <a:t>attain the same level of numerical precision at the same kpoint density ?</a:t>
            </a:r>
          </a:p>
        </p:txBody>
      </p:sp>
      <p:sp>
        <p:nvSpPr>
          <p:cNvPr id="12" name="Right Arrow 9">
            <a:extLst>
              <a:ext uri="{FF2B5EF4-FFF2-40B4-BE49-F238E27FC236}">
                <a16:creationId xmlns:a16="http://schemas.microsoft.com/office/drawing/2014/main" id="{8028D8AD-5B86-4063-A702-0D8F211C29FC}"/>
              </a:ext>
            </a:extLst>
          </p:cNvPr>
          <p:cNvSpPr/>
          <p:nvPr/>
        </p:nvSpPr>
        <p:spPr bwMode="auto">
          <a:xfrm rot="5400000">
            <a:off x="4352713" y="2870217"/>
            <a:ext cx="459423" cy="459420"/>
          </a:xfrm>
          <a:prstGeom prst="rightArrow">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400">
              <a:latin typeface="Times New Roman" pitchFamily="18" charset="0"/>
            </a:endParaRPr>
          </a:p>
        </p:txBody>
      </p:sp>
    </p:spTree>
    <p:extLst>
      <p:ext uri="{BB962C8B-B14F-4D97-AF65-F5344CB8AC3E}">
        <p14:creationId xmlns:p14="http://schemas.microsoft.com/office/powerpoint/2010/main" val="2750842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B841FD20-A286-460A-9C44-DB84CC4184F8}"/>
              </a:ext>
            </a:extLst>
          </p:cNvPr>
          <p:cNvPicPr>
            <a:picLocks noChangeAspect="1"/>
          </p:cNvPicPr>
          <p:nvPr/>
        </p:nvPicPr>
        <p:blipFill rotWithShape="1">
          <a:blip r:embed="rId3"/>
          <a:srcRect b="2118"/>
          <a:stretch/>
        </p:blipFill>
        <p:spPr>
          <a:xfrm>
            <a:off x="4314671" y="3641401"/>
            <a:ext cx="3088711" cy="2784238"/>
          </a:xfrm>
          <a:prstGeom prst="rect">
            <a:avLst/>
          </a:prstGeom>
        </p:spPr>
      </p:pic>
      <p:pic>
        <p:nvPicPr>
          <p:cNvPr id="31" name="Picture 30">
            <a:extLst>
              <a:ext uri="{FF2B5EF4-FFF2-40B4-BE49-F238E27FC236}">
                <a16:creationId xmlns:a16="http://schemas.microsoft.com/office/drawing/2014/main" id="{6D4887FB-0833-49DF-BA63-2A52BC056F0B}"/>
              </a:ext>
            </a:extLst>
          </p:cNvPr>
          <p:cNvPicPr>
            <a:picLocks noChangeAspect="1"/>
          </p:cNvPicPr>
          <p:nvPr/>
        </p:nvPicPr>
        <p:blipFill>
          <a:blip r:embed="rId4"/>
          <a:stretch>
            <a:fillRect/>
          </a:stretch>
        </p:blipFill>
        <p:spPr>
          <a:xfrm>
            <a:off x="754776" y="3614104"/>
            <a:ext cx="3230064" cy="2811534"/>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33F05AF-BD02-4740-98D8-C532C7CDED10}"/>
                  </a:ext>
                </a:extLst>
              </p:cNvPr>
              <p:cNvSpPr txBox="1"/>
              <p:nvPr/>
            </p:nvSpPr>
            <p:spPr>
              <a:xfrm>
                <a:off x="4852408" y="395202"/>
                <a:ext cx="3390314" cy="731932"/>
              </a:xfrm>
              <a:prstGeom prst="rect">
                <a:avLst/>
              </a:prstGeom>
              <a:noFill/>
            </p:spPr>
            <p:txBody>
              <a:bodyPr wrap="square" rtlCol="0">
                <a:spAutoFit/>
              </a:bodyPr>
              <a:lstStyle/>
              <a:p>
                <a:r>
                  <a:rPr lang="en-US" sz="2400" dirty="0">
                    <a:latin typeface="Symbol" panose="05050102010706020507" pitchFamily="18" charset="2"/>
                  </a:rPr>
                  <a:t>d</a:t>
                </a:r>
                <a:r>
                  <a:rPr lang="en-US" sz="2000" baseline="-25000" dirty="0"/>
                  <a:t>P</a:t>
                </a:r>
                <a:r>
                  <a:rPr lang="en-US" sz="2400" dirty="0"/>
                  <a:t>(k) = </a:t>
                </a:r>
                <a14:m>
                  <m:oMath xmlns:m="http://schemas.openxmlformats.org/officeDocument/2006/math">
                    <m:f>
                      <m:fPr>
                        <m:ctrlPr>
                          <a:rPr lang="pt-BR" sz="2800" i="1" smtClean="0">
                            <a:latin typeface="Cambria Math" panose="02040503050406030204" pitchFamily="18" charset="0"/>
                          </a:rPr>
                        </m:ctrlPr>
                      </m:fPr>
                      <m:num>
                        <m:r>
                          <a:rPr lang="en-US" sz="2800" b="0" i="1" smtClean="0">
                            <a:latin typeface="Cambria Math" panose="02040503050406030204" pitchFamily="18" charset="0"/>
                          </a:rPr>
                          <m:t>𝑃</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𝑘</m:t>
                            </m:r>
                          </m:e>
                        </m:d>
                        <m:r>
                          <a:rPr lang="en-US" sz="2800" b="0" i="1" smtClean="0">
                            <a:latin typeface="Cambria Math" panose="02040503050406030204" pitchFamily="18" charset="0"/>
                          </a:rPr>
                          <m:t>−</m:t>
                        </m:r>
                        <m:r>
                          <a:rPr lang="en-US" sz="2800" b="0" i="1" smtClean="0">
                            <a:latin typeface="Cambria Math" panose="02040503050406030204" pitchFamily="18" charset="0"/>
                          </a:rPr>
                          <m:t>𝑃</m:t>
                        </m:r>
                        <m:r>
                          <a:rPr lang="en-US" sz="2800" b="0" i="1" baseline="-25000" smtClean="0">
                            <a:latin typeface="Cambria Math" panose="02040503050406030204" pitchFamily="18" charset="0"/>
                            <a:ea typeface="Cambria Math" panose="02040503050406030204" pitchFamily="18" charset="0"/>
                          </a:rPr>
                          <m:t>∞</m:t>
                        </m:r>
                      </m:num>
                      <m:den>
                        <m:r>
                          <a:rPr lang="en-US" sz="2800" b="0" i="1" smtClean="0">
                            <a:latin typeface="Cambria Math" panose="02040503050406030204" pitchFamily="18" charset="0"/>
                          </a:rPr>
                          <m:t>𝑃</m:t>
                        </m:r>
                        <m:r>
                          <a:rPr lang="en-US" sz="2800" b="0" i="1" baseline="-25000" smtClean="0">
                            <a:latin typeface="Cambria Math" panose="02040503050406030204" pitchFamily="18" charset="0"/>
                            <a:ea typeface="Cambria Math" panose="02040503050406030204" pitchFamily="18" charset="0"/>
                          </a:rPr>
                          <m:t>∞</m:t>
                        </m:r>
                      </m:den>
                    </m:f>
                    <m:r>
                      <a:rPr lang="en-US" sz="2800" b="0" i="1" smtClean="0">
                        <a:latin typeface="Cambria Math" panose="02040503050406030204" pitchFamily="18" charset="0"/>
                      </a:rPr>
                      <m:t> </m:t>
                    </m:r>
                    <m:r>
                      <m:rPr>
                        <m:sty m:val="p"/>
                      </m:rPr>
                      <a:rPr lang="en-US" sz="2800" b="0" i="0" smtClean="0">
                        <a:latin typeface="Cambria Math" panose="02040503050406030204" pitchFamily="18" charset="0"/>
                      </a:rPr>
                      <m:t>x</m:t>
                    </m:r>
                    <m:r>
                      <a:rPr lang="en-US" sz="2800" b="0" i="1" smtClean="0">
                        <a:latin typeface="Cambria Math" panose="02040503050406030204" pitchFamily="18" charset="0"/>
                      </a:rPr>
                      <m:t> 100</m:t>
                    </m:r>
                  </m:oMath>
                </a14:m>
                <a:endParaRPr lang="en-US" sz="2800" dirty="0"/>
              </a:p>
            </p:txBody>
          </p:sp>
        </mc:Choice>
        <mc:Fallback xmlns="">
          <p:sp>
            <p:nvSpPr>
              <p:cNvPr id="14" name="TextBox 13">
                <a:extLst>
                  <a:ext uri="{FF2B5EF4-FFF2-40B4-BE49-F238E27FC236}">
                    <a16:creationId xmlns:a16="http://schemas.microsoft.com/office/drawing/2014/main" id="{433F05AF-BD02-4740-98D8-C532C7CDED10}"/>
                  </a:ext>
                </a:extLst>
              </p:cNvPr>
              <p:cNvSpPr txBox="1">
                <a:spLocks noRot="1" noChangeAspect="1" noMove="1" noResize="1" noEditPoints="1" noAdjustHandles="1" noChangeArrowheads="1" noChangeShapeType="1" noTextEdit="1"/>
              </p:cNvSpPr>
              <p:nvPr/>
            </p:nvSpPr>
            <p:spPr>
              <a:xfrm>
                <a:off x="4852408" y="395202"/>
                <a:ext cx="3390314" cy="731932"/>
              </a:xfrm>
              <a:prstGeom prst="rect">
                <a:avLst/>
              </a:prstGeom>
              <a:blipFill>
                <a:blip r:embed="rId5"/>
                <a:stretch>
                  <a:fillRect l="-2878" b="-4167"/>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91E2FE96-4ABC-49E0-AC31-6BED761890F4}"/>
              </a:ext>
            </a:extLst>
          </p:cNvPr>
          <p:cNvGrpSpPr/>
          <p:nvPr/>
        </p:nvGrpSpPr>
        <p:grpSpPr>
          <a:xfrm>
            <a:off x="4621133" y="1170478"/>
            <a:ext cx="2693361" cy="2306336"/>
            <a:chOff x="5326980" y="998807"/>
            <a:chExt cx="2693361" cy="2306336"/>
          </a:xfrm>
        </p:grpSpPr>
        <p:pic>
          <p:nvPicPr>
            <p:cNvPr id="7" name="Picture 6">
              <a:extLst>
                <a:ext uri="{FF2B5EF4-FFF2-40B4-BE49-F238E27FC236}">
                  <a16:creationId xmlns:a16="http://schemas.microsoft.com/office/drawing/2014/main" id="{2AEABE7A-BD59-4403-9C12-C09B96F2A0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24" t="6578" r="44921"/>
            <a:stretch/>
          </p:blipFill>
          <p:spPr>
            <a:xfrm>
              <a:off x="5326980" y="998807"/>
              <a:ext cx="2693361" cy="2306336"/>
            </a:xfrm>
            <a:prstGeom prst="rect">
              <a:avLst/>
            </a:prstGeom>
          </p:spPr>
        </p:pic>
        <p:sp>
          <p:nvSpPr>
            <p:cNvPr id="15" name="TextBox 14">
              <a:extLst>
                <a:ext uri="{FF2B5EF4-FFF2-40B4-BE49-F238E27FC236}">
                  <a16:creationId xmlns:a16="http://schemas.microsoft.com/office/drawing/2014/main" id="{8BC95EEA-473B-4747-95C6-6AD68ACA87B5}"/>
                </a:ext>
              </a:extLst>
            </p:cNvPr>
            <p:cNvSpPr txBox="1"/>
            <p:nvPr/>
          </p:nvSpPr>
          <p:spPr>
            <a:xfrm>
              <a:off x="5783673" y="2635559"/>
              <a:ext cx="889987" cy="369332"/>
            </a:xfrm>
            <a:prstGeom prst="rect">
              <a:avLst/>
            </a:prstGeom>
            <a:noFill/>
          </p:spPr>
          <p:txBody>
            <a:bodyPr wrap="none" rtlCol="0">
              <a:spAutoFit/>
            </a:bodyPr>
            <a:lstStyle/>
            <a:p>
              <a:r>
                <a:rPr lang="en-US" dirty="0"/>
                <a:t>Cr(bcc)</a:t>
              </a:r>
            </a:p>
          </p:txBody>
        </p:sp>
      </p:grpSp>
      <p:grpSp>
        <p:nvGrpSpPr>
          <p:cNvPr id="17" name="Group 16">
            <a:extLst>
              <a:ext uri="{FF2B5EF4-FFF2-40B4-BE49-F238E27FC236}">
                <a16:creationId xmlns:a16="http://schemas.microsoft.com/office/drawing/2014/main" id="{B90F99A4-7F42-4AB1-A2CB-947F9D77C82E}"/>
              </a:ext>
            </a:extLst>
          </p:cNvPr>
          <p:cNvGrpSpPr/>
          <p:nvPr/>
        </p:nvGrpSpPr>
        <p:grpSpPr>
          <a:xfrm>
            <a:off x="962683" y="1110238"/>
            <a:ext cx="2814250" cy="2366576"/>
            <a:chOff x="647114" y="1496691"/>
            <a:chExt cx="2814250" cy="2366576"/>
          </a:xfrm>
        </p:grpSpPr>
        <p:pic>
          <p:nvPicPr>
            <p:cNvPr id="10" name="Picture 9">
              <a:extLst>
                <a:ext uri="{FF2B5EF4-FFF2-40B4-BE49-F238E27FC236}">
                  <a16:creationId xmlns:a16="http://schemas.microsoft.com/office/drawing/2014/main" id="{6798307E-5A84-473E-A8BB-95A51D771A7F}"/>
                </a:ext>
              </a:extLst>
            </p:cNvPr>
            <p:cNvPicPr>
              <a:picLocks noChangeAspect="1"/>
            </p:cNvPicPr>
            <p:nvPr/>
          </p:nvPicPr>
          <p:blipFill rotWithShape="1">
            <a:blip r:embed="rId7">
              <a:extLst>
                <a:ext uri="{28A0092B-C50C-407E-A947-70E740481C1C}">
                  <a14:useLocalDpi xmlns:a14="http://schemas.microsoft.com/office/drawing/2010/main" val="0"/>
                </a:ext>
              </a:extLst>
            </a:blip>
            <a:srcRect l="52000" t="4036" r="6461"/>
            <a:stretch/>
          </p:blipFill>
          <p:spPr>
            <a:xfrm>
              <a:off x="647114" y="1496691"/>
              <a:ext cx="2814250" cy="2366576"/>
            </a:xfrm>
            <a:prstGeom prst="rect">
              <a:avLst/>
            </a:prstGeom>
          </p:spPr>
        </p:pic>
        <p:sp>
          <p:nvSpPr>
            <p:cNvPr id="16" name="TextBox 15">
              <a:extLst>
                <a:ext uri="{FF2B5EF4-FFF2-40B4-BE49-F238E27FC236}">
                  <a16:creationId xmlns:a16="http://schemas.microsoft.com/office/drawing/2014/main" id="{82CE8BE5-036F-45AA-AB86-671D2F3E89B8}"/>
                </a:ext>
              </a:extLst>
            </p:cNvPr>
            <p:cNvSpPr txBox="1"/>
            <p:nvPr/>
          </p:nvSpPr>
          <p:spPr>
            <a:xfrm>
              <a:off x="2571377" y="3141202"/>
              <a:ext cx="889987" cy="369332"/>
            </a:xfrm>
            <a:prstGeom prst="rect">
              <a:avLst/>
            </a:prstGeom>
            <a:noFill/>
          </p:spPr>
          <p:txBody>
            <a:bodyPr wrap="none" rtlCol="0">
              <a:spAutoFit/>
            </a:bodyPr>
            <a:lstStyle/>
            <a:p>
              <a:r>
                <a:rPr lang="en-US" dirty="0"/>
                <a:t>Cr(bcc)</a:t>
              </a:r>
            </a:p>
          </p:txBody>
        </p:sp>
      </p:grpSp>
      <p:sp>
        <p:nvSpPr>
          <p:cNvPr id="19" name="TextBox 18">
            <a:extLst>
              <a:ext uri="{FF2B5EF4-FFF2-40B4-BE49-F238E27FC236}">
                <a16:creationId xmlns:a16="http://schemas.microsoft.com/office/drawing/2014/main" id="{362C5BE6-99EC-4187-9522-F13099F443DC}"/>
              </a:ext>
            </a:extLst>
          </p:cNvPr>
          <p:cNvSpPr txBox="1"/>
          <p:nvPr/>
        </p:nvSpPr>
        <p:spPr>
          <a:xfrm>
            <a:off x="775497" y="542061"/>
            <a:ext cx="3539174" cy="430887"/>
          </a:xfrm>
          <a:prstGeom prst="rect">
            <a:avLst/>
          </a:prstGeom>
          <a:noFill/>
        </p:spPr>
        <p:txBody>
          <a:bodyPr wrap="none" rtlCol="0">
            <a:spAutoFit/>
          </a:bodyPr>
          <a:lstStyle/>
          <a:p>
            <a:r>
              <a:rPr lang="en-US" sz="2200" dirty="0"/>
              <a:t>P = property = E, V, B, dB/dP</a:t>
            </a:r>
          </a:p>
        </p:txBody>
      </p:sp>
      <p:sp>
        <p:nvSpPr>
          <p:cNvPr id="25" name="TextBox 24">
            <a:extLst>
              <a:ext uri="{FF2B5EF4-FFF2-40B4-BE49-F238E27FC236}">
                <a16:creationId xmlns:a16="http://schemas.microsoft.com/office/drawing/2014/main" id="{46DE079D-8437-4DBA-85B3-FF46F46DD46E}"/>
              </a:ext>
            </a:extLst>
          </p:cNvPr>
          <p:cNvSpPr txBox="1"/>
          <p:nvPr/>
        </p:nvSpPr>
        <p:spPr>
          <a:xfrm>
            <a:off x="4875179" y="3782171"/>
            <a:ext cx="800219" cy="369332"/>
          </a:xfrm>
          <a:prstGeom prst="rect">
            <a:avLst/>
          </a:prstGeom>
          <a:solidFill>
            <a:schemeClr val="bg1"/>
          </a:solidFill>
        </p:spPr>
        <p:txBody>
          <a:bodyPr wrap="none" rtlCol="0">
            <a:spAutoFit/>
          </a:bodyPr>
          <a:lstStyle/>
          <a:p>
            <a:r>
              <a:rPr lang="en-US" b="1" dirty="0">
                <a:solidFill>
                  <a:srgbClr val="FF0000"/>
                </a:solidFill>
              </a:rPr>
              <a:t>dB/dP</a:t>
            </a:r>
          </a:p>
        </p:txBody>
      </p:sp>
      <p:sp>
        <p:nvSpPr>
          <p:cNvPr id="26" name="TextBox 25">
            <a:extLst>
              <a:ext uri="{FF2B5EF4-FFF2-40B4-BE49-F238E27FC236}">
                <a16:creationId xmlns:a16="http://schemas.microsoft.com/office/drawing/2014/main" id="{1D702ABC-C158-479A-9787-A38DFF092641}"/>
              </a:ext>
            </a:extLst>
          </p:cNvPr>
          <p:cNvSpPr txBox="1"/>
          <p:nvPr/>
        </p:nvSpPr>
        <p:spPr>
          <a:xfrm>
            <a:off x="1356499" y="3782171"/>
            <a:ext cx="308527" cy="369332"/>
          </a:xfrm>
          <a:prstGeom prst="rect">
            <a:avLst/>
          </a:prstGeom>
          <a:solidFill>
            <a:schemeClr val="bg1"/>
          </a:solidFill>
        </p:spPr>
        <p:txBody>
          <a:bodyPr wrap="square" rtlCol="0">
            <a:spAutoFit/>
          </a:bodyPr>
          <a:lstStyle/>
          <a:p>
            <a:r>
              <a:rPr lang="en-US" b="1" dirty="0">
                <a:solidFill>
                  <a:srgbClr val="FF0000"/>
                </a:solidFill>
              </a:rPr>
              <a:t>V</a:t>
            </a:r>
          </a:p>
        </p:txBody>
      </p:sp>
    </p:spTree>
    <p:extLst>
      <p:ext uri="{BB962C8B-B14F-4D97-AF65-F5344CB8AC3E}">
        <p14:creationId xmlns:p14="http://schemas.microsoft.com/office/powerpoint/2010/main" val="575190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E8982-A0D0-423F-8B69-FFAC2FF0938F}"/>
              </a:ext>
            </a:extLst>
          </p:cNvPr>
          <p:cNvSpPr/>
          <p:nvPr/>
        </p:nvSpPr>
        <p:spPr>
          <a:xfrm>
            <a:off x="719846" y="4923495"/>
            <a:ext cx="7334656" cy="923330"/>
          </a:xfrm>
          <a:prstGeom prst="rect">
            <a:avLst/>
          </a:prstGeom>
        </p:spPr>
        <p:txBody>
          <a:bodyPr wrap="square">
            <a:spAutoFit/>
          </a:bodyPr>
          <a:lstStyle/>
          <a:p>
            <a:pPr marL="285750" indent="-285750">
              <a:buFont typeface="Wingdings" panose="05000000000000000000" pitchFamily="2" charset="2"/>
              <a:buChar char="q"/>
            </a:pPr>
            <a:r>
              <a:rPr lang="en-US" dirty="0"/>
              <a:t>For a k-point density of 8000 k-points </a:t>
            </a:r>
            <a:r>
              <a:rPr lang="en-US" dirty="0" err="1"/>
              <a:t>pra</a:t>
            </a:r>
            <a:r>
              <a:rPr lang="en-US" dirty="0"/>
              <a:t>, for 90% of metals: </a:t>
            </a:r>
          </a:p>
          <a:p>
            <a:pPr marL="742950" lvl="1" indent="-285750">
              <a:buFont typeface="Arial" panose="020B0604020202020204" pitchFamily="34" charset="0"/>
              <a:buChar char="•"/>
            </a:pPr>
            <a:r>
              <a:rPr lang="en-US" dirty="0">
                <a:latin typeface="Symbol" panose="05050102010706020507" pitchFamily="18" charset="2"/>
              </a:rPr>
              <a:t>d</a:t>
            </a:r>
            <a:r>
              <a:rPr lang="en-US" sz="2000" baseline="-25000" dirty="0">
                <a:latin typeface="Symbol" panose="05050102010706020507" pitchFamily="18" charset="2"/>
              </a:rPr>
              <a:t>E</a:t>
            </a:r>
            <a:r>
              <a:rPr lang="en-US" dirty="0"/>
              <a:t>(k) &lt; 0.001 eV/atom a</a:t>
            </a:r>
          </a:p>
          <a:p>
            <a:pPr marL="742950" lvl="1" indent="-285750">
              <a:buFont typeface="Arial" panose="020B0604020202020204" pitchFamily="34" charset="0"/>
              <a:buChar char="•"/>
            </a:pPr>
            <a:r>
              <a:rPr lang="en-US" dirty="0">
                <a:latin typeface="Symbol" panose="05050102010706020507" pitchFamily="18" charset="2"/>
              </a:rPr>
              <a:t>d</a:t>
            </a:r>
            <a:r>
              <a:rPr lang="en-US" sz="2000" baseline="-25000" dirty="0"/>
              <a:t>V</a:t>
            </a:r>
            <a:r>
              <a:rPr lang="en-US" dirty="0"/>
              <a:t>(k), </a:t>
            </a:r>
            <a:r>
              <a:rPr lang="en-US" dirty="0">
                <a:latin typeface="Symbol" panose="05050102010706020507" pitchFamily="18" charset="2"/>
              </a:rPr>
              <a:t>d</a:t>
            </a:r>
            <a:r>
              <a:rPr lang="en-US" sz="2000" baseline="-25000" dirty="0"/>
              <a:t>B</a:t>
            </a:r>
            <a:r>
              <a:rPr lang="en-US" dirty="0"/>
              <a:t>(k), and </a:t>
            </a:r>
            <a:r>
              <a:rPr lang="en-US" dirty="0">
                <a:latin typeface="Symbol" panose="05050102010706020507" pitchFamily="18" charset="2"/>
              </a:rPr>
              <a:t>d</a:t>
            </a:r>
            <a:r>
              <a:rPr lang="en-US" sz="2000" baseline="-25000" dirty="0"/>
              <a:t>B`</a:t>
            </a:r>
            <a:r>
              <a:rPr lang="en-US" dirty="0"/>
              <a:t>(k) &lt; </a:t>
            </a:r>
            <a:r>
              <a:rPr lang="en-US" dirty="0">
                <a:solidFill>
                  <a:srgbClr val="FF0000"/>
                </a:solidFill>
              </a:rPr>
              <a:t>0.1%</a:t>
            </a:r>
            <a:r>
              <a:rPr lang="en-US" dirty="0"/>
              <a:t>, </a:t>
            </a:r>
            <a:r>
              <a:rPr lang="en-US" dirty="0">
                <a:solidFill>
                  <a:srgbClr val="FF0000"/>
                </a:solidFill>
              </a:rPr>
              <a:t>1.0%</a:t>
            </a:r>
            <a:r>
              <a:rPr lang="en-US" dirty="0"/>
              <a:t> and </a:t>
            </a:r>
            <a:r>
              <a:rPr lang="en-US" dirty="0">
                <a:solidFill>
                  <a:srgbClr val="FF0000"/>
                </a:solidFill>
              </a:rPr>
              <a:t>10.0%</a:t>
            </a:r>
            <a:r>
              <a:rPr lang="en-US" dirty="0"/>
              <a:t> respectively</a:t>
            </a:r>
          </a:p>
        </p:txBody>
      </p:sp>
      <p:sp>
        <p:nvSpPr>
          <p:cNvPr id="5" name="Rectangle 4">
            <a:extLst>
              <a:ext uri="{FF2B5EF4-FFF2-40B4-BE49-F238E27FC236}">
                <a16:creationId xmlns:a16="http://schemas.microsoft.com/office/drawing/2014/main" id="{6CFF996D-AE09-471D-BE83-C349CA0400FB}"/>
              </a:ext>
            </a:extLst>
          </p:cNvPr>
          <p:cNvSpPr/>
          <p:nvPr/>
        </p:nvSpPr>
        <p:spPr>
          <a:xfrm>
            <a:off x="719846" y="1617982"/>
            <a:ext cx="5787957" cy="923330"/>
          </a:xfrm>
          <a:prstGeom prst="rect">
            <a:avLst/>
          </a:prstGeom>
        </p:spPr>
        <p:txBody>
          <a:bodyPr wrap="square">
            <a:spAutoFit/>
          </a:bodyPr>
          <a:lstStyle/>
          <a:p>
            <a:pPr marL="285750" indent="-285750">
              <a:buFont typeface="Wingdings" panose="05000000000000000000" pitchFamily="2" charset="2"/>
              <a:buChar char="q"/>
            </a:pPr>
            <a:r>
              <a:rPr lang="en-US" dirty="0">
                <a:latin typeface="CMR10"/>
              </a:rPr>
              <a:t>numerical precision vs </a:t>
            </a:r>
            <a:r>
              <a:rPr lang="en-US" dirty="0">
                <a:latin typeface="CMMI10"/>
              </a:rPr>
              <a:t>k</a:t>
            </a:r>
            <a:r>
              <a:rPr lang="en-US" dirty="0">
                <a:latin typeface="CMR10"/>
              </a:rPr>
              <a:t>-point density:</a:t>
            </a:r>
          </a:p>
          <a:p>
            <a:r>
              <a:rPr lang="en-US" dirty="0">
                <a:latin typeface="CMR10"/>
              </a:rPr>
              <a:t> </a:t>
            </a:r>
          </a:p>
          <a:p>
            <a:pPr lvl="3"/>
            <a:r>
              <a:rPr lang="en-US" dirty="0">
                <a:solidFill>
                  <a:srgbClr val="FF0000"/>
                </a:solidFill>
                <a:latin typeface="CMR10"/>
              </a:rPr>
              <a:t>Power law </a:t>
            </a:r>
            <a:r>
              <a:rPr lang="en-US" dirty="0">
                <a:latin typeface="CMR10"/>
              </a:rPr>
              <a:t>decay</a:t>
            </a:r>
            <a:endParaRPr lang="en-US" dirty="0"/>
          </a:p>
        </p:txBody>
      </p:sp>
      <p:sp>
        <p:nvSpPr>
          <p:cNvPr id="9" name="TextBox 8">
            <a:extLst>
              <a:ext uri="{FF2B5EF4-FFF2-40B4-BE49-F238E27FC236}">
                <a16:creationId xmlns:a16="http://schemas.microsoft.com/office/drawing/2014/main" id="{564BBEBF-4850-4C86-85DA-66B3F1039370}"/>
              </a:ext>
            </a:extLst>
          </p:cNvPr>
          <p:cNvSpPr txBox="1"/>
          <p:nvPr/>
        </p:nvSpPr>
        <p:spPr>
          <a:xfrm>
            <a:off x="3920219" y="2171980"/>
            <a:ext cx="1303562" cy="369332"/>
          </a:xfrm>
          <a:prstGeom prst="rect">
            <a:avLst/>
          </a:prstGeom>
          <a:noFill/>
          <a:ln>
            <a:solidFill>
              <a:schemeClr val="accent1"/>
            </a:solidFill>
          </a:ln>
        </p:spPr>
        <p:txBody>
          <a:bodyPr wrap="none" rtlCol="0">
            <a:spAutoFit/>
          </a:bodyPr>
          <a:lstStyle/>
          <a:p>
            <a:r>
              <a:rPr lang="en-US" dirty="0">
                <a:latin typeface="Symbol" panose="05050102010706020507" pitchFamily="18" charset="2"/>
              </a:rPr>
              <a:t>d</a:t>
            </a:r>
            <a:r>
              <a:rPr lang="en-US" sz="2000" baseline="-25000" dirty="0"/>
              <a:t>P</a:t>
            </a:r>
            <a:r>
              <a:rPr lang="en-US" dirty="0"/>
              <a:t>(k) = c k</a:t>
            </a:r>
            <a:r>
              <a:rPr lang="en-US" baseline="30000" dirty="0"/>
              <a:t>m</a:t>
            </a:r>
          </a:p>
        </p:txBody>
      </p:sp>
      <p:sp>
        <p:nvSpPr>
          <p:cNvPr id="10" name="Title 1">
            <a:extLst>
              <a:ext uri="{FF2B5EF4-FFF2-40B4-BE49-F238E27FC236}">
                <a16:creationId xmlns:a16="http://schemas.microsoft.com/office/drawing/2014/main" id="{48F8E1A8-4B41-4F2A-97A3-2CABEFACEBF3}"/>
              </a:ext>
            </a:extLst>
          </p:cNvPr>
          <p:cNvSpPr txBox="1">
            <a:spLocks/>
          </p:cNvSpPr>
          <p:nvPr/>
        </p:nvSpPr>
        <p:spPr>
          <a:xfrm>
            <a:off x="513471" y="307140"/>
            <a:ext cx="8117058" cy="8572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FF0000"/>
                </a:solidFill>
                <a:latin typeface="Broadway" panose="04040905080B02020502" pitchFamily="82" charset="0"/>
              </a:rPr>
              <a:t>Main Findings</a:t>
            </a:r>
          </a:p>
        </p:txBody>
      </p:sp>
      <p:sp>
        <p:nvSpPr>
          <p:cNvPr id="12" name="TextBox 11">
            <a:extLst>
              <a:ext uri="{FF2B5EF4-FFF2-40B4-BE49-F238E27FC236}">
                <a16:creationId xmlns:a16="http://schemas.microsoft.com/office/drawing/2014/main" id="{83BF3B19-D530-4B29-BF58-4336895DFA4C}"/>
              </a:ext>
            </a:extLst>
          </p:cNvPr>
          <p:cNvSpPr txBox="1"/>
          <p:nvPr/>
        </p:nvSpPr>
        <p:spPr>
          <a:xfrm>
            <a:off x="719846" y="3299682"/>
            <a:ext cx="1762021" cy="369332"/>
          </a:xfrm>
          <a:prstGeom prst="rect">
            <a:avLst/>
          </a:prstGeom>
          <a:noFill/>
        </p:spPr>
        <p:txBody>
          <a:bodyPr wrap="none" rtlCol="0">
            <a:spAutoFit/>
          </a:bodyPr>
          <a:lstStyle/>
          <a:p>
            <a:pPr marL="342900" indent="-342900">
              <a:buFont typeface="Wingdings" panose="05000000000000000000" pitchFamily="2" charset="2"/>
              <a:buChar char="q"/>
            </a:pPr>
            <a:r>
              <a:rPr lang="en-US" dirty="0"/>
              <a:t>Slope m:      </a:t>
            </a:r>
          </a:p>
        </p:txBody>
      </p:sp>
      <p:grpSp>
        <p:nvGrpSpPr>
          <p:cNvPr id="25" name="Group 24">
            <a:extLst>
              <a:ext uri="{FF2B5EF4-FFF2-40B4-BE49-F238E27FC236}">
                <a16:creationId xmlns:a16="http://schemas.microsoft.com/office/drawing/2014/main" id="{53D82A58-878C-44BC-A18F-577F8ADD7C8C}"/>
              </a:ext>
            </a:extLst>
          </p:cNvPr>
          <p:cNvGrpSpPr/>
          <p:nvPr/>
        </p:nvGrpSpPr>
        <p:grpSpPr>
          <a:xfrm>
            <a:off x="2072634" y="3273082"/>
            <a:ext cx="4831726" cy="516745"/>
            <a:chOff x="2062907" y="3484348"/>
            <a:chExt cx="4831726" cy="516745"/>
          </a:xfrm>
        </p:grpSpPr>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5BA07A9-DB04-4F97-B454-4CDEE69DBFC0}"/>
                    </a:ext>
                  </a:extLst>
                </p:cNvPr>
                <p:cNvSpPr txBox="1"/>
                <p:nvPr/>
              </p:nvSpPr>
              <p:spPr>
                <a:xfrm>
                  <a:off x="2062907" y="3484348"/>
                  <a:ext cx="1081322" cy="505395"/>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m:rPr>
                                    <m:nor/>
                                  </m:rPr>
                                  <a:rPr lang="en-US" dirty="0">
                                    <a:latin typeface="Symbol" panose="05050102010706020507" pitchFamily="18" charset="2"/>
                                  </a:rPr>
                                  <m:t>d</m:t>
                                </m:r>
                                <m:r>
                                  <m:rPr>
                                    <m:nor/>
                                  </m:rPr>
                                  <a:rPr lang="en-US" sz="2000" baseline="-25000" dirty="0">
                                    <a:latin typeface="Symbol" panose="05050102010706020507" pitchFamily="18" charset="2"/>
                                  </a:rPr>
                                  <m:t>E</m:t>
                                </m:r>
                                <m:r>
                                  <m:rPr>
                                    <m:nor/>
                                  </m:rPr>
                                  <a:rPr lang="en-US" dirty="0"/>
                                  <m:t>(</m:t>
                                </m:r>
                                <m:r>
                                  <m:rPr>
                                    <m:nor/>
                                  </m:rPr>
                                  <a:rPr lang="en-US" dirty="0"/>
                                  <m:t>k</m:t>
                                </m:r>
                                <m:r>
                                  <m:rPr>
                                    <m:nor/>
                                  </m:rPr>
                                  <a:rPr lang="en-US" dirty="0"/>
                                  <m:t>)</m:t>
                                </m:r>
                              </m:sub>
                            </m:sSub>
                          </m:e>
                        </m:d>
                      </m:oMath>
                    </m:oMathPara>
                  </a14:m>
                  <a:endParaRPr lang="en-US" dirty="0"/>
                </a:p>
              </p:txBody>
            </p:sp>
          </mc:Choice>
          <mc:Fallback>
            <p:sp>
              <p:nvSpPr>
                <p:cNvPr id="15" name="TextBox 14">
                  <a:extLst>
                    <a:ext uri="{FF2B5EF4-FFF2-40B4-BE49-F238E27FC236}">
                      <a16:creationId xmlns:a16="http://schemas.microsoft.com/office/drawing/2014/main" id="{D5BA07A9-DB04-4F97-B454-4CDEE69DBFC0}"/>
                    </a:ext>
                  </a:extLst>
                </p:cNvPr>
                <p:cNvSpPr txBox="1">
                  <a:spLocks noRot="1" noChangeAspect="1" noMove="1" noResize="1" noEditPoints="1" noAdjustHandles="1" noChangeArrowheads="1" noChangeShapeType="1" noTextEdit="1"/>
                </p:cNvSpPr>
                <p:nvPr/>
              </p:nvSpPr>
              <p:spPr>
                <a:xfrm>
                  <a:off x="2062907" y="3484348"/>
                  <a:ext cx="1081322" cy="505395"/>
                </a:xfrm>
                <a:prstGeom prst="rect">
                  <a:avLst/>
                </a:prstGeom>
                <a:blipFill>
                  <a:blip r:embed="rId3"/>
                  <a:stretch>
                    <a:fillRect b="-108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6003BE97-FFFE-4DF2-B066-6EE581B90AB6}"/>
                    </a:ext>
                  </a:extLst>
                </p:cNvPr>
                <p:cNvSpPr txBox="1"/>
                <p:nvPr/>
              </p:nvSpPr>
              <p:spPr>
                <a:xfrm>
                  <a:off x="3246905" y="3484348"/>
                  <a:ext cx="1087734" cy="505395"/>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m:rPr>
                                    <m:nor/>
                                  </m:rPr>
                                  <a:rPr lang="en-US" dirty="0">
                                    <a:latin typeface="Symbol" panose="05050102010706020507" pitchFamily="18" charset="2"/>
                                  </a:rPr>
                                  <m:t>d</m:t>
                                </m:r>
                                <m:r>
                                  <m:rPr>
                                    <m:nor/>
                                  </m:rPr>
                                  <a:rPr lang="en-US" b="0" i="0" baseline="-25000" dirty="0" smtClean="0">
                                    <a:latin typeface="+mj-lt"/>
                                  </a:rPr>
                                  <m:t>V</m:t>
                                </m:r>
                                <m:r>
                                  <m:rPr>
                                    <m:nor/>
                                  </m:rPr>
                                  <a:rPr lang="en-US" dirty="0"/>
                                  <m:t>(</m:t>
                                </m:r>
                                <m:r>
                                  <m:rPr>
                                    <m:nor/>
                                  </m:rPr>
                                  <a:rPr lang="en-US" dirty="0"/>
                                  <m:t>k</m:t>
                                </m:r>
                                <m:r>
                                  <m:rPr>
                                    <m:nor/>
                                  </m:rPr>
                                  <a:rPr lang="en-US" dirty="0"/>
                                  <m:t>)</m:t>
                                </m:r>
                              </m:sub>
                            </m:sSub>
                          </m:e>
                        </m:d>
                      </m:oMath>
                    </m:oMathPara>
                  </a14:m>
                  <a:endParaRPr lang="en-US" dirty="0"/>
                </a:p>
              </p:txBody>
            </p:sp>
          </mc:Choice>
          <mc:Fallback>
            <p:sp>
              <p:nvSpPr>
                <p:cNvPr id="18" name="TextBox 17">
                  <a:extLst>
                    <a:ext uri="{FF2B5EF4-FFF2-40B4-BE49-F238E27FC236}">
                      <a16:creationId xmlns:a16="http://schemas.microsoft.com/office/drawing/2014/main" id="{6003BE97-FFFE-4DF2-B066-6EE581B90AB6}"/>
                    </a:ext>
                  </a:extLst>
                </p:cNvPr>
                <p:cNvSpPr txBox="1">
                  <a:spLocks noRot="1" noChangeAspect="1" noMove="1" noResize="1" noEditPoints="1" noAdjustHandles="1" noChangeArrowheads="1" noChangeShapeType="1" noTextEdit="1"/>
                </p:cNvSpPr>
                <p:nvPr/>
              </p:nvSpPr>
              <p:spPr>
                <a:xfrm>
                  <a:off x="3246905" y="3484348"/>
                  <a:ext cx="1087734" cy="505395"/>
                </a:xfrm>
                <a:prstGeom prst="rect">
                  <a:avLst/>
                </a:prstGeom>
                <a:blipFill>
                  <a:blip r:embed="rId4"/>
                  <a:stretch>
                    <a:fillRect b="-108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1A6C92AC-ACBB-461C-9597-BBDEB68C1680}"/>
                    </a:ext>
                  </a:extLst>
                </p:cNvPr>
                <p:cNvSpPr txBox="1"/>
                <p:nvPr/>
              </p:nvSpPr>
              <p:spPr>
                <a:xfrm>
                  <a:off x="4503659" y="3484348"/>
                  <a:ext cx="1090940" cy="505395"/>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m:rPr>
                                    <m:nor/>
                                  </m:rPr>
                                  <a:rPr lang="en-US" dirty="0">
                                    <a:latin typeface="Symbol" panose="05050102010706020507" pitchFamily="18" charset="2"/>
                                  </a:rPr>
                                  <m:t>d</m:t>
                                </m:r>
                                <m:r>
                                  <m:rPr>
                                    <m:nor/>
                                  </m:rPr>
                                  <a:rPr lang="en-US" sz="2000" b="0" i="0" baseline="-25000" dirty="0" smtClean="0">
                                    <a:latin typeface="Symbol" panose="05050102010706020507" pitchFamily="18" charset="2"/>
                                  </a:rPr>
                                  <m:t>B</m:t>
                                </m:r>
                                <m:r>
                                  <m:rPr>
                                    <m:nor/>
                                  </m:rPr>
                                  <a:rPr lang="en-US" dirty="0"/>
                                  <m:t>(</m:t>
                                </m:r>
                                <m:r>
                                  <m:rPr>
                                    <m:nor/>
                                  </m:rPr>
                                  <a:rPr lang="en-US" dirty="0"/>
                                  <m:t>k</m:t>
                                </m:r>
                                <m:r>
                                  <m:rPr>
                                    <m:nor/>
                                  </m:rPr>
                                  <a:rPr lang="en-US" dirty="0"/>
                                  <m:t>)</m:t>
                                </m:r>
                              </m:sub>
                            </m:sSub>
                          </m:e>
                        </m:d>
                      </m:oMath>
                    </m:oMathPara>
                  </a14:m>
                  <a:endParaRPr lang="en-US" dirty="0"/>
                </a:p>
              </p:txBody>
            </p:sp>
          </mc:Choice>
          <mc:Fallback>
            <p:sp>
              <p:nvSpPr>
                <p:cNvPr id="19" name="TextBox 18">
                  <a:extLst>
                    <a:ext uri="{FF2B5EF4-FFF2-40B4-BE49-F238E27FC236}">
                      <a16:creationId xmlns:a16="http://schemas.microsoft.com/office/drawing/2014/main" id="{1A6C92AC-ACBB-461C-9597-BBDEB68C1680}"/>
                    </a:ext>
                  </a:extLst>
                </p:cNvPr>
                <p:cNvSpPr txBox="1">
                  <a:spLocks noRot="1" noChangeAspect="1" noMove="1" noResize="1" noEditPoints="1" noAdjustHandles="1" noChangeArrowheads="1" noChangeShapeType="1" noTextEdit="1"/>
                </p:cNvSpPr>
                <p:nvPr/>
              </p:nvSpPr>
              <p:spPr>
                <a:xfrm>
                  <a:off x="4503659" y="3484348"/>
                  <a:ext cx="1090940" cy="505395"/>
                </a:xfrm>
                <a:prstGeom prst="rect">
                  <a:avLst/>
                </a:prstGeom>
                <a:blipFill>
                  <a:blip r:embed="rId5"/>
                  <a:stretch>
                    <a:fillRect b="-108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4B853EFF-1F2A-44D4-9AE0-1AEBE1673BA0}"/>
                    </a:ext>
                  </a:extLst>
                </p:cNvPr>
                <p:cNvSpPr txBox="1"/>
                <p:nvPr/>
              </p:nvSpPr>
              <p:spPr>
                <a:xfrm>
                  <a:off x="5763619" y="3495698"/>
                  <a:ext cx="1131014" cy="505395"/>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m:rPr>
                                    <m:nor/>
                                  </m:rPr>
                                  <a:rPr lang="en-US" dirty="0">
                                    <a:latin typeface="Symbol" panose="05050102010706020507" pitchFamily="18" charset="2"/>
                                  </a:rPr>
                                  <m:t>d</m:t>
                                </m:r>
                                <m:r>
                                  <m:rPr>
                                    <m:nor/>
                                  </m:rPr>
                                  <a:rPr lang="en-US" b="0" i="0" baseline="-25000" dirty="0" smtClean="0">
                                    <a:latin typeface="+mj-lt"/>
                                  </a:rPr>
                                  <m:t>B</m:t>
                                </m:r>
                                <m:r>
                                  <m:rPr>
                                    <m:nor/>
                                  </m:rPr>
                                  <a:rPr lang="en-US" b="0" i="0" baseline="-25000" dirty="0" smtClean="0">
                                    <a:latin typeface="+mj-lt"/>
                                  </a:rPr>
                                  <m:t>`</m:t>
                                </m:r>
                                <m:r>
                                  <m:rPr>
                                    <m:nor/>
                                  </m:rPr>
                                  <a:rPr lang="en-US" dirty="0"/>
                                  <m:t>(</m:t>
                                </m:r>
                                <m:r>
                                  <m:rPr>
                                    <m:nor/>
                                  </m:rPr>
                                  <a:rPr lang="en-US" dirty="0"/>
                                  <m:t>k</m:t>
                                </m:r>
                                <m:r>
                                  <m:rPr>
                                    <m:nor/>
                                  </m:rPr>
                                  <a:rPr lang="en-US" dirty="0"/>
                                  <m:t>)</m:t>
                                </m:r>
                              </m:sub>
                            </m:sSub>
                          </m:e>
                        </m:d>
                      </m:oMath>
                    </m:oMathPara>
                  </a14:m>
                  <a:endParaRPr lang="en-US" dirty="0"/>
                </a:p>
              </p:txBody>
            </p:sp>
          </mc:Choice>
          <mc:Fallback>
            <p:sp>
              <p:nvSpPr>
                <p:cNvPr id="21" name="TextBox 20">
                  <a:extLst>
                    <a:ext uri="{FF2B5EF4-FFF2-40B4-BE49-F238E27FC236}">
                      <a16:creationId xmlns:a16="http://schemas.microsoft.com/office/drawing/2014/main" id="{4B853EFF-1F2A-44D4-9AE0-1AEBE1673BA0}"/>
                    </a:ext>
                  </a:extLst>
                </p:cNvPr>
                <p:cNvSpPr txBox="1">
                  <a:spLocks noRot="1" noChangeAspect="1" noMove="1" noResize="1" noEditPoints="1" noAdjustHandles="1" noChangeArrowheads="1" noChangeShapeType="1" noTextEdit="1"/>
                </p:cNvSpPr>
                <p:nvPr/>
              </p:nvSpPr>
              <p:spPr>
                <a:xfrm>
                  <a:off x="5763619" y="3495698"/>
                  <a:ext cx="1131014" cy="505395"/>
                </a:xfrm>
                <a:prstGeom prst="rect">
                  <a:avLst/>
                </a:prstGeom>
                <a:blipFill>
                  <a:blip r:embed="rId6"/>
                  <a:stretch>
                    <a:fillRect b="-10843"/>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608A492C-7699-4F3F-89BF-F28CE139CBED}"/>
                </a:ext>
              </a:extLst>
            </p:cNvPr>
            <p:cNvSpPr txBox="1"/>
            <p:nvPr/>
          </p:nvSpPr>
          <p:spPr>
            <a:xfrm>
              <a:off x="3037114" y="3552379"/>
              <a:ext cx="314510" cy="369332"/>
            </a:xfrm>
            <a:prstGeom prst="rect">
              <a:avLst/>
            </a:prstGeom>
            <a:noFill/>
          </p:spPr>
          <p:txBody>
            <a:bodyPr wrap="none" rtlCol="0">
              <a:spAutoFit/>
            </a:bodyPr>
            <a:lstStyle/>
            <a:p>
              <a:r>
                <a:rPr lang="en-US" dirty="0"/>
                <a:t>&gt;</a:t>
              </a:r>
            </a:p>
          </p:txBody>
        </p:sp>
        <p:sp>
          <p:nvSpPr>
            <p:cNvPr id="23" name="TextBox 22">
              <a:extLst>
                <a:ext uri="{FF2B5EF4-FFF2-40B4-BE49-F238E27FC236}">
                  <a16:creationId xmlns:a16="http://schemas.microsoft.com/office/drawing/2014/main" id="{22A6E52E-5F50-4CE9-9D74-D491253050C4}"/>
                </a:ext>
              </a:extLst>
            </p:cNvPr>
            <p:cNvSpPr txBox="1"/>
            <p:nvPr/>
          </p:nvSpPr>
          <p:spPr>
            <a:xfrm>
              <a:off x="4229919" y="3563730"/>
              <a:ext cx="314510" cy="369332"/>
            </a:xfrm>
            <a:prstGeom prst="rect">
              <a:avLst/>
            </a:prstGeom>
            <a:noFill/>
          </p:spPr>
          <p:txBody>
            <a:bodyPr wrap="none" rtlCol="0">
              <a:spAutoFit/>
            </a:bodyPr>
            <a:lstStyle/>
            <a:p>
              <a:r>
                <a:rPr lang="en-US" dirty="0"/>
                <a:t>&gt;</a:t>
              </a:r>
            </a:p>
          </p:txBody>
        </p:sp>
        <p:sp>
          <p:nvSpPr>
            <p:cNvPr id="24" name="TextBox 23">
              <a:extLst>
                <a:ext uri="{FF2B5EF4-FFF2-40B4-BE49-F238E27FC236}">
                  <a16:creationId xmlns:a16="http://schemas.microsoft.com/office/drawing/2014/main" id="{DC6F10CC-90AE-4B8D-90E0-8556341FDD8B}"/>
                </a:ext>
              </a:extLst>
            </p:cNvPr>
            <p:cNvSpPr txBox="1"/>
            <p:nvPr/>
          </p:nvSpPr>
          <p:spPr>
            <a:xfrm>
              <a:off x="5473922" y="3552379"/>
              <a:ext cx="314510" cy="369332"/>
            </a:xfrm>
            <a:prstGeom prst="rect">
              <a:avLst/>
            </a:prstGeom>
            <a:noFill/>
          </p:spPr>
          <p:txBody>
            <a:bodyPr wrap="none" rtlCol="0">
              <a:spAutoFit/>
            </a:bodyPr>
            <a:lstStyle/>
            <a:p>
              <a:r>
                <a:rPr lang="en-US" dirty="0"/>
                <a:t>&gt;</a:t>
              </a:r>
            </a:p>
          </p:txBody>
        </p:sp>
      </p:grpSp>
      <p:sp>
        <p:nvSpPr>
          <p:cNvPr id="26" name="TextBox 25">
            <a:extLst>
              <a:ext uri="{FF2B5EF4-FFF2-40B4-BE49-F238E27FC236}">
                <a16:creationId xmlns:a16="http://schemas.microsoft.com/office/drawing/2014/main" id="{7158C6C2-338D-480F-9785-63ED7ED4E784}"/>
              </a:ext>
            </a:extLst>
          </p:cNvPr>
          <p:cNvSpPr txBox="1"/>
          <p:nvPr/>
        </p:nvSpPr>
        <p:spPr>
          <a:xfrm>
            <a:off x="2846027" y="4074650"/>
            <a:ext cx="2623475" cy="369332"/>
          </a:xfrm>
          <a:prstGeom prst="rect">
            <a:avLst/>
          </a:prstGeom>
          <a:noFill/>
        </p:spPr>
        <p:txBody>
          <a:bodyPr wrap="none" rtlCol="0">
            <a:spAutoFit/>
          </a:bodyPr>
          <a:lstStyle/>
          <a:p>
            <a:r>
              <a:rPr lang="en-US" dirty="0">
                <a:solidFill>
                  <a:srgbClr val="FF0000"/>
                </a:solidFill>
              </a:rPr>
              <a:t>Faster rate of convergence</a:t>
            </a:r>
          </a:p>
        </p:txBody>
      </p:sp>
      <p:sp>
        <p:nvSpPr>
          <p:cNvPr id="27" name="Arrow: Bent-Up 26">
            <a:extLst>
              <a:ext uri="{FF2B5EF4-FFF2-40B4-BE49-F238E27FC236}">
                <a16:creationId xmlns:a16="http://schemas.microsoft.com/office/drawing/2014/main" id="{37225D57-FEA3-4113-8F59-F1B381C3289C}"/>
              </a:ext>
            </a:extLst>
          </p:cNvPr>
          <p:cNvSpPr/>
          <p:nvPr/>
        </p:nvSpPr>
        <p:spPr bwMode="auto">
          <a:xfrm flipH="1">
            <a:off x="2481867" y="3809282"/>
            <a:ext cx="330740" cy="530736"/>
          </a:xfrm>
          <a:prstGeom prst="bentUpArrow">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888641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B2CBBB-647A-462D-B10B-B54EB9B0A0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948" y="697831"/>
            <a:ext cx="8211297" cy="5393479"/>
          </a:xfrm>
          <a:prstGeom prst="rect">
            <a:avLst/>
          </a:prstGeom>
        </p:spPr>
      </p:pic>
      <p:pic>
        <p:nvPicPr>
          <p:cNvPr id="5" name="Picture 4">
            <a:extLst>
              <a:ext uri="{FF2B5EF4-FFF2-40B4-BE49-F238E27FC236}">
                <a16:creationId xmlns:a16="http://schemas.microsoft.com/office/drawing/2014/main" id="{86575BB5-A146-4244-BDF6-29BB79FF3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0115" y="880711"/>
            <a:ext cx="3603117" cy="2038204"/>
          </a:xfrm>
          <a:prstGeom prst="rect">
            <a:avLst/>
          </a:prstGeom>
        </p:spPr>
      </p:pic>
    </p:spTree>
    <p:extLst>
      <p:ext uri="{BB962C8B-B14F-4D97-AF65-F5344CB8AC3E}">
        <p14:creationId xmlns:p14="http://schemas.microsoft.com/office/powerpoint/2010/main" val="4001728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6315DB-05D4-4FF1-B7B3-1120867F4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108" y="481262"/>
            <a:ext cx="4392999" cy="5736658"/>
          </a:xfrm>
          <a:prstGeom prst="rect">
            <a:avLst/>
          </a:prstGeom>
        </p:spPr>
      </p:pic>
      <p:pic>
        <p:nvPicPr>
          <p:cNvPr id="7" name="Picture 6">
            <a:extLst>
              <a:ext uri="{FF2B5EF4-FFF2-40B4-BE49-F238E27FC236}">
                <a16:creationId xmlns:a16="http://schemas.microsoft.com/office/drawing/2014/main" id="{CB5C0A33-3BC0-4FE5-8FBE-878EF4BD6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4553" y="481262"/>
            <a:ext cx="2765314" cy="5895686"/>
          </a:xfrm>
          <a:prstGeom prst="rect">
            <a:avLst/>
          </a:prstGeom>
        </p:spPr>
      </p:pic>
    </p:spTree>
    <p:extLst>
      <p:ext uri="{BB962C8B-B14F-4D97-AF65-F5344CB8AC3E}">
        <p14:creationId xmlns:p14="http://schemas.microsoft.com/office/powerpoint/2010/main" val="1553490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E3082-50B8-4041-AD88-532DF2C94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833" y="1194764"/>
            <a:ext cx="3995583" cy="3400497"/>
          </a:xfrm>
          <a:prstGeom prst="rect">
            <a:avLst/>
          </a:prstGeom>
        </p:spPr>
      </p:pic>
      <p:sp>
        <p:nvSpPr>
          <p:cNvPr id="4" name="TextBox 3">
            <a:extLst>
              <a:ext uri="{FF2B5EF4-FFF2-40B4-BE49-F238E27FC236}">
                <a16:creationId xmlns:a16="http://schemas.microsoft.com/office/drawing/2014/main" id="{DAA82933-27BA-4757-9326-A8C0A889501A}"/>
              </a:ext>
            </a:extLst>
          </p:cNvPr>
          <p:cNvSpPr txBox="1"/>
          <p:nvPr/>
        </p:nvSpPr>
        <p:spPr>
          <a:xfrm>
            <a:off x="4711611" y="1160351"/>
            <a:ext cx="3648756" cy="1200329"/>
          </a:xfrm>
          <a:prstGeom prst="rect">
            <a:avLst/>
          </a:prstGeom>
          <a:noFill/>
        </p:spPr>
        <p:txBody>
          <a:bodyPr wrap="none" rtlCol="0">
            <a:spAutoFit/>
          </a:bodyPr>
          <a:lstStyle/>
          <a:p>
            <a:pPr algn="ctr"/>
            <a:r>
              <a:rPr lang="en-US" sz="2400" b="1" dirty="0">
                <a:solidFill>
                  <a:srgbClr val="0000FF"/>
                </a:solidFill>
              </a:rPr>
              <a:t>Convergence in </a:t>
            </a:r>
          </a:p>
          <a:p>
            <a:pPr algn="ctr"/>
            <a:r>
              <a:rPr lang="en-US" sz="2400" b="1" dirty="0">
                <a:solidFill>
                  <a:srgbClr val="0000FF"/>
                </a:solidFill>
              </a:rPr>
              <a:t>k-points and energy cutoff</a:t>
            </a:r>
          </a:p>
          <a:p>
            <a:pPr algn="ctr"/>
            <a:r>
              <a:rPr lang="en-US" sz="2400" dirty="0">
                <a:solidFill>
                  <a:srgbClr val="0000FF"/>
                </a:solidFill>
              </a:rPr>
              <a:t> for E only</a:t>
            </a:r>
          </a:p>
        </p:txBody>
      </p:sp>
      <p:pic>
        <p:nvPicPr>
          <p:cNvPr id="6" name="Picture 5">
            <a:extLst>
              <a:ext uri="{FF2B5EF4-FFF2-40B4-BE49-F238E27FC236}">
                <a16:creationId xmlns:a16="http://schemas.microsoft.com/office/drawing/2014/main" id="{A5AC6854-FF8B-4D74-B2AD-CD97FE835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516" y="2555209"/>
            <a:ext cx="5324721" cy="2956480"/>
          </a:xfrm>
          <a:prstGeom prst="rect">
            <a:avLst/>
          </a:prstGeom>
        </p:spPr>
      </p:pic>
      <p:sp>
        <p:nvSpPr>
          <p:cNvPr id="7" name="TextBox 6">
            <a:extLst>
              <a:ext uri="{FF2B5EF4-FFF2-40B4-BE49-F238E27FC236}">
                <a16:creationId xmlns:a16="http://schemas.microsoft.com/office/drawing/2014/main" id="{4E531ADA-8686-4DEC-A84E-5266993B3F63}"/>
              </a:ext>
            </a:extLst>
          </p:cNvPr>
          <p:cNvSpPr txBox="1"/>
          <p:nvPr/>
        </p:nvSpPr>
        <p:spPr>
          <a:xfrm>
            <a:off x="1241591" y="414734"/>
            <a:ext cx="6940041" cy="646331"/>
          </a:xfrm>
          <a:prstGeom prst="rect">
            <a:avLst/>
          </a:prstGeom>
          <a:noFill/>
        </p:spPr>
        <p:txBody>
          <a:bodyPr wrap="none" rtlCol="0">
            <a:spAutoFit/>
          </a:bodyPr>
          <a:lstStyle/>
          <a:p>
            <a:r>
              <a:rPr lang="en-US" sz="3600" dirty="0">
                <a:solidFill>
                  <a:srgbClr val="FF0000"/>
                </a:solidFill>
                <a:latin typeface="Broadway" panose="04040905080B02020502" pitchFamily="82" charset="0"/>
              </a:rPr>
              <a:t>NIST database  JARVIS-DFT</a:t>
            </a:r>
          </a:p>
        </p:txBody>
      </p:sp>
      <p:sp>
        <p:nvSpPr>
          <p:cNvPr id="2" name="TextBox 1">
            <a:extLst>
              <a:ext uri="{FF2B5EF4-FFF2-40B4-BE49-F238E27FC236}">
                <a16:creationId xmlns:a16="http://schemas.microsoft.com/office/drawing/2014/main" id="{B680DEDE-802D-46C4-BF3B-90F129ADB7DA}"/>
              </a:ext>
            </a:extLst>
          </p:cNvPr>
          <p:cNvSpPr txBox="1"/>
          <p:nvPr/>
        </p:nvSpPr>
        <p:spPr>
          <a:xfrm>
            <a:off x="476833" y="5517709"/>
            <a:ext cx="5498044" cy="923330"/>
          </a:xfrm>
          <a:prstGeom prst="rect">
            <a:avLst/>
          </a:prstGeom>
          <a:noFill/>
        </p:spPr>
        <p:txBody>
          <a:bodyPr wrap="none" rtlCol="0">
            <a:spAutoFit/>
          </a:bodyPr>
          <a:lstStyle/>
          <a:p>
            <a:r>
              <a:rPr lang="en-US" dirty="0"/>
              <a:t>Convergence in E: - 1 </a:t>
            </a:r>
            <a:r>
              <a:rPr lang="en-US" dirty="0" err="1"/>
              <a:t>meV</a:t>
            </a:r>
            <a:r>
              <a:rPr lang="en-US" dirty="0"/>
              <a:t>/cell tolerance</a:t>
            </a:r>
          </a:p>
          <a:p>
            <a:r>
              <a:rPr lang="en-US" dirty="0"/>
              <a:t>                               - No ionic relaxation </a:t>
            </a:r>
          </a:p>
          <a:p>
            <a:r>
              <a:rPr lang="en-US" dirty="0"/>
              <a:t>                               - starting from relaxed MP structures</a:t>
            </a:r>
          </a:p>
        </p:txBody>
      </p:sp>
      <p:sp>
        <p:nvSpPr>
          <p:cNvPr id="5" name="Rectangle 4">
            <a:extLst>
              <a:ext uri="{FF2B5EF4-FFF2-40B4-BE49-F238E27FC236}">
                <a16:creationId xmlns:a16="http://schemas.microsoft.com/office/drawing/2014/main" id="{3DFFE4B9-6723-49C4-BC10-F782292B4820}"/>
              </a:ext>
            </a:extLst>
          </p:cNvPr>
          <p:cNvSpPr/>
          <p:nvPr/>
        </p:nvSpPr>
        <p:spPr>
          <a:xfrm>
            <a:off x="5023084" y="6453079"/>
            <a:ext cx="3917034" cy="369332"/>
          </a:xfrm>
          <a:prstGeom prst="rect">
            <a:avLst/>
          </a:prstGeom>
        </p:spPr>
        <p:txBody>
          <a:bodyPr wrap="none">
            <a:spAutoFit/>
          </a:bodyPr>
          <a:lstStyle/>
          <a:p>
            <a:r>
              <a:rPr lang="en-US" dirty="0">
                <a:hlinkClick r:id="rId4"/>
              </a:rPr>
              <a:t>https://www.ctcms.nist.gov/JARVIS-DFT</a:t>
            </a:r>
            <a:endParaRPr lang="en-US" dirty="0"/>
          </a:p>
        </p:txBody>
      </p:sp>
    </p:spTree>
    <p:extLst>
      <p:ext uri="{BB962C8B-B14F-4D97-AF65-F5344CB8AC3E}">
        <p14:creationId xmlns:p14="http://schemas.microsoft.com/office/powerpoint/2010/main" val="1804275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1" y="640246"/>
            <a:ext cx="8422103" cy="857250"/>
          </a:xfrm>
        </p:spPr>
        <p:txBody>
          <a:bodyPr>
            <a:normAutofit/>
          </a:bodyPr>
          <a:lstStyle/>
          <a:p>
            <a:r>
              <a:rPr lang="en-US" sz="4000" dirty="0">
                <a:solidFill>
                  <a:srgbClr val="FF0000"/>
                </a:solidFill>
                <a:latin typeface="Broadway" panose="04040905080B02020502" pitchFamily="82" charset="0"/>
              </a:rPr>
              <a:t>Motivations</a:t>
            </a:r>
          </a:p>
        </p:txBody>
      </p:sp>
      <p:sp>
        <p:nvSpPr>
          <p:cNvPr id="3" name="TextBox 2">
            <a:extLst>
              <a:ext uri="{FF2B5EF4-FFF2-40B4-BE49-F238E27FC236}">
                <a16:creationId xmlns:a16="http://schemas.microsoft.com/office/drawing/2014/main" id="{8C5D7722-7E2A-4FE1-A924-DD9935710B5A}"/>
              </a:ext>
            </a:extLst>
          </p:cNvPr>
          <p:cNvSpPr txBox="1"/>
          <p:nvPr/>
        </p:nvSpPr>
        <p:spPr>
          <a:xfrm>
            <a:off x="461559" y="1849898"/>
            <a:ext cx="2250937" cy="461665"/>
          </a:xfrm>
          <a:prstGeom prst="rect">
            <a:avLst/>
          </a:prstGeom>
          <a:noFill/>
        </p:spPr>
        <p:txBody>
          <a:bodyPr wrap="none" rtlCol="0">
            <a:spAutoFit/>
          </a:bodyPr>
          <a:lstStyle/>
          <a:p>
            <a:r>
              <a:rPr lang="en-US" sz="2400" dirty="0"/>
              <a:t>Why databases? </a:t>
            </a:r>
          </a:p>
        </p:txBody>
      </p:sp>
      <p:sp>
        <p:nvSpPr>
          <p:cNvPr id="4" name="TextBox 3">
            <a:extLst>
              <a:ext uri="{FF2B5EF4-FFF2-40B4-BE49-F238E27FC236}">
                <a16:creationId xmlns:a16="http://schemas.microsoft.com/office/drawing/2014/main" id="{A0CBA8A3-8F94-4821-AED7-A5ED9E2C16EB}"/>
              </a:ext>
            </a:extLst>
          </p:cNvPr>
          <p:cNvSpPr txBox="1"/>
          <p:nvPr/>
        </p:nvSpPr>
        <p:spPr>
          <a:xfrm>
            <a:off x="952410" y="2400769"/>
            <a:ext cx="7451909" cy="2862322"/>
          </a:xfrm>
          <a:prstGeom prst="rect">
            <a:avLst/>
          </a:prstGeom>
          <a:noFill/>
        </p:spPr>
        <p:txBody>
          <a:bodyPr wrap="square" rtlCol="0">
            <a:spAutoFit/>
          </a:bodyPr>
          <a:lstStyle/>
          <a:p>
            <a:r>
              <a:rPr lang="en-US" sz="2000" dirty="0"/>
              <a:t>They provide: </a:t>
            </a:r>
          </a:p>
          <a:p>
            <a:pPr marL="285750" indent="-285750">
              <a:buFont typeface="Wingdings" panose="05000000000000000000" pitchFamily="2" charset="2"/>
              <a:buChar char="§"/>
            </a:pPr>
            <a:r>
              <a:rPr lang="en-US" sz="2000" b="1" dirty="0"/>
              <a:t>easy access to material properties</a:t>
            </a:r>
            <a:r>
              <a:rPr lang="en-US" sz="2000" dirty="0"/>
              <a:t>/modeling aids to user community</a:t>
            </a:r>
          </a:p>
          <a:p>
            <a:pPr marL="285750" indent="-285750">
              <a:buFont typeface="Wingdings" panose="05000000000000000000" pitchFamily="2" charset="2"/>
              <a:buChar char="§"/>
            </a:pPr>
            <a:r>
              <a:rPr lang="en-US" sz="2000" b="1" dirty="0"/>
              <a:t>large and </a:t>
            </a:r>
            <a:r>
              <a:rPr lang="en-US" sz="2000" b="1" u="sng" dirty="0"/>
              <a:t>consistent</a:t>
            </a:r>
            <a:r>
              <a:rPr lang="en-US" sz="2000" b="1" dirty="0"/>
              <a:t> data sets </a:t>
            </a:r>
            <a:r>
              <a:rPr lang="en-US" sz="2000" dirty="0"/>
              <a:t>for trend search and statistical property analysis</a:t>
            </a:r>
          </a:p>
          <a:p>
            <a:pPr marL="285750" indent="-285750">
              <a:buFont typeface="Wingdings" panose="05000000000000000000" pitchFamily="2" charset="2"/>
              <a:buChar char="§"/>
            </a:pPr>
            <a:r>
              <a:rPr lang="en-US" sz="2000" dirty="0"/>
              <a:t>Inspiration and validation for </a:t>
            </a:r>
            <a:r>
              <a:rPr lang="en-US" sz="2000" b="1" dirty="0"/>
              <a:t>screening criteria </a:t>
            </a:r>
            <a:r>
              <a:rPr lang="en-US" sz="2000" dirty="0"/>
              <a:t>to aid new material search</a:t>
            </a:r>
          </a:p>
          <a:p>
            <a:pPr marL="285750" indent="-285750">
              <a:buFont typeface="Wingdings" panose="05000000000000000000" pitchFamily="2" charset="2"/>
              <a:buChar char="§"/>
            </a:pPr>
            <a:r>
              <a:rPr lang="en-US" sz="2000" b="1" dirty="0"/>
              <a:t>Scripts</a:t>
            </a:r>
            <a:r>
              <a:rPr lang="en-US" sz="2000" dirty="0"/>
              <a:t> and tools to the user community to compute physical quantities similar to those already posted in the database    </a:t>
            </a:r>
          </a:p>
        </p:txBody>
      </p:sp>
      <p:pic>
        <p:nvPicPr>
          <p:cNvPr id="5" name="Picture 4">
            <a:extLst>
              <a:ext uri="{FF2B5EF4-FFF2-40B4-BE49-F238E27FC236}">
                <a16:creationId xmlns:a16="http://schemas.microsoft.com/office/drawing/2014/main" id="{ACBE8011-BD6B-4BC0-9DFB-B0C4BF02F8E1}"/>
              </a:ext>
            </a:extLst>
          </p:cNvPr>
          <p:cNvPicPr>
            <a:picLocks noChangeAspect="1"/>
          </p:cNvPicPr>
          <p:nvPr/>
        </p:nvPicPr>
        <p:blipFill>
          <a:blip r:embed="rId2"/>
          <a:stretch>
            <a:fillRect/>
          </a:stretch>
        </p:blipFill>
        <p:spPr>
          <a:xfrm>
            <a:off x="6941152" y="640246"/>
            <a:ext cx="1463167" cy="1390008"/>
          </a:xfrm>
          <a:prstGeom prst="rect">
            <a:avLst/>
          </a:prstGeom>
        </p:spPr>
      </p:pic>
    </p:spTree>
    <p:extLst>
      <p:ext uri="{BB962C8B-B14F-4D97-AF65-F5344CB8AC3E}">
        <p14:creationId xmlns:p14="http://schemas.microsoft.com/office/powerpoint/2010/main" val="2192984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F68F0-65BF-492C-BFB6-0075E0F2A78C}"/>
              </a:ext>
            </a:extLst>
          </p:cNvPr>
          <p:cNvSpPr/>
          <p:nvPr/>
        </p:nvSpPr>
        <p:spPr>
          <a:xfrm>
            <a:off x="521738" y="5395848"/>
            <a:ext cx="8222568" cy="646331"/>
          </a:xfrm>
          <a:prstGeom prst="rect">
            <a:avLst/>
          </a:prstGeom>
        </p:spPr>
        <p:txBody>
          <a:bodyPr wrap="square">
            <a:spAutoFit/>
          </a:bodyPr>
          <a:lstStyle/>
          <a:p>
            <a:r>
              <a:rPr lang="en-US" b="1" dirty="0">
                <a:solidFill>
                  <a:srgbClr val="0000FF"/>
                </a:solidFill>
              </a:rPr>
              <a:t>Ranges of plane-wave energy cut-off and number of k-points-per-atom. </a:t>
            </a:r>
          </a:p>
          <a:p>
            <a:r>
              <a:rPr lang="en-US" dirty="0"/>
              <a:t>Metals appear to require more k-points but less cut-off (opposite for non-metals.)</a:t>
            </a:r>
          </a:p>
        </p:txBody>
      </p:sp>
      <p:grpSp>
        <p:nvGrpSpPr>
          <p:cNvPr id="38" name="Group 37">
            <a:extLst>
              <a:ext uri="{FF2B5EF4-FFF2-40B4-BE49-F238E27FC236}">
                <a16:creationId xmlns:a16="http://schemas.microsoft.com/office/drawing/2014/main" id="{5AB675AC-F42A-4679-BE6E-5B10953549E5}"/>
              </a:ext>
            </a:extLst>
          </p:cNvPr>
          <p:cNvGrpSpPr/>
          <p:nvPr/>
        </p:nvGrpSpPr>
        <p:grpSpPr>
          <a:xfrm>
            <a:off x="362718" y="706819"/>
            <a:ext cx="8381588" cy="4574548"/>
            <a:chOff x="362718" y="706819"/>
            <a:chExt cx="8381588" cy="4574548"/>
          </a:xfrm>
        </p:grpSpPr>
        <p:grpSp>
          <p:nvGrpSpPr>
            <p:cNvPr id="36" name="Group 35">
              <a:extLst>
                <a:ext uri="{FF2B5EF4-FFF2-40B4-BE49-F238E27FC236}">
                  <a16:creationId xmlns:a16="http://schemas.microsoft.com/office/drawing/2014/main" id="{DFD339CC-C8F5-4837-B33F-31066DAF3B24}"/>
                </a:ext>
              </a:extLst>
            </p:cNvPr>
            <p:cNvGrpSpPr/>
            <p:nvPr/>
          </p:nvGrpSpPr>
          <p:grpSpPr>
            <a:xfrm>
              <a:off x="362718" y="706819"/>
              <a:ext cx="8381588" cy="4499852"/>
              <a:chOff x="362718" y="706819"/>
              <a:chExt cx="8381588" cy="4499852"/>
            </a:xfrm>
          </p:grpSpPr>
          <p:grpSp>
            <p:nvGrpSpPr>
              <p:cNvPr id="27" name="Group 26">
                <a:extLst>
                  <a:ext uri="{FF2B5EF4-FFF2-40B4-BE49-F238E27FC236}">
                    <a16:creationId xmlns:a16="http://schemas.microsoft.com/office/drawing/2014/main" id="{B0483EF2-D798-408E-A452-BB2A39DDABB3}"/>
                  </a:ext>
                </a:extLst>
              </p:cNvPr>
              <p:cNvGrpSpPr>
                <a:grpSpLocks noChangeAspect="1"/>
              </p:cNvGrpSpPr>
              <p:nvPr/>
            </p:nvGrpSpPr>
            <p:grpSpPr>
              <a:xfrm>
                <a:off x="362718" y="706819"/>
                <a:ext cx="8381588" cy="4499852"/>
                <a:chOff x="372881" y="550408"/>
                <a:chExt cx="8381588" cy="4499852"/>
              </a:xfrm>
            </p:grpSpPr>
            <p:pic>
              <p:nvPicPr>
                <p:cNvPr id="8" name="Picture 7">
                  <a:extLst>
                    <a:ext uri="{FF2B5EF4-FFF2-40B4-BE49-F238E27FC236}">
                      <a16:creationId xmlns:a16="http://schemas.microsoft.com/office/drawing/2014/main" id="{A161B332-D2CC-4F17-BBD3-B0433209E030}"/>
                    </a:ext>
                  </a:extLst>
                </p:cNvPr>
                <p:cNvPicPr>
                  <a:picLocks noChangeAspect="1"/>
                </p:cNvPicPr>
                <p:nvPr/>
              </p:nvPicPr>
              <p:blipFill rotWithShape="1">
                <a:blip r:embed="rId2"/>
                <a:srcRect t="5681" b="68607"/>
                <a:stretch/>
              </p:blipFill>
              <p:spPr>
                <a:xfrm>
                  <a:off x="372881" y="584791"/>
                  <a:ext cx="7530778" cy="1382232"/>
                </a:xfrm>
                <a:prstGeom prst="rect">
                  <a:avLst/>
                </a:prstGeom>
              </p:spPr>
            </p:pic>
            <p:pic>
              <p:nvPicPr>
                <p:cNvPr id="11" name="Picture 10">
                  <a:extLst>
                    <a:ext uri="{FF2B5EF4-FFF2-40B4-BE49-F238E27FC236}">
                      <a16:creationId xmlns:a16="http://schemas.microsoft.com/office/drawing/2014/main" id="{88168E5E-EF28-446D-841C-F7094DAE64E7}"/>
                    </a:ext>
                  </a:extLst>
                </p:cNvPr>
                <p:cNvPicPr>
                  <a:picLocks noChangeAspect="1"/>
                </p:cNvPicPr>
                <p:nvPr/>
              </p:nvPicPr>
              <p:blipFill rotWithShape="1">
                <a:blip r:embed="rId2"/>
                <a:srcRect t="36594" b="37847"/>
                <a:stretch/>
              </p:blipFill>
              <p:spPr>
                <a:xfrm>
                  <a:off x="372881" y="2057297"/>
                  <a:ext cx="7530778" cy="1374012"/>
                </a:xfrm>
                <a:prstGeom prst="rect">
                  <a:avLst/>
                </a:prstGeom>
              </p:spPr>
            </p:pic>
            <p:pic>
              <p:nvPicPr>
                <p:cNvPr id="12" name="Picture 11">
                  <a:extLst>
                    <a:ext uri="{FF2B5EF4-FFF2-40B4-BE49-F238E27FC236}">
                      <a16:creationId xmlns:a16="http://schemas.microsoft.com/office/drawing/2014/main" id="{F212505C-CCD2-4C7F-96CC-03AA0512588D}"/>
                    </a:ext>
                  </a:extLst>
                </p:cNvPr>
                <p:cNvPicPr>
                  <a:picLocks noChangeAspect="1"/>
                </p:cNvPicPr>
                <p:nvPr/>
              </p:nvPicPr>
              <p:blipFill rotWithShape="1">
                <a:blip r:embed="rId2"/>
                <a:srcRect t="67902" b="3266"/>
                <a:stretch/>
              </p:blipFill>
              <p:spPr>
                <a:xfrm>
                  <a:off x="403241" y="3521582"/>
                  <a:ext cx="7427526" cy="1528678"/>
                </a:xfrm>
                <a:prstGeom prst="rect">
                  <a:avLst/>
                </a:prstGeom>
              </p:spPr>
            </p:pic>
            <p:cxnSp>
              <p:nvCxnSpPr>
                <p:cNvPr id="14" name="Straight Connector 13">
                  <a:extLst>
                    <a:ext uri="{FF2B5EF4-FFF2-40B4-BE49-F238E27FC236}">
                      <a16:creationId xmlns:a16="http://schemas.microsoft.com/office/drawing/2014/main" id="{FCF4FB8C-1BC3-4EF4-9594-FAB8DB7404C3}"/>
                    </a:ext>
                  </a:extLst>
                </p:cNvPr>
                <p:cNvCxnSpPr>
                  <a:cxnSpLocks/>
                </p:cNvCxnSpPr>
                <p:nvPr/>
              </p:nvCxnSpPr>
              <p:spPr bwMode="auto">
                <a:xfrm>
                  <a:off x="415413" y="1967023"/>
                  <a:ext cx="8090634" cy="0"/>
                </a:xfrm>
                <a:prstGeom prst="line">
                  <a:avLst/>
                </a:prstGeom>
                <a:noFill/>
                <a:ln w="22225" cap="flat" cmpd="sng" algn="ctr">
                  <a:solidFill>
                    <a:schemeClr val="tx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63737A1C-F3A1-4E1C-AB23-8742DD1099F9}"/>
                    </a:ext>
                  </a:extLst>
                </p:cNvPr>
                <p:cNvCxnSpPr>
                  <a:cxnSpLocks/>
                </p:cNvCxnSpPr>
                <p:nvPr/>
              </p:nvCxnSpPr>
              <p:spPr bwMode="auto">
                <a:xfrm>
                  <a:off x="415413" y="3446885"/>
                  <a:ext cx="8090634" cy="0"/>
                </a:xfrm>
                <a:prstGeom prst="line">
                  <a:avLst/>
                </a:prstGeom>
                <a:noFill/>
                <a:ln w="22225" cap="flat" cmpd="sng" algn="ctr">
                  <a:solidFill>
                    <a:schemeClr val="tx1"/>
                  </a:solidFill>
                  <a:prstDash val="solid"/>
                  <a:round/>
                  <a:headEnd type="none" w="med" len="med"/>
                  <a:tailEnd type="none" w="med" len="med"/>
                </a:ln>
                <a:effectLst/>
              </p:spPr>
            </p:cxnSp>
            <p:sp>
              <p:nvSpPr>
                <p:cNvPr id="17" name="TextBox 16">
                  <a:extLst>
                    <a:ext uri="{FF2B5EF4-FFF2-40B4-BE49-F238E27FC236}">
                      <a16:creationId xmlns:a16="http://schemas.microsoft.com/office/drawing/2014/main" id="{44123B02-A485-4E3C-8D37-77C512EDD0FC}"/>
                    </a:ext>
                  </a:extLst>
                </p:cNvPr>
                <p:cNvSpPr txBox="1"/>
                <p:nvPr/>
              </p:nvSpPr>
              <p:spPr>
                <a:xfrm>
                  <a:off x="7697769" y="791768"/>
                  <a:ext cx="1056700" cy="646331"/>
                </a:xfrm>
                <a:prstGeom prst="rect">
                  <a:avLst/>
                </a:prstGeom>
                <a:noFill/>
              </p:spPr>
              <p:txBody>
                <a:bodyPr wrap="none" rtlCol="0">
                  <a:spAutoFit/>
                </a:bodyPr>
                <a:lstStyle/>
                <a:p>
                  <a:pPr algn="ctr"/>
                  <a:r>
                    <a:rPr lang="en-US" dirty="0">
                      <a:solidFill>
                        <a:srgbClr val="0000FF"/>
                      </a:solidFill>
                    </a:rPr>
                    <a:t>All</a:t>
                  </a:r>
                </a:p>
                <a:p>
                  <a:pPr algn="ctr"/>
                  <a:r>
                    <a:rPr lang="en-US" dirty="0">
                      <a:solidFill>
                        <a:srgbClr val="0000FF"/>
                      </a:solidFill>
                    </a:rPr>
                    <a:t>Materials</a:t>
                  </a:r>
                </a:p>
              </p:txBody>
            </p:sp>
            <p:sp>
              <p:nvSpPr>
                <p:cNvPr id="18" name="TextBox 17">
                  <a:extLst>
                    <a:ext uri="{FF2B5EF4-FFF2-40B4-BE49-F238E27FC236}">
                      <a16:creationId xmlns:a16="http://schemas.microsoft.com/office/drawing/2014/main" id="{63AF7816-90BB-44F1-BF7F-D8A551E3E7BF}"/>
                    </a:ext>
                  </a:extLst>
                </p:cNvPr>
                <p:cNvSpPr txBox="1"/>
                <p:nvPr/>
              </p:nvSpPr>
              <p:spPr>
                <a:xfrm>
                  <a:off x="7819597" y="2174000"/>
                  <a:ext cx="813043" cy="923330"/>
                </a:xfrm>
                <a:prstGeom prst="rect">
                  <a:avLst/>
                </a:prstGeom>
                <a:noFill/>
              </p:spPr>
              <p:txBody>
                <a:bodyPr wrap="none" rtlCol="0">
                  <a:spAutoFit/>
                </a:bodyPr>
                <a:lstStyle/>
                <a:p>
                  <a:pPr algn="ctr"/>
                  <a:r>
                    <a:rPr lang="en-US" dirty="0">
                      <a:solidFill>
                        <a:srgbClr val="0000FF"/>
                      </a:solidFill>
                    </a:rPr>
                    <a:t>Only</a:t>
                  </a:r>
                </a:p>
                <a:p>
                  <a:pPr algn="ctr"/>
                  <a:r>
                    <a:rPr lang="en-US" dirty="0">
                      <a:solidFill>
                        <a:srgbClr val="0000FF"/>
                      </a:solidFill>
                    </a:rPr>
                    <a:t>NON</a:t>
                  </a:r>
                </a:p>
                <a:p>
                  <a:pPr algn="ctr"/>
                  <a:r>
                    <a:rPr lang="en-US" dirty="0">
                      <a:solidFill>
                        <a:srgbClr val="0000FF"/>
                      </a:solidFill>
                    </a:rPr>
                    <a:t>Metals</a:t>
                  </a:r>
                </a:p>
              </p:txBody>
            </p:sp>
            <p:sp>
              <p:nvSpPr>
                <p:cNvPr id="19" name="TextBox 18">
                  <a:extLst>
                    <a:ext uri="{FF2B5EF4-FFF2-40B4-BE49-F238E27FC236}">
                      <a16:creationId xmlns:a16="http://schemas.microsoft.com/office/drawing/2014/main" id="{523CEB11-D619-4DC0-9159-05E32FCB95FF}"/>
                    </a:ext>
                  </a:extLst>
                </p:cNvPr>
                <p:cNvSpPr txBox="1"/>
                <p:nvPr/>
              </p:nvSpPr>
              <p:spPr>
                <a:xfrm>
                  <a:off x="7819597" y="3676214"/>
                  <a:ext cx="813043" cy="646331"/>
                </a:xfrm>
                <a:prstGeom prst="rect">
                  <a:avLst/>
                </a:prstGeom>
                <a:noFill/>
              </p:spPr>
              <p:txBody>
                <a:bodyPr wrap="none" rtlCol="0">
                  <a:spAutoFit/>
                </a:bodyPr>
                <a:lstStyle/>
                <a:p>
                  <a:pPr algn="ctr"/>
                  <a:r>
                    <a:rPr lang="en-US" dirty="0">
                      <a:solidFill>
                        <a:srgbClr val="0000FF"/>
                      </a:solidFill>
                    </a:rPr>
                    <a:t>Only</a:t>
                  </a:r>
                </a:p>
                <a:p>
                  <a:pPr algn="ctr"/>
                  <a:r>
                    <a:rPr lang="en-US" dirty="0">
                      <a:solidFill>
                        <a:srgbClr val="0000FF"/>
                      </a:solidFill>
                    </a:rPr>
                    <a:t>Metals</a:t>
                  </a:r>
                </a:p>
              </p:txBody>
            </p:sp>
            <p:sp>
              <p:nvSpPr>
                <p:cNvPr id="20" name="Rectangle 19">
                  <a:extLst>
                    <a:ext uri="{FF2B5EF4-FFF2-40B4-BE49-F238E27FC236}">
                      <a16:creationId xmlns:a16="http://schemas.microsoft.com/office/drawing/2014/main" id="{D0717BFD-C69E-451A-AB58-9F16BA1A36B5}"/>
                    </a:ext>
                  </a:extLst>
                </p:cNvPr>
                <p:cNvSpPr/>
                <p:nvPr/>
              </p:nvSpPr>
              <p:spPr bwMode="auto">
                <a:xfrm>
                  <a:off x="5571460" y="550408"/>
                  <a:ext cx="372140" cy="100355"/>
                </a:xfrm>
                <a:prstGeom prst="rect">
                  <a:avLst/>
                </a:prstGeom>
                <a:solidFill>
                  <a:schemeClr val="bg1"/>
                </a:solidFill>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 name="Rectangle 20">
                  <a:extLst>
                    <a:ext uri="{FF2B5EF4-FFF2-40B4-BE49-F238E27FC236}">
                      <a16:creationId xmlns:a16="http://schemas.microsoft.com/office/drawing/2014/main" id="{AD9FCC49-E73F-46E0-9A02-5D1975AE98DA}"/>
                    </a:ext>
                  </a:extLst>
                </p:cNvPr>
                <p:cNvSpPr/>
                <p:nvPr/>
              </p:nvSpPr>
              <p:spPr bwMode="auto">
                <a:xfrm>
                  <a:off x="3108251" y="550408"/>
                  <a:ext cx="372140" cy="100355"/>
                </a:xfrm>
                <a:prstGeom prst="rect">
                  <a:avLst/>
                </a:prstGeom>
                <a:solidFill>
                  <a:schemeClr val="bg1"/>
                </a:solidFill>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 name="Rectangle 21">
                  <a:extLst>
                    <a:ext uri="{FF2B5EF4-FFF2-40B4-BE49-F238E27FC236}">
                      <a16:creationId xmlns:a16="http://schemas.microsoft.com/office/drawing/2014/main" id="{77DF1917-1012-4E8F-8DEA-854C3EEB2EED}"/>
                    </a:ext>
                  </a:extLst>
                </p:cNvPr>
                <p:cNvSpPr/>
                <p:nvPr/>
              </p:nvSpPr>
              <p:spPr bwMode="auto">
                <a:xfrm>
                  <a:off x="5571460" y="2032995"/>
                  <a:ext cx="372140" cy="100355"/>
                </a:xfrm>
                <a:prstGeom prst="rect">
                  <a:avLst/>
                </a:prstGeom>
                <a:solidFill>
                  <a:schemeClr val="bg1"/>
                </a:solidFill>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 name="Rectangle 22">
                  <a:extLst>
                    <a:ext uri="{FF2B5EF4-FFF2-40B4-BE49-F238E27FC236}">
                      <a16:creationId xmlns:a16="http://schemas.microsoft.com/office/drawing/2014/main" id="{A6A9DCB2-7D4C-4F9E-803F-B6D44394B07A}"/>
                    </a:ext>
                  </a:extLst>
                </p:cNvPr>
                <p:cNvSpPr/>
                <p:nvPr/>
              </p:nvSpPr>
              <p:spPr bwMode="auto">
                <a:xfrm>
                  <a:off x="3108251" y="2032994"/>
                  <a:ext cx="372140" cy="100355"/>
                </a:xfrm>
                <a:prstGeom prst="rect">
                  <a:avLst/>
                </a:prstGeom>
                <a:solidFill>
                  <a:schemeClr val="bg1"/>
                </a:solidFill>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 name="Rectangle 23">
                  <a:extLst>
                    <a:ext uri="{FF2B5EF4-FFF2-40B4-BE49-F238E27FC236}">
                      <a16:creationId xmlns:a16="http://schemas.microsoft.com/office/drawing/2014/main" id="{D61506EA-E941-4842-BC7C-A56A48C91226}"/>
                    </a:ext>
                  </a:extLst>
                </p:cNvPr>
                <p:cNvSpPr/>
                <p:nvPr/>
              </p:nvSpPr>
              <p:spPr bwMode="auto">
                <a:xfrm>
                  <a:off x="5523332" y="3505356"/>
                  <a:ext cx="372140" cy="100355"/>
                </a:xfrm>
                <a:prstGeom prst="rect">
                  <a:avLst/>
                </a:prstGeom>
                <a:solidFill>
                  <a:schemeClr val="bg1"/>
                </a:solidFill>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 name="Rectangle 24">
                  <a:extLst>
                    <a:ext uri="{FF2B5EF4-FFF2-40B4-BE49-F238E27FC236}">
                      <a16:creationId xmlns:a16="http://schemas.microsoft.com/office/drawing/2014/main" id="{4D934FBC-C7D4-449B-8C63-ABA27C3A6168}"/>
                    </a:ext>
                  </a:extLst>
                </p:cNvPr>
                <p:cNvSpPr/>
                <p:nvPr/>
              </p:nvSpPr>
              <p:spPr bwMode="auto">
                <a:xfrm>
                  <a:off x="3108251" y="3489516"/>
                  <a:ext cx="372140" cy="100355"/>
                </a:xfrm>
                <a:prstGeom prst="rect">
                  <a:avLst/>
                </a:prstGeom>
                <a:solidFill>
                  <a:schemeClr val="bg1"/>
                </a:solidFill>
                <a:ln w="222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 name="TextBox 25">
                  <a:extLst>
                    <a:ext uri="{FF2B5EF4-FFF2-40B4-BE49-F238E27FC236}">
                      <a16:creationId xmlns:a16="http://schemas.microsoft.com/office/drawing/2014/main" id="{6487A211-F310-4F25-A322-EA338DB61C72}"/>
                    </a:ext>
                  </a:extLst>
                </p:cNvPr>
                <p:cNvSpPr txBox="1"/>
                <p:nvPr/>
              </p:nvSpPr>
              <p:spPr>
                <a:xfrm>
                  <a:off x="1254641" y="4669348"/>
                  <a:ext cx="861133" cy="276999"/>
                </a:xfrm>
                <a:prstGeom prst="rect">
                  <a:avLst/>
                </a:prstGeom>
                <a:solidFill>
                  <a:schemeClr val="bg1"/>
                </a:solidFill>
              </p:spPr>
              <p:txBody>
                <a:bodyPr wrap="none" rtlCol="0">
                  <a:spAutoFit/>
                </a:bodyPr>
                <a:lstStyle/>
                <a:p>
                  <a:r>
                    <a:rPr lang="en-US" sz="1200" dirty="0" err="1"/>
                    <a:t>Kp</a:t>
                  </a:r>
                  <a:r>
                    <a:rPr lang="en-US" sz="1200" dirty="0"/>
                    <a:t>-Length</a:t>
                  </a:r>
                </a:p>
              </p:txBody>
            </p:sp>
          </p:grpSp>
          <p:cxnSp>
            <p:nvCxnSpPr>
              <p:cNvPr id="30" name="Straight Connector 29">
                <a:extLst>
                  <a:ext uri="{FF2B5EF4-FFF2-40B4-BE49-F238E27FC236}">
                    <a16:creationId xmlns:a16="http://schemas.microsoft.com/office/drawing/2014/main" id="{4A27727D-D18A-49B7-9B4E-C73982BB911D}"/>
                  </a:ext>
                </a:extLst>
              </p:cNvPr>
              <p:cNvCxnSpPr/>
              <p:nvPr/>
            </p:nvCxnSpPr>
            <p:spPr bwMode="auto">
              <a:xfrm>
                <a:off x="4246029" y="741199"/>
                <a:ext cx="0" cy="1015409"/>
              </a:xfrm>
              <a:prstGeom prst="line">
                <a:avLst/>
              </a:prstGeom>
              <a:noFill/>
              <a:ln w="22225" cap="flat" cmpd="sng" algn="ctr">
                <a:solidFill>
                  <a:srgbClr val="FF0000"/>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F85A9E5F-D940-4D8A-BFBB-4076C22E95A8}"/>
                  </a:ext>
                </a:extLst>
              </p:cNvPr>
              <p:cNvCxnSpPr/>
              <p:nvPr/>
            </p:nvCxnSpPr>
            <p:spPr bwMode="auto">
              <a:xfrm>
                <a:off x="3621504" y="741199"/>
                <a:ext cx="0" cy="1015409"/>
              </a:xfrm>
              <a:prstGeom prst="line">
                <a:avLst/>
              </a:prstGeom>
              <a:noFill/>
              <a:ln w="22225" cap="flat" cmpd="sng" algn="ctr">
                <a:solidFill>
                  <a:srgbClr val="FF0000"/>
                </a:solidFill>
                <a:prstDash val="solid"/>
                <a:round/>
                <a:headEnd type="none" w="med" len="med"/>
                <a:tailEnd type="none" w="med" len="med"/>
              </a:ln>
              <a:effectLst/>
            </p:spPr>
          </p:cxnSp>
          <p:sp>
            <p:nvSpPr>
              <p:cNvPr id="33" name="TextBox 32">
                <a:extLst>
                  <a:ext uri="{FF2B5EF4-FFF2-40B4-BE49-F238E27FC236}">
                    <a16:creationId xmlns:a16="http://schemas.microsoft.com/office/drawing/2014/main" id="{A53C1AB8-C803-4B33-93F8-579BBE26510D}"/>
                  </a:ext>
                </a:extLst>
              </p:cNvPr>
              <p:cNvSpPr txBox="1"/>
              <p:nvPr/>
            </p:nvSpPr>
            <p:spPr>
              <a:xfrm rot="16200000">
                <a:off x="470051" y="4413628"/>
                <a:ext cx="274434" cy="307777"/>
              </a:xfrm>
              <a:prstGeom prst="rect">
                <a:avLst/>
              </a:prstGeom>
              <a:noFill/>
            </p:spPr>
            <p:txBody>
              <a:bodyPr wrap="none" rtlCol="0">
                <a:spAutoFit/>
              </a:bodyPr>
              <a:lstStyle/>
              <a:p>
                <a:r>
                  <a:rPr lang="en-US" sz="1400" dirty="0"/>
                  <a:t>#</a:t>
                </a:r>
              </a:p>
            </p:txBody>
          </p:sp>
          <p:sp>
            <p:nvSpPr>
              <p:cNvPr id="34" name="TextBox 33">
                <a:extLst>
                  <a:ext uri="{FF2B5EF4-FFF2-40B4-BE49-F238E27FC236}">
                    <a16:creationId xmlns:a16="http://schemas.microsoft.com/office/drawing/2014/main" id="{E7A4B322-D17F-449E-A4C2-30D3DC58683C}"/>
                  </a:ext>
                </a:extLst>
              </p:cNvPr>
              <p:cNvSpPr txBox="1"/>
              <p:nvPr/>
            </p:nvSpPr>
            <p:spPr>
              <a:xfrm rot="16200000">
                <a:off x="437097" y="2967216"/>
                <a:ext cx="274434" cy="307777"/>
              </a:xfrm>
              <a:prstGeom prst="rect">
                <a:avLst/>
              </a:prstGeom>
              <a:noFill/>
            </p:spPr>
            <p:txBody>
              <a:bodyPr wrap="none" rtlCol="0">
                <a:spAutoFit/>
              </a:bodyPr>
              <a:lstStyle/>
              <a:p>
                <a:r>
                  <a:rPr lang="en-US" sz="1400" dirty="0"/>
                  <a:t>#</a:t>
                </a:r>
              </a:p>
            </p:txBody>
          </p:sp>
          <p:sp>
            <p:nvSpPr>
              <p:cNvPr id="35" name="TextBox 34">
                <a:extLst>
                  <a:ext uri="{FF2B5EF4-FFF2-40B4-BE49-F238E27FC236}">
                    <a16:creationId xmlns:a16="http://schemas.microsoft.com/office/drawing/2014/main" id="{BC036276-6D7D-4734-8C66-72A43A553638}"/>
                  </a:ext>
                </a:extLst>
              </p:cNvPr>
              <p:cNvSpPr txBox="1"/>
              <p:nvPr/>
            </p:nvSpPr>
            <p:spPr>
              <a:xfrm rot="16200000">
                <a:off x="437097" y="1470083"/>
                <a:ext cx="274434" cy="307777"/>
              </a:xfrm>
              <a:prstGeom prst="rect">
                <a:avLst/>
              </a:prstGeom>
              <a:noFill/>
            </p:spPr>
            <p:txBody>
              <a:bodyPr wrap="none" rtlCol="0">
                <a:spAutoFit/>
              </a:bodyPr>
              <a:lstStyle/>
              <a:p>
                <a:r>
                  <a:rPr lang="en-US" sz="1400" dirty="0"/>
                  <a:t>#</a:t>
                </a:r>
              </a:p>
            </p:txBody>
          </p:sp>
        </p:grpSp>
        <p:sp>
          <p:nvSpPr>
            <p:cNvPr id="37" name="TextBox 36">
              <a:extLst>
                <a:ext uri="{FF2B5EF4-FFF2-40B4-BE49-F238E27FC236}">
                  <a16:creationId xmlns:a16="http://schemas.microsoft.com/office/drawing/2014/main" id="{445206BC-84AF-43E8-B93D-42CA544A5769}"/>
                </a:ext>
              </a:extLst>
            </p:cNvPr>
            <p:cNvSpPr txBox="1"/>
            <p:nvPr/>
          </p:nvSpPr>
          <p:spPr>
            <a:xfrm>
              <a:off x="3818909" y="5004368"/>
              <a:ext cx="1263315" cy="276999"/>
            </a:xfrm>
            <a:prstGeom prst="rect">
              <a:avLst/>
            </a:prstGeom>
            <a:solidFill>
              <a:schemeClr val="bg1"/>
            </a:solidFill>
          </p:spPr>
          <p:txBody>
            <a:bodyPr wrap="square" rtlCol="0">
              <a:spAutoFit/>
            </a:bodyPr>
            <a:lstStyle/>
            <a:p>
              <a:r>
                <a:rPr lang="en-US" sz="1200" dirty="0" err="1"/>
                <a:t>Kpoints</a:t>
              </a:r>
              <a:r>
                <a:rPr lang="en-US" sz="1200" dirty="0"/>
                <a:t> per atom</a:t>
              </a:r>
            </a:p>
          </p:txBody>
        </p:sp>
      </p:grpSp>
    </p:spTree>
    <p:extLst>
      <p:ext uri="{BB962C8B-B14F-4D97-AF65-F5344CB8AC3E}">
        <p14:creationId xmlns:p14="http://schemas.microsoft.com/office/powerpoint/2010/main" val="1078428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9C9596-AE60-4E2E-974B-9575CD8DBD83}"/>
              </a:ext>
            </a:extLst>
          </p:cNvPr>
          <p:cNvPicPr>
            <a:picLocks noChangeAspect="1"/>
          </p:cNvPicPr>
          <p:nvPr/>
        </p:nvPicPr>
        <p:blipFill>
          <a:blip r:embed="rId2"/>
          <a:stretch>
            <a:fillRect/>
          </a:stretch>
        </p:blipFill>
        <p:spPr>
          <a:xfrm>
            <a:off x="390642" y="1399657"/>
            <a:ext cx="3813998" cy="3713761"/>
          </a:xfrm>
          <a:prstGeom prst="rect">
            <a:avLst/>
          </a:prstGeom>
        </p:spPr>
      </p:pic>
      <p:pic>
        <p:nvPicPr>
          <p:cNvPr id="5" name="Picture 4">
            <a:extLst>
              <a:ext uri="{FF2B5EF4-FFF2-40B4-BE49-F238E27FC236}">
                <a16:creationId xmlns:a16="http://schemas.microsoft.com/office/drawing/2014/main" id="{C1C2954C-A9AE-435A-871C-E039E8CF442F}"/>
              </a:ext>
            </a:extLst>
          </p:cNvPr>
          <p:cNvPicPr>
            <a:picLocks noChangeAspect="1"/>
          </p:cNvPicPr>
          <p:nvPr/>
        </p:nvPicPr>
        <p:blipFill>
          <a:blip r:embed="rId3"/>
          <a:stretch>
            <a:fillRect/>
          </a:stretch>
        </p:blipFill>
        <p:spPr>
          <a:xfrm>
            <a:off x="4675418" y="1313994"/>
            <a:ext cx="3979976" cy="3885089"/>
          </a:xfrm>
          <a:prstGeom prst="rect">
            <a:avLst/>
          </a:prstGeom>
        </p:spPr>
      </p:pic>
      <p:sp>
        <p:nvSpPr>
          <p:cNvPr id="2" name="TextBox 1">
            <a:extLst>
              <a:ext uri="{FF2B5EF4-FFF2-40B4-BE49-F238E27FC236}">
                <a16:creationId xmlns:a16="http://schemas.microsoft.com/office/drawing/2014/main" id="{87F477F2-6B17-472C-BF46-B5A60EACC3CD}"/>
              </a:ext>
            </a:extLst>
          </p:cNvPr>
          <p:cNvSpPr txBox="1"/>
          <p:nvPr/>
        </p:nvSpPr>
        <p:spPr>
          <a:xfrm>
            <a:off x="535021" y="5286979"/>
            <a:ext cx="7817653" cy="338554"/>
          </a:xfrm>
          <a:prstGeom prst="rect">
            <a:avLst/>
          </a:prstGeom>
          <a:noFill/>
        </p:spPr>
        <p:txBody>
          <a:bodyPr wrap="none" rtlCol="0">
            <a:spAutoFit/>
          </a:bodyPr>
          <a:lstStyle/>
          <a:p>
            <a:r>
              <a:rPr lang="en-US" sz="1600" dirty="0" err="1"/>
              <a:t>Kp</a:t>
            </a:r>
            <a:r>
              <a:rPr lang="en-US" sz="1600" dirty="0"/>
              <a:t>-length needed for 1 </a:t>
            </a:r>
            <a:r>
              <a:rPr lang="en-US" sz="1600" dirty="0" err="1"/>
              <a:t>meV</a:t>
            </a:r>
            <a:r>
              <a:rPr lang="en-US" sz="1600" dirty="0"/>
              <a:t>/cell convergence in E vs Number of unique elements in the cell</a:t>
            </a:r>
          </a:p>
        </p:txBody>
      </p:sp>
      <p:sp>
        <p:nvSpPr>
          <p:cNvPr id="3" name="Rectangle 2">
            <a:extLst>
              <a:ext uri="{FF2B5EF4-FFF2-40B4-BE49-F238E27FC236}">
                <a16:creationId xmlns:a16="http://schemas.microsoft.com/office/drawing/2014/main" id="{5ED0F2CF-397C-426F-9827-D27EF3D0F089}"/>
              </a:ext>
            </a:extLst>
          </p:cNvPr>
          <p:cNvSpPr/>
          <p:nvPr/>
        </p:nvSpPr>
        <p:spPr>
          <a:xfrm>
            <a:off x="902590" y="825986"/>
            <a:ext cx="7358296" cy="400110"/>
          </a:xfrm>
          <a:prstGeom prst="rect">
            <a:avLst/>
          </a:prstGeom>
        </p:spPr>
        <p:txBody>
          <a:bodyPr wrap="none">
            <a:spAutoFit/>
          </a:bodyPr>
          <a:lstStyle/>
          <a:p>
            <a:r>
              <a:rPr lang="en-US" sz="2000" dirty="0" err="1">
                <a:solidFill>
                  <a:srgbClr val="0000FF"/>
                </a:solidFill>
              </a:rPr>
              <a:t>Kp</a:t>
            </a:r>
            <a:r>
              <a:rPr lang="en-US" sz="2000" dirty="0">
                <a:solidFill>
                  <a:srgbClr val="0000FF"/>
                </a:solidFill>
              </a:rPr>
              <a:t> convergence depending on Number of unique elements in the cell </a:t>
            </a:r>
          </a:p>
        </p:txBody>
      </p:sp>
    </p:spTree>
    <p:extLst>
      <p:ext uri="{BB962C8B-B14F-4D97-AF65-F5344CB8AC3E}">
        <p14:creationId xmlns:p14="http://schemas.microsoft.com/office/powerpoint/2010/main" val="3293536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1B7321-1881-40E1-B662-82938B196C8B}"/>
              </a:ext>
            </a:extLst>
          </p:cNvPr>
          <p:cNvPicPr/>
          <p:nvPr/>
        </p:nvPicPr>
        <p:blipFill>
          <a:blip r:embed="rId2"/>
          <a:stretch>
            <a:fillRect/>
          </a:stretch>
        </p:blipFill>
        <p:spPr>
          <a:xfrm>
            <a:off x="1227217" y="487741"/>
            <a:ext cx="6870033" cy="3958389"/>
          </a:xfrm>
          <a:prstGeom prst="rect">
            <a:avLst/>
          </a:prstGeom>
        </p:spPr>
      </p:pic>
      <p:sp>
        <p:nvSpPr>
          <p:cNvPr id="2" name="Rectangle 1">
            <a:extLst>
              <a:ext uri="{FF2B5EF4-FFF2-40B4-BE49-F238E27FC236}">
                <a16:creationId xmlns:a16="http://schemas.microsoft.com/office/drawing/2014/main" id="{86CF64A8-34D7-42E0-A6B9-124C3DFE80DA}"/>
              </a:ext>
            </a:extLst>
          </p:cNvPr>
          <p:cNvSpPr/>
          <p:nvPr/>
        </p:nvSpPr>
        <p:spPr>
          <a:xfrm>
            <a:off x="649702" y="4542382"/>
            <a:ext cx="8025065" cy="1754326"/>
          </a:xfrm>
          <a:prstGeom prst="rect">
            <a:avLst/>
          </a:prstGeom>
        </p:spPr>
        <p:txBody>
          <a:bodyPr wrap="square">
            <a:spAutoFit/>
          </a:bodyPr>
          <a:lstStyle/>
          <a:p>
            <a:pPr algn="ctr"/>
            <a:r>
              <a:rPr lang="en-US" b="1" dirty="0">
                <a:solidFill>
                  <a:srgbClr val="0000FF"/>
                </a:solidFill>
              </a:rPr>
              <a:t>Periodic table trend for k-points-requiring material constituents. </a:t>
            </a:r>
          </a:p>
          <a:p>
            <a:r>
              <a:rPr lang="en-US" dirty="0"/>
              <a:t>The k-points of all the materials were projected on individual elements and their average contribution is shown.  A) length-based k-points distribution, b) per atom-based distribution, c) length-based distribution for metals only, d) length-based distribution for non-metals only. The </a:t>
            </a:r>
            <a:r>
              <a:rPr lang="en-US" dirty="0" err="1"/>
              <a:t>colorbar</a:t>
            </a:r>
            <a:r>
              <a:rPr lang="en-US" dirty="0"/>
              <a:t> is in the unit of Å  for length-based distributions (</a:t>
            </a:r>
            <a:r>
              <a:rPr lang="en-US" dirty="0" err="1"/>
              <a:t>a,c,d</a:t>
            </a:r>
            <a:r>
              <a:rPr lang="en-US" dirty="0"/>
              <a:t>) and of  “per atom” for density distribution (b). </a:t>
            </a:r>
          </a:p>
        </p:txBody>
      </p:sp>
    </p:spTree>
    <p:extLst>
      <p:ext uri="{BB962C8B-B14F-4D97-AF65-F5344CB8AC3E}">
        <p14:creationId xmlns:p14="http://schemas.microsoft.com/office/powerpoint/2010/main" val="2962271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4" y="449045"/>
            <a:ext cx="8422103" cy="857250"/>
          </a:xfrm>
        </p:spPr>
        <p:txBody>
          <a:bodyPr>
            <a:normAutofit/>
          </a:bodyPr>
          <a:lstStyle/>
          <a:p>
            <a:r>
              <a:rPr lang="en-US" sz="4000" dirty="0">
                <a:solidFill>
                  <a:srgbClr val="FF0000"/>
                </a:solidFill>
                <a:latin typeface="Broadway" panose="04040905080B02020502" pitchFamily="82" charset="0"/>
              </a:rPr>
              <a:t>Publications</a:t>
            </a:r>
          </a:p>
        </p:txBody>
      </p:sp>
      <p:sp>
        <p:nvSpPr>
          <p:cNvPr id="3" name="Rectangle 2">
            <a:extLst>
              <a:ext uri="{FF2B5EF4-FFF2-40B4-BE49-F238E27FC236}">
                <a16:creationId xmlns:a16="http://schemas.microsoft.com/office/drawing/2014/main" id="{C8C284BF-1F0F-4CF4-BC46-C10F88B0D381}"/>
              </a:ext>
            </a:extLst>
          </p:cNvPr>
          <p:cNvSpPr/>
          <p:nvPr/>
        </p:nvSpPr>
        <p:spPr>
          <a:xfrm>
            <a:off x="336884" y="1306295"/>
            <a:ext cx="8121316" cy="5078313"/>
          </a:xfrm>
          <a:prstGeom prst="rect">
            <a:avLst/>
          </a:prstGeom>
        </p:spPr>
        <p:txBody>
          <a:bodyPr wrap="square">
            <a:spAutoFit/>
          </a:bodyPr>
          <a:lstStyle/>
          <a:p>
            <a:pPr marL="342900" indent="-342900">
              <a:buFont typeface="Wingdings" panose="05000000000000000000" pitchFamily="2" charset="2"/>
              <a:buChar char="§"/>
            </a:pPr>
            <a:r>
              <a:rPr lang="en-US" dirty="0"/>
              <a:t>K. Choudhary, I. Kalish, R. Beams &amp; F. Tavazza, “</a:t>
            </a:r>
            <a:r>
              <a:rPr lang="en-US" i="1" dirty="0"/>
              <a:t>High-throughput Identification and Characterization of Two-dimensional Materials using Density functional theory,</a:t>
            </a:r>
            <a:r>
              <a:rPr lang="en-US" dirty="0"/>
              <a:t>” Scientific Reports 7, 5179 (2017)</a:t>
            </a:r>
          </a:p>
          <a:p>
            <a:pPr marL="342900" indent="-342900">
              <a:buFont typeface="Wingdings" panose="05000000000000000000" pitchFamily="2" charset="2"/>
              <a:buChar char="§"/>
            </a:pPr>
            <a:r>
              <a:rPr lang="en-US" dirty="0"/>
              <a:t>K. Choudhary, F.Y. Congo, T. Liang, C.A. Becker, R.G. Hennig, F. Tavazza, “</a:t>
            </a:r>
            <a:r>
              <a:rPr lang="en-US" i="1" dirty="0"/>
              <a:t>Evaluation and comparison of classical interatomic potentials through a user-friendly interactive web-interface,</a:t>
            </a:r>
            <a:r>
              <a:rPr lang="en-US" dirty="0"/>
              <a:t>” Scientific Data 4, 160125 (2017)</a:t>
            </a:r>
          </a:p>
          <a:p>
            <a:pPr marL="342900" indent="-342900">
              <a:buFont typeface="Wingdings" panose="05000000000000000000" pitchFamily="2" charset="2"/>
              <a:buChar char="§"/>
            </a:pPr>
            <a:r>
              <a:rPr lang="en-US" dirty="0"/>
              <a:t>K. Choudhary, Q. Zhang, S. Chowdhury, N. Van Nguyen, Z. Trautt, M.W. </a:t>
            </a:r>
            <a:r>
              <a:rPr lang="en-US" dirty="0" err="1"/>
              <a:t>Newrock</a:t>
            </a:r>
            <a:r>
              <a:rPr lang="en-US" dirty="0"/>
              <a:t>, F.Y. Congo, A.C.E. Reid, F. Tavazza, “</a:t>
            </a:r>
            <a:r>
              <a:rPr lang="en-US" i="1" dirty="0"/>
              <a:t>Computational screening of high-performance optoelectronic materials using OptB88vdW and Tran-Blaha modified </a:t>
            </a:r>
            <a:r>
              <a:rPr lang="en-US" i="1" dirty="0" err="1"/>
              <a:t>Becke</a:t>
            </a:r>
            <a:r>
              <a:rPr lang="en-US" i="1" dirty="0"/>
              <a:t>-Johnson formalisms in DFT,</a:t>
            </a:r>
            <a:r>
              <a:rPr lang="en-US" dirty="0"/>
              <a:t>” accepted for publication in Scientific Data (2018)</a:t>
            </a:r>
          </a:p>
          <a:p>
            <a:pPr marL="342900" indent="-342900">
              <a:buFont typeface="Wingdings" panose="05000000000000000000" pitchFamily="2" charset="2"/>
              <a:buChar char="§"/>
            </a:pPr>
            <a:r>
              <a:rPr lang="en-US" dirty="0"/>
              <a:t>K. Choudhary, G. Cheon, E, Reed, F. Tavazza, “</a:t>
            </a:r>
            <a:r>
              <a:rPr lang="en-US" i="1" dirty="0"/>
              <a:t>Elastic properties of bulk and low-dimensional materials using OptB88vdW functional in density functional theory</a:t>
            </a:r>
            <a:r>
              <a:rPr lang="en-US" dirty="0"/>
              <a:t>”, accepted for publication in Phys. Rev. B (2018)</a:t>
            </a:r>
          </a:p>
          <a:p>
            <a:pPr marL="342900" indent="-342900">
              <a:buFont typeface="Wingdings" panose="05000000000000000000" pitchFamily="2" charset="2"/>
              <a:buChar char="§"/>
            </a:pPr>
            <a:r>
              <a:rPr lang="en-US" dirty="0"/>
              <a:t>K. Choudhary, B. </a:t>
            </a:r>
            <a:r>
              <a:rPr lang="en-US" dirty="0" err="1"/>
              <a:t>DeCost</a:t>
            </a:r>
            <a:r>
              <a:rPr lang="en-US" dirty="0"/>
              <a:t>,  F. Tavazza, “</a:t>
            </a:r>
            <a:r>
              <a:rPr lang="en-US" i="1" dirty="0"/>
              <a:t>Machine learning with force-field inspired descriptors for materials: fast screening and mapping energy landscape</a:t>
            </a:r>
            <a:r>
              <a:rPr lang="en-US" dirty="0"/>
              <a:t>”, accepted for publication in Physical Review Materials (2018)</a:t>
            </a:r>
          </a:p>
          <a:p>
            <a:pPr marL="342900" indent="-342900">
              <a:buFont typeface="Wingdings" panose="05000000000000000000" pitchFamily="2" charset="2"/>
              <a:buChar char="§"/>
            </a:pPr>
            <a:endParaRPr lang="en-US" dirty="0"/>
          </a:p>
        </p:txBody>
      </p:sp>
    </p:spTree>
    <p:extLst>
      <p:ext uri="{BB962C8B-B14F-4D97-AF65-F5344CB8AC3E}">
        <p14:creationId xmlns:p14="http://schemas.microsoft.com/office/powerpoint/2010/main" val="3954803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1" y="458702"/>
            <a:ext cx="8422103" cy="857250"/>
          </a:xfrm>
        </p:spPr>
        <p:txBody>
          <a:bodyPr>
            <a:normAutofit/>
          </a:bodyPr>
          <a:lstStyle/>
          <a:p>
            <a:r>
              <a:rPr lang="en-US" sz="4000" dirty="0">
                <a:solidFill>
                  <a:srgbClr val="FF0000"/>
                </a:solidFill>
                <a:latin typeface="Broadway" panose="04040905080B02020502" pitchFamily="82" charset="0"/>
              </a:rPr>
              <a:t>Conclusions</a:t>
            </a:r>
          </a:p>
        </p:txBody>
      </p:sp>
      <p:sp>
        <p:nvSpPr>
          <p:cNvPr id="4" name="Rectangle 3">
            <a:extLst>
              <a:ext uri="{FF2B5EF4-FFF2-40B4-BE49-F238E27FC236}">
                <a16:creationId xmlns:a16="http://schemas.microsoft.com/office/drawing/2014/main" id="{E7C918F6-8F73-405D-8B25-129FB64CF253}"/>
              </a:ext>
            </a:extLst>
          </p:cNvPr>
          <p:cNvSpPr/>
          <p:nvPr/>
        </p:nvSpPr>
        <p:spPr>
          <a:xfrm>
            <a:off x="2665845" y="1953242"/>
            <a:ext cx="3764172" cy="584775"/>
          </a:xfrm>
          <a:prstGeom prst="rect">
            <a:avLst/>
          </a:prstGeom>
        </p:spPr>
        <p:txBody>
          <a:bodyPr wrap="none">
            <a:spAutoFit/>
          </a:bodyPr>
          <a:lstStyle/>
          <a:p>
            <a:r>
              <a:rPr lang="en-US" sz="3200" dirty="0"/>
              <a:t>https://jarvis.nist.gov/</a:t>
            </a:r>
          </a:p>
        </p:txBody>
      </p:sp>
      <p:pic>
        <p:nvPicPr>
          <p:cNvPr id="6" name="Picture 5">
            <a:extLst>
              <a:ext uri="{FF2B5EF4-FFF2-40B4-BE49-F238E27FC236}">
                <a16:creationId xmlns:a16="http://schemas.microsoft.com/office/drawing/2014/main" id="{1B53A52E-3404-4043-8C80-044979F06C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243" y="2744417"/>
            <a:ext cx="5559381" cy="3448805"/>
          </a:xfrm>
          <a:prstGeom prst="rect">
            <a:avLst/>
          </a:prstGeom>
          <a:ln>
            <a:solidFill>
              <a:schemeClr val="tx1"/>
            </a:solidFill>
          </a:ln>
        </p:spPr>
      </p:pic>
      <p:sp>
        <p:nvSpPr>
          <p:cNvPr id="3" name="Rectangle 2">
            <a:extLst>
              <a:ext uri="{FF2B5EF4-FFF2-40B4-BE49-F238E27FC236}">
                <a16:creationId xmlns:a16="http://schemas.microsoft.com/office/drawing/2014/main" id="{6BBDCA98-6096-4992-AA25-C5E0BE19F4FF}"/>
              </a:ext>
            </a:extLst>
          </p:cNvPr>
          <p:cNvSpPr/>
          <p:nvPr/>
        </p:nvSpPr>
        <p:spPr>
          <a:xfrm>
            <a:off x="1332948" y="1315952"/>
            <a:ext cx="6429965" cy="584775"/>
          </a:xfrm>
          <a:prstGeom prst="rect">
            <a:avLst/>
          </a:prstGeom>
        </p:spPr>
        <p:txBody>
          <a:bodyPr wrap="none">
            <a:spAutoFit/>
          </a:bodyPr>
          <a:lstStyle/>
          <a:p>
            <a:r>
              <a:rPr lang="en-US" sz="3200" dirty="0"/>
              <a:t>https://mgi.nist.gov/dft-benchmarking</a:t>
            </a:r>
          </a:p>
        </p:txBody>
      </p:sp>
    </p:spTree>
    <p:extLst>
      <p:ext uri="{BB962C8B-B14F-4D97-AF65-F5344CB8AC3E}">
        <p14:creationId xmlns:p14="http://schemas.microsoft.com/office/powerpoint/2010/main" val="2608814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BB19BD-85D4-47FB-8446-C12AB8457CF5}"/>
              </a:ext>
            </a:extLst>
          </p:cNvPr>
          <p:cNvSpPr txBox="1"/>
          <p:nvPr/>
        </p:nvSpPr>
        <p:spPr>
          <a:xfrm>
            <a:off x="2902226" y="2610678"/>
            <a:ext cx="3112134" cy="1569660"/>
          </a:xfrm>
          <a:prstGeom prst="rect">
            <a:avLst/>
          </a:prstGeom>
          <a:noFill/>
        </p:spPr>
        <p:txBody>
          <a:bodyPr wrap="none" rtlCol="0">
            <a:spAutoFit/>
          </a:bodyPr>
          <a:lstStyle/>
          <a:p>
            <a:pPr algn="ctr"/>
            <a:r>
              <a:rPr lang="en-US" sz="4800" dirty="0">
                <a:solidFill>
                  <a:srgbClr val="FF0000"/>
                </a:solidFill>
              </a:rPr>
              <a:t>JARVIS-FF</a:t>
            </a:r>
          </a:p>
          <a:p>
            <a:pPr algn="ctr"/>
            <a:r>
              <a:rPr lang="en-US" sz="4800" dirty="0">
                <a:solidFill>
                  <a:srgbClr val="FF0000"/>
                </a:solidFill>
              </a:rPr>
              <a:t>slides</a:t>
            </a:r>
          </a:p>
        </p:txBody>
      </p:sp>
    </p:spTree>
    <p:extLst>
      <p:ext uri="{BB962C8B-B14F-4D97-AF65-F5344CB8AC3E}">
        <p14:creationId xmlns:p14="http://schemas.microsoft.com/office/powerpoint/2010/main" val="3765224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E3EB8B1-5984-4B94-8063-8A420A303375}"/>
              </a:ext>
            </a:extLst>
          </p:cNvPr>
          <p:cNvPicPr>
            <a:picLocks noChangeAspect="1"/>
          </p:cNvPicPr>
          <p:nvPr/>
        </p:nvPicPr>
        <p:blipFill rotWithShape="1">
          <a:blip r:embed="rId3"/>
          <a:srcRect r="21384" b="47776"/>
          <a:stretch/>
        </p:blipFill>
        <p:spPr>
          <a:xfrm>
            <a:off x="1184652" y="2238047"/>
            <a:ext cx="4792843" cy="1790914"/>
          </a:xfrm>
          <a:prstGeom prst="rect">
            <a:avLst/>
          </a:prstGeom>
        </p:spPr>
      </p:pic>
      <p:sp>
        <p:nvSpPr>
          <p:cNvPr id="4" name="Title 1"/>
          <p:cNvSpPr>
            <a:spLocks noGrp="1"/>
          </p:cNvSpPr>
          <p:nvPr>
            <p:ph type="title"/>
          </p:nvPr>
        </p:nvSpPr>
        <p:spPr>
          <a:xfrm>
            <a:off x="336884" y="449045"/>
            <a:ext cx="8422103" cy="857250"/>
          </a:xfrm>
        </p:spPr>
        <p:txBody>
          <a:bodyPr>
            <a:normAutofit/>
          </a:bodyPr>
          <a:lstStyle/>
          <a:p>
            <a:r>
              <a:rPr lang="en-US" sz="4000" dirty="0">
                <a:solidFill>
                  <a:srgbClr val="FF0000"/>
                </a:solidFill>
                <a:latin typeface="Broadway" panose="04040905080B02020502" pitchFamily="82" charset="0"/>
              </a:rPr>
              <a:t>Classical Force Field (FF)</a:t>
            </a:r>
          </a:p>
        </p:txBody>
      </p:sp>
      <p:sp>
        <p:nvSpPr>
          <p:cNvPr id="5" name="TextBox 4"/>
          <p:cNvSpPr txBox="1"/>
          <p:nvPr/>
        </p:nvSpPr>
        <p:spPr>
          <a:xfrm>
            <a:off x="469883" y="1313508"/>
            <a:ext cx="5306261" cy="1015663"/>
          </a:xfrm>
          <a:prstGeom prst="rect">
            <a:avLst/>
          </a:prstGeom>
          <a:noFill/>
        </p:spPr>
        <p:txBody>
          <a:bodyPr wrap="none" rtlCol="0">
            <a:spAutoFit/>
          </a:bodyPr>
          <a:lstStyle/>
          <a:p>
            <a:pPr marL="285750" indent="-285750">
              <a:buFontTx/>
              <a:buChar char="-"/>
            </a:pPr>
            <a:r>
              <a:rPr lang="en-US" sz="2000" dirty="0">
                <a:solidFill>
                  <a:srgbClr val="0000FF"/>
                </a:solidFill>
              </a:rPr>
              <a:t>Atomistic</a:t>
            </a:r>
            <a:r>
              <a:rPr lang="en-US" sz="2000" dirty="0">
                <a:solidFill>
                  <a:srgbClr val="FF0000"/>
                </a:solidFill>
              </a:rPr>
              <a:t> </a:t>
            </a:r>
            <a:r>
              <a:rPr lang="en-US" sz="2000" dirty="0"/>
              <a:t>modeling </a:t>
            </a:r>
          </a:p>
          <a:p>
            <a:pPr marL="285750" indent="-285750">
              <a:buFontTx/>
              <a:buChar char="-"/>
            </a:pPr>
            <a:r>
              <a:rPr lang="en-US" sz="2000" dirty="0"/>
              <a:t>Based on </a:t>
            </a:r>
            <a:r>
              <a:rPr lang="en-US" sz="2000" dirty="0">
                <a:solidFill>
                  <a:srgbClr val="0000FF"/>
                </a:solidFill>
              </a:rPr>
              <a:t>classical</a:t>
            </a:r>
            <a:r>
              <a:rPr lang="en-US" sz="2000" dirty="0"/>
              <a:t> </a:t>
            </a:r>
            <a:r>
              <a:rPr lang="en-US" sz="2000" dirty="0">
                <a:solidFill>
                  <a:srgbClr val="0000FF"/>
                </a:solidFill>
              </a:rPr>
              <a:t>mechanics</a:t>
            </a:r>
            <a:r>
              <a:rPr lang="en-US" sz="2000" dirty="0"/>
              <a:t> (only treats </a:t>
            </a:r>
            <a:r>
              <a:rPr lang="en-US" sz="2000" b="1" dirty="0"/>
              <a:t>ions</a:t>
            </a:r>
            <a:r>
              <a:rPr lang="en-US" sz="2000" dirty="0"/>
              <a:t>)</a:t>
            </a:r>
          </a:p>
          <a:p>
            <a:pPr marL="285750" indent="-285750">
              <a:buFontTx/>
              <a:buChar char="-"/>
            </a:pPr>
            <a:r>
              <a:rPr lang="en-US" sz="2000" b="1" dirty="0">
                <a:solidFill>
                  <a:srgbClr val="FF0000"/>
                </a:solidFill>
              </a:rPr>
              <a:t>Phenomenological expression </a:t>
            </a:r>
            <a:r>
              <a:rPr lang="en-US" sz="2000"/>
              <a:t>for </a:t>
            </a:r>
            <a:r>
              <a:rPr lang="en-US" sz="2000" b="1">
                <a:solidFill>
                  <a:srgbClr val="FF0000"/>
                </a:solidFill>
              </a:rPr>
              <a:t>energy</a:t>
            </a:r>
            <a:r>
              <a:rPr lang="en-US" sz="2000"/>
              <a:t>:</a:t>
            </a:r>
            <a:endParaRPr lang="en-US" sz="2000" dirty="0"/>
          </a:p>
        </p:txBody>
      </p:sp>
      <p:grpSp>
        <p:nvGrpSpPr>
          <p:cNvPr id="34" name="Group 33"/>
          <p:cNvGrpSpPr/>
          <p:nvPr/>
        </p:nvGrpSpPr>
        <p:grpSpPr>
          <a:xfrm>
            <a:off x="469883" y="4231938"/>
            <a:ext cx="6712094" cy="2373469"/>
            <a:chOff x="469883" y="2400257"/>
            <a:chExt cx="6712094" cy="2373469"/>
          </a:xfrm>
        </p:grpSpPr>
        <p:sp>
          <p:nvSpPr>
            <p:cNvPr id="7" name="TextBox 6"/>
            <p:cNvSpPr txBox="1"/>
            <p:nvPr/>
          </p:nvSpPr>
          <p:spPr>
            <a:xfrm>
              <a:off x="469883" y="2742401"/>
              <a:ext cx="6712094" cy="2031325"/>
            </a:xfrm>
            <a:prstGeom prst="rect">
              <a:avLst/>
            </a:prstGeom>
            <a:noFill/>
          </p:spPr>
          <p:txBody>
            <a:bodyPr wrap="none" rtlCol="0">
              <a:spAutoFit/>
            </a:bodyPr>
            <a:lstStyle/>
            <a:p>
              <a:pPr marL="285750" indent="-285750">
                <a:buFontTx/>
                <a:buChar char="-"/>
              </a:pPr>
              <a:r>
                <a:rPr lang="en-US" dirty="0">
                  <a:sym typeface="Wingdings" panose="05000000000000000000" pitchFamily="2" charset="2"/>
                </a:rPr>
                <a:t>Relatively </a:t>
              </a:r>
              <a:r>
                <a:rPr lang="en-US" dirty="0">
                  <a:solidFill>
                    <a:srgbClr val="FF0000"/>
                  </a:solidFill>
                  <a:sym typeface="Wingdings" panose="05000000000000000000" pitchFamily="2" charset="2"/>
                </a:rPr>
                <a:t>computationally light</a:t>
              </a:r>
              <a:r>
                <a:rPr lang="en-US" dirty="0">
                  <a:sym typeface="Wingdings" panose="05000000000000000000" pitchFamily="2" charset="2"/>
                </a:rPr>
                <a:t>:</a:t>
              </a:r>
            </a:p>
            <a:p>
              <a:pPr marL="742950" lvl="1" indent="-285750">
                <a:buFontTx/>
                <a:buChar char="-"/>
              </a:pPr>
              <a:r>
                <a:rPr lang="en-US" dirty="0">
                  <a:sym typeface="Wingdings" panose="05000000000000000000" pitchFamily="2" charset="2"/>
                </a:rPr>
                <a:t>large systems (</a:t>
              </a:r>
              <a:r>
                <a:rPr lang="en-US" b="1" dirty="0">
                  <a:sym typeface="Wingdings" panose="05000000000000000000" pitchFamily="2" charset="2"/>
                </a:rPr>
                <a:t>millions of atoms</a:t>
              </a:r>
              <a:r>
                <a:rPr lang="en-US" dirty="0">
                  <a:sym typeface="Wingdings" panose="05000000000000000000" pitchFamily="2" charset="2"/>
                </a:rPr>
                <a:t>)  extended defects, etc.</a:t>
              </a:r>
            </a:p>
            <a:p>
              <a:pPr marL="742950" lvl="1" indent="-285750">
                <a:buFontTx/>
                <a:buChar char="-"/>
              </a:pPr>
              <a:r>
                <a:rPr lang="en-US" dirty="0">
                  <a:sym typeface="Wingdings" panose="05000000000000000000" pitchFamily="2" charset="2"/>
                </a:rPr>
                <a:t>Suitable for MD/MC evolution of systems</a:t>
              </a:r>
            </a:p>
            <a:p>
              <a:pPr marL="742950" lvl="1" indent="-285750">
                <a:buFontTx/>
                <a:buChar char="-"/>
              </a:pPr>
              <a:r>
                <a:rPr lang="en-US" dirty="0">
                  <a:sym typeface="Wingdings" panose="05000000000000000000" pitchFamily="2" charset="2"/>
                </a:rPr>
                <a:t>Good predictability of temperature-dependent phenomena</a:t>
              </a:r>
            </a:p>
            <a:p>
              <a:pPr marL="285750" indent="-285750">
                <a:buFontTx/>
                <a:buChar char="-"/>
              </a:pPr>
              <a:r>
                <a:rPr lang="en-US" dirty="0"/>
                <a:t>Lots of fitting parameters </a:t>
              </a:r>
              <a:r>
                <a:rPr lang="en-US" dirty="0">
                  <a:sym typeface="Wingdings" panose="05000000000000000000" pitchFamily="2" charset="2"/>
                </a:rPr>
                <a:t> </a:t>
              </a:r>
              <a:r>
                <a:rPr lang="en-US" dirty="0">
                  <a:solidFill>
                    <a:srgbClr val="FF0000"/>
                  </a:solidFill>
                  <a:sym typeface="Wingdings" panose="05000000000000000000" pitchFamily="2" charset="2"/>
                </a:rPr>
                <a:t>not very transferable</a:t>
              </a:r>
            </a:p>
            <a:p>
              <a:pPr marL="285750" indent="-285750">
                <a:buFontTx/>
                <a:buChar char="-"/>
              </a:pPr>
              <a:r>
                <a:rPr lang="en-US" dirty="0">
                  <a:sym typeface="Wingdings" panose="05000000000000000000" pitchFamily="2" charset="2"/>
                </a:rPr>
                <a:t>Fitting is </a:t>
              </a:r>
              <a:r>
                <a:rPr lang="en-US" dirty="0">
                  <a:solidFill>
                    <a:srgbClr val="FF0000"/>
                  </a:solidFill>
                  <a:sym typeface="Wingdings" panose="05000000000000000000" pitchFamily="2" charset="2"/>
                </a:rPr>
                <a:t>very time consuming </a:t>
              </a:r>
              <a:r>
                <a:rPr lang="en-US" dirty="0">
                  <a:sym typeface="Wingdings" panose="05000000000000000000" pitchFamily="2" charset="2"/>
                </a:rPr>
                <a:t>– hard to go beyond ternary systems</a:t>
              </a:r>
            </a:p>
            <a:p>
              <a:pPr marL="742950" lvl="1" indent="-285750">
                <a:buFontTx/>
                <a:buChar char="-"/>
              </a:pPr>
              <a:endParaRPr lang="en-US" dirty="0"/>
            </a:p>
          </p:txBody>
        </p:sp>
        <p:sp>
          <p:nvSpPr>
            <p:cNvPr id="3" name="TextBox 2"/>
            <p:cNvSpPr txBox="1"/>
            <p:nvPr/>
          </p:nvSpPr>
          <p:spPr>
            <a:xfrm>
              <a:off x="1634304" y="2400257"/>
              <a:ext cx="3118161" cy="400110"/>
            </a:xfrm>
            <a:prstGeom prst="rect">
              <a:avLst/>
            </a:prstGeom>
            <a:noFill/>
          </p:spPr>
          <p:txBody>
            <a:bodyPr wrap="none" rtlCol="0">
              <a:spAutoFit/>
            </a:bodyPr>
            <a:lstStyle/>
            <a:p>
              <a:r>
                <a:rPr lang="en-US" sz="2000" b="1" dirty="0"/>
                <a:t>Advantages/Disadvantages</a:t>
              </a:r>
            </a:p>
          </p:txBody>
        </p:sp>
      </p:grpSp>
      <p:pic>
        <p:nvPicPr>
          <p:cNvPr id="6" name="Picture 5">
            <a:extLst>
              <a:ext uri="{FF2B5EF4-FFF2-40B4-BE49-F238E27FC236}">
                <a16:creationId xmlns:a16="http://schemas.microsoft.com/office/drawing/2014/main" id="{231F07C2-6B86-4F02-90F9-24612AA3E2CF}"/>
              </a:ext>
            </a:extLst>
          </p:cNvPr>
          <p:cNvPicPr>
            <a:picLocks noChangeAspect="1"/>
          </p:cNvPicPr>
          <p:nvPr/>
        </p:nvPicPr>
        <p:blipFill>
          <a:blip r:embed="rId4"/>
          <a:stretch>
            <a:fillRect/>
          </a:stretch>
        </p:blipFill>
        <p:spPr>
          <a:xfrm>
            <a:off x="6409957" y="1559685"/>
            <a:ext cx="2206772" cy="1641442"/>
          </a:xfrm>
          <a:prstGeom prst="rect">
            <a:avLst/>
          </a:prstGeom>
        </p:spPr>
      </p:pic>
      <p:pic>
        <p:nvPicPr>
          <p:cNvPr id="8" name="Picture 7">
            <a:extLst>
              <a:ext uri="{FF2B5EF4-FFF2-40B4-BE49-F238E27FC236}">
                <a16:creationId xmlns:a16="http://schemas.microsoft.com/office/drawing/2014/main" id="{CEF93DEB-BA00-4FCE-9E0B-57442ED79EFC}"/>
              </a:ext>
            </a:extLst>
          </p:cNvPr>
          <p:cNvPicPr>
            <a:picLocks noChangeAspect="1"/>
          </p:cNvPicPr>
          <p:nvPr/>
        </p:nvPicPr>
        <p:blipFill>
          <a:blip r:embed="rId5"/>
          <a:stretch>
            <a:fillRect/>
          </a:stretch>
        </p:blipFill>
        <p:spPr>
          <a:xfrm>
            <a:off x="6692264" y="4028961"/>
            <a:ext cx="2066723" cy="1572904"/>
          </a:xfrm>
          <a:prstGeom prst="rect">
            <a:avLst/>
          </a:prstGeom>
        </p:spPr>
      </p:pic>
    </p:spTree>
    <p:extLst>
      <p:ext uri="{BB962C8B-B14F-4D97-AF65-F5344CB8AC3E}">
        <p14:creationId xmlns:p14="http://schemas.microsoft.com/office/powerpoint/2010/main" val="3268044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4" y="392773"/>
            <a:ext cx="8422103" cy="857250"/>
          </a:xfrm>
        </p:spPr>
        <p:txBody>
          <a:bodyPr>
            <a:normAutofit/>
          </a:bodyPr>
          <a:lstStyle/>
          <a:p>
            <a:r>
              <a:rPr lang="en-US" sz="4000" dirty="0">
                <a:solidFill>
                  <a:srgbClr val="FF0000"/>
                </a:solidFill>
                <a:latin typeface="Broadway" panose="04040905080B02020502" pitchFamily="82" charset="0"/>
              </a:rPr>
              <a:t>JARVIS-FF</a:t>
            </a:r>
          </a:p>
        </p:txBody>
      </p:sp>
      <p:sp>
        <p:nvSpPr>
          <p:cNvPr id="3" name="Rectangle 2">
            <a:extLst>
              <a:ext uri="{FF2B5EF4-FFF2-40B4-BE49-F238E27FC236}">
                <a16:creationId xmlns:a16="http://schemas.microsoft.com/office/drawing/2014/main" id="{1AED50FF-E826-4780-AC42-9D3930210090}"/>
              </a:ext>
            </a:extLst>
          </p:cNvPr>
          <p:cNvSpPr/>
          <p:nvPr/>
        </p:nvSpPr>
        <p:spPr>
          <a:xfrm>
            <a:off x="336884" y="877670"/>
            <a:ext cx="5571547" cy="5878532"/>
          </a:xfrm>
          <a:prstGeom prst="rect">
            <a:avLst/>
          </a:prstGeom>
        </p:spPr>
        <p:txBody>
          <a:bodyPr wrap="square">
            <a:spAutoFit/>
          </a:bodyPr>
          <a:lstStyle/>
          <a:p>
            <a:pPr marL="457200" indent="-457200">
              <a:buFont typeface="Wingdings" panose="05000000000000000000" pitchFamily="2" charset="2"/>
              <a:buChar char="v"/>
            </a:pPr>
            <a:r>
              <a:rPr lang="en-US" sz="2000" dirty="0"/>
              <a:t>Scope: </a:t>
            </a:r>
          </a:p>
          <a:p>
            <a:pPr lvl="1"/>
            <a:r>
              <a:rPr lang="en-US" sz="2000" dirty="0"/>
              <a:t>to </a:t>
            </a:r>
            <a:r>
              <a:rPr lang="en-US" sz="2000" b="1" dirty="0">
                <a:solidFill>
                  <a:srgbClr val="0000FF"/>
                </a:solidFill>
              </a:rPr>
              <a:t>facilitate the user in choosing </a:t>
            </a:r>
            <a:r>
              <a:rPr lang="en-US" sz="2000" dirty="0"/>
              <a:t>the right potential for their needs by providing comparison of material properties computed with as many force fields as possible</a:t>
            </a:r>
          </a:p>
          <a:p>
            <a:pPr marL="457200" indent="-457200">
              <a:buFont typeface="Wingdings" panose="05000000000000000000" pitchFamily="2" charset="2"/>
              <a:buChar char="v"/>
            </a:pPr>
            <a:endParaRPr lang="en-US" sz="2000" dirty="0"/>
          </a:p>
          <a:p>
            <a:pPr marL="457200" indent="-457200">
              <a:buFont typeface="Wingdings" panose="05000000000000000000" pitchFamily="2" charset="2"/>
              <a:buChar char="v"/>
            </a:pPr>
            <a:r>
              <a:rPr lang="en-US" sz="2000" dirty="0"/>
              <a:t>more than </a:t>
            </a:r>
            <a:r>
              <a:rPr lang="en-US" sz="2000" b="1" dirty="0">
                <a:solidFill>
                  <a:srgbClr val="FF0000"/>
                </a:solidFill>
              </a:rPr>
              <a:t>3000 materials </a:t>
            </a:r>
            <a:r>
              <a:rPr lang="en-US" sz="2000" dirty="0"/>
              <a:t>through more than </a:t>
            </a:r>
            <a:r>
              <a:rPr lang="en-US" sz="2000" b="1" dirty="0">
                <a:solidFill>
                  <a:srgbClr val="FF0000"/>
                </a:solidFill>
              </a:rPr>
              <a:t>25000 classical force-field </a:t>
            </a:r>
          </a:p>
          <a:p>
            <a:pPr marL="457200" indent="-457200">
              <a:buFont typeface="Wingdings" panose="05000000000000000000" pitchFamily="2" charset="2"/>
              <a:buChar char="v"/>
            </a:pPr>
            <a:endParaRPr lang="en-US" sz="2000" b="1" dirty="0">
              <a:solidFill>
                <a:srgbClr val="FF0000"/>
              </a:solidFill>
            </a:endParaRPr>
          </a:p>
          <a:p>
            <a:pPr marL="457200" indent="-457200">
              <a:buFont typeface="Wingdings" panose="05000000000000000000" pitchFamily="2" charset="2"/>
              <a:buChar char="v"/>
            </a:pPr>
            <a:r>
              <a:rPr lang="en-US" sz="2000" dirty="0"/>
              <a:t>Force-fields obtained from NIST’s IPR and LAMMPS-potential folder. DFT relaxed structures obtained from Materials-Project</a:t>
            </a:r>
          </a:p>
          <a:p>
            <a:pPr marL="457200" indent="-457200">
              <a:buFont typeface="Wingdings" panose="05000000000000000000" pitchFamily="2" charset="2"/>
              <a:buChar char="v"/>
            </a:pPr>
            <a:r>
              <a:rPr lang="en-US" sz="2000" dirty="0"/>
              <a:t>High-throughput LAMMPS calculations</a:t>
            </a:r>
          </a:p>
          <a:p>
            <a:pPr marL="457200" indent="-457200">
              <a:buFont typeface="Wingdings" panose="05000000000000000000" pitchFamily="2" charset="2"/>
              <a:buChar char="v"/>
            </a:pPr>
            <a:endParaRPr lang="en-US" sz="2000" dirty="0"/>
          </a:p>
          <a:p>
            <a:pPr marL="457200" indent="-457200">
              <a:buFont typeface="Wingdings" panose="05000000000000000000" pitchFamily="2" charset="2"/>
              <a:buChar char="v"/>
            </a:pPr>
            <a:r>
              <a:rPr lang="en-US" sz="2000" b="1" dirty="0"/>
              <a:t>Relaxed structures, Elastic properties, Surface energies, Vacancy formation energies</a:t>
            </a:r>
          </a:p>
          <a:p>
            <a:pPr marL="457200" indent="-457200">
              <a:buFont typeface="Wingdings" panose="05000000000000000000" pitchFamily="2" charset="2"/>
              <a:buChar char="v"/>
            </a:pPr>
            <a:r>
              <a:rPr lang="en-US" sz="2000" dirty="0"/>
              <a:t>Properties available for download, code</a:t>
            </a:r>
          </a:p>
          <a:p>
            <a:pPr lvl="1"/>
            <a:r>
              <a:rPr lang="en-US" sz="2000" dirty="0"/>
              <a:t>available on </a:t>
            </a:r>
            <a:r>
              <a:rPr lang="en-US" sz="2000" dirty="0" err="1"/>
              <a:t>github</a:t>
            </a:r>
            <a:r>
              <a:rPr lang="en-US" sz="2000" dirty="0"/>
              <a:t>:</a:t>
            </a:r>
            <a:endParaRPr lang="en-US" sz="2000" dirty="0">
              <a:solidFill>
                <a:srgbClr val="0066FF"/>
              </a:solidFill>
            </a:endParaRPr>
          </a:p>
          <a:p>
            <a:pPr marL="457200" indent="-457200">
              <a:buFont typeface="Wingdings" panose="05000000000000000000" pitchFamily="2" charset="2"/>
              <a:buChar char="v"/>
            </a:pPr>
            <a:endParaRPr lang="en-US" sz="1600" b="1" dirty="0"/>
          </a:p>
        </p:txBody>
      </p:sp>
      <p:pic>
        <p:nvPicPr>
          <p:cNvPr id="4" name="Picture 3">
            <a:extLst>
              <a:ext uri="{FF2B5EF4-FFF2-40B4-BE49-F238E27FC236}">
                <a16:creationId xmlns:a16="http://schemas.microsoft.com/office/drawing/2014/main" id="{B1CA431C-0C75-4589-9BA3-5832B5B1A031}"/>
              </a:ext>
            </a:extLst>
          </p:cNvPr>
          <p:cNvPicPr>
            <a:picLocks noChangeAspect="1"/>
          </p:cNvPicPr>
          <p:nvPr/>
        </p:nvPicPr>
        <p:blipFill>
          <a:blip r:embed="rId2"/>
          <a:stretch>
            <a:fillRect/>
          </a:stretch>
        </p:blipFill>
        <p:spPr>
          <a:xfrm>
            <a:off x="5631324" y="1442134"/>
            <a:ext cx="3127663" cy="4129697"/>
          </a:xfrm>
          <a:prstGeom prst="rect">
            <a:avLst/>
          </a:prstGeom>
        </p:spPr>
      </p:pic>
      <p:sp>
        <p:nvSpPr>
          <p:cNvPr id="5" name="Rectangle 4">
            <a:extLst>
              <a:ext uri="{FF2B5EF4-FFF2-40B4-BE49-F238E27FC236}">
                <a16:creationId xmlns:a16="http://schemas.microsoft.com/office/drawing/2014/main" id="{DB58CEAE-7383-483E-B8D0-0379CD8E3482}"/>
              </a:ext>
            </a:extLst>
          </p:cNvPr>
          <p:cNvSpPr/>
          <p:nvPr/>
        </p:nvSpPr>
        <p:spPr>
          <a:xfrm>
            <a:off x="3014136" y="6070796"/>
            <a:ext cx="3397084" cy="369332"/>
          </a:xfrm>
          <a:prstGeom prst="rect">
            <a:avLst/>
          </a:prstGeom>
        </p:spPr>
        <p:txBody>
          <a:bodyPr wrap="none">
            <a:spAutoFit/>
          </a:bodyPr>
          <a:lstStyle/>
          <a:p>
            <a:r>
              <a:rPr lang="en-US" dirty="0">
                <a:solidFill>
                  <a:srgbClr val="0000FF"/>
                </a:solidFill>
              </a:rPr>
              <a:t>https://github.com/usnistgov/jarvis</a:t>
            </a:r>
          </a:p>
        </p:txBody>
      </p:sp>
    </p:spTree>
    <p:extLst>
      <p:ext uri="{BB962C8B-B14F-4D97-AF65-F5344CB8AC3E}">
        <p14:creationId xmlns:p14="http://schemas.microsoft.com/office/powerpoint/2010/main" val="459997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BC7EBE3-105F-4279-9065-ADAC5E345855}"/>
              </a:ext>
            </a:extLst>
          </p:cNvPr>
          <p:cNvGrpSpPr>
            <a:grpSpLocks noChangeAspect="1"/>
          </p:cNvGrpSpPr>
          <p:nvPr/>
        </p:nvGrpSpPr>
        <p:grpSpPr>
          <a:xfrm>
            <a:off x="390033" y="1215189"/>
            <a:ext cx="8327180" cy="4776216"/>
            <a:chOff x="462847" y="1243234"/>
            <a:chExt cx="8111029" cy="4652239"/>
          </a:xfrm>
        </p:grpSpPr>
        <p:pic>
          <p:nvPicPr>
            <p:cNvPr id="5" name="Picture 4">
              <a:extLst>
                <a:ext uri="{FF2B5EF4-FFF2-40B4-BE49-F238E27FC236}">
                  <a16:creationId xmlns:a16="http://schemas.microsoft.com/office/drawing/2014/main" id="{5EDAD248-CCAB-47D8-AC6B-FA70E6970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47" y="1243234"/>
              <a:ext cx="8111029" cy="4652239"/>
            </a:xfrm>
            <a:prstGeom prst="rect">
              <a:avLst/>
            </a:prstGeom>
          </p:spPr>
        </p:pic>
        <p:sp>
          <p:nvSpPr>
            <p:cNvPr id="7" name="Oval 6">
              <a:extLst>
                <a:ext uri="{FF2B5EF4-FFF2-40B4-BE49-F238E27FC236}">
                  <a16:creationId xmlns:a16="http://schemas.microsoft.com/office/drawing/2014/main" id="{19D50100-3088-4D54-97E9-88C7FDC0709B}"/>
                </a:ext>
              </a:extLst>
            </p:cNvPr>
            <p:cNvSpPr/>
            <p:nvPr/>
          </p:nvSpPr>
          <p:spPr bwMode="auto">
            <a:xfrm>
              <a:off x="2406316" y="1485249"/>
              <a:ext cx="3621505" cy="242013"/>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Oval 7">
              <a:extLst>
                <a:ext uri="{FF2B5EF4-FFF2-40B4-BE49-F238E27FC236}">
                  <a16:creationId xmlns:a16="http://schemas.microsoft.com/office/drawing/2014/main" id="{DEC7C9E1-EE8E-4AFC-917F-EF7A92FEDE27}"/>
                </a:ext>
              </a:extLst>
            </p:cNvPr>
            <p:cNvSpPr/>
            <p:nvPr/>
          </p:nvSpPr>
          <p:spPr bwMode="auto">
            <a:xfrm>
              <a:off x="2426366" y="4761506"/>
              <a:ext cx="3621505" cy="288758"/>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Oval 8">
              <a:extLst>
                <a:ext uri="{FF2B5EF4-FFF2-40B4-BE49-F238E27FC236}">
                  <a16:creationId xmlns:a16="http://schemas.microsoft.com/office/drawing/2014/main" id="{4580DD3A-CA45-4D6C-AB36-421179675D42}"/>
                </a:ext>
              </a:extLst>
            </p:cNvPr>
            <p:cNvSpPr/>
            <p:nvPr/>
          </p:nvSpPr>
          <p:spPr bwMode="auto">
            <a:xfrm>
              <a:off x="4824544" y="3729824"/>
              <a:ext cx="1094994" cy="276691"/>
            </a:xfrm>
            <a:prstGeom prst="ellipse">
              <a:avLst/>
            </a:prstGeom>
            <a:no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Oval 9">
              <a:extLst>
                <a:ext uri="{FF2B5EF4-FFF2-40B4-BE49-F238E27FC236}">
                  <a16:creationId xmlns:a16="http://schemas.microsoft.com/office/drawing/2014/main" id="{AFCD586E-0492-40F7-B1F3-92BEFBA475BE}"/>
                </a:ext>
              </a:extLst>
            </p:cNvPr>
            <p:cNvSpPr/>
            <p:nvPr/>
          </p:nvSpPr>
          <p:spPr bwMode="auto">
            <a:xfrm>
              <a:off x="4824544" y="1677808"/>
              <a:ext cx="1094994" cy="205853"/>
            </a:xfrm>
            <a:prstGeom prst="ellipse">
              <a:avLst/>
            </a:prstGeom>
            <a:noFill/>
            <a:ln w="381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12" name="TextBox 11">
            <a:extLst>
              <a:ext uri="{FF2B5EF4-FFF2-40B4-BE49-F238E27FC236}">
                <a16:creationId xmlns:a16="http://schemas.microsoft.com/office/drawing/2014/main" id="{D9CC64E8-1030-489E-9B9C-8B7F578F61FC}"/>
              </a:ext>
            </a:extLst>
          </p:cNvPr>
          <p:cNvSpPr txBox="1"/>
          <p:nvPr/>
        </p:nvSpPr>
        <p:spPr>
          <a:xfrm>
            <a:off x="2611383" y="494278"/>
            <a:ext cx="4281941" cy="523220"/>
          </a:xfrm>
          <a:prstGeom prst="rect">
            <a:avLst/>
          </a:prstGeom>
          <a:noFill/>
        </p:spPr>
        <p:txBody>
          <a:bodyPr wrap="none" rtlCol="0">
            <a:spAutoFit/>
          </a:bodyPr>
          <a:lstStyle/>
          <a:p>
            <a:r>
              <a:rPr lang="en-US" sz="2800" dirty="0"/>
              <a:t>Choosing FF is not easy …. </a:t>
            </a:r>
          </a:p>
        </p:txBody>
      </p:sp>
      <p:grpSp>
        <p:nvGrpSpPr>
          <p:cNvPr id="15" name="Group 14">
            <a:extLst>
              <a:ext uri="{FF2B5EF4-FFF2-40B4-BE49-F238E27FC236}">
                <a16:creationId xmlns:a16="http://schemas.microsoft.com/office/drawing/2014/main" id="{990A34F4-7B6B-45C1-8D83-06DFDC188BAE}"/>
              </a:ext>
            </a:extLst>
          </p:cNvPr>
          <p:cNvGrpSpPr/>
          <p:nvPr/>
        </p:nvGrpSpPr>
        <p:grpSpPr>
          <a:xfrm>
            <a:off x="6123893" y="1887361"/>
            <a:ext cx="2810366" cy="2656347"/>
            <a:chOff x="6071933" y="2133342"/>
            <a:chExt cx="2810366" cy="2656347"/>
          </a:xfrm>
        </p:grpSpPr>
        <p:sp>
          <p:nvSpPr>
            <p:cNvPr id="14" name="TextBox 13">
              <a:extLst>
                <a:ext uri="{FF2B5EF4-FFF2-40B4-BE49-F238E27FC236}">
                  <a16:creationId xmlns:a16="http://schemas.microsoft.com/office/drawing/2014/main" id="{E6320FDF-B535-4B77-A598-3D8C21954344}"/>
                </a:ext>
              </a:extLst>
            </p:cNvPr>
            <p:cNvSpPr txBox="1"/>
            <p:nvPr/>
          </p:nvSpPr>
          <p:spPr>
            <a:xfrm>
              <a:off x="6653464" y="2133342"/>
              <a:ext cx="1921745" cy="369332"/>
            </a:xfrm>
            <a:prstGeom prst="rect">
              <a:avLst/>
            </a:prstGeom>
            <a:solidFill>
              <a:schemeClr val="bg1"/>
            </a:solidFill>
          </p:spPr>
          <p:txBody>
            <a:bodyPr wrap="none" rtlCol="0">
              <a:spAutoFit/>
            </a:bodyPr>
            <a:lstStyle/>
            <a:p>
              <a:r>
                <a:rPr lang="en-US" dirty="0"/>
                <a:t>Wulff construction</a:t>
              </a:r>
            </a:p>
          </p:txBody>
        </p:sp>
        <p:pic>
          <p:nvPicPr>
            <p:cNvPr id="6" name="Picture 5">
              <a:extLst>
                <a:ext uri="{FF2B5EF4-FFF2-40B4-BE49-F238E27FC236}">
                  <a16:creationId xmlns:a16="http://schemas.microsoft.com/office/drawing/2014/main" id="{A0C9A507-7DBF-43E0-8DF2-20FE49322514}"/>
                </a:ext>
              </a:extLst>
            </p:cNvPr>
            <p:cNvPicPr>
              <a:picLocks noChangeAspect="1"/>
            </p:cNvPicPr>
            <p:nvPr/>
          </p:nvPicPr>
          <p:blipFill rotWithShape="1">
            <a:blip r:embed="rId4"/>
            <a:srcRect r="33833"/>
            <a:stretch/>
          </p:blipFill>
          <p:spPr>
            <a:xfrm>
              <a:off x="6071933" y="2402430"/>
              <a:ext cx="2810366" cy="2387259"/>
            </a:xfrm>
            <a:prstGeom prst="rect">
              <a:avLst/>
            </a:prstGeom>
          </p:spPr>
        </p:pic>
      </p:grpSp>
      <p:cxnSp>
        <p:nvCxnSpPr>
          <p:cNvPr id="17" name="Straight Arrow Connector 16">
            <a:extLst>
              <a:ext uri="{FF2B5EF4-FFF2-40B4-BE49-F238E27FC236}">
                <a16:creationId xmlns:a16="http://schemas.microsoft.com/office/drawing/2014/main" id="{97D52C42-6A44-4BC5-BBCF-FBE76DF42B52}"/>
              </a:ext>
            </a:extLst>
          </p:cNvPr>
          <p:cNvCxnSpPr>
            <a:cxnSpLocks/>
          </p:cNvCxnSpPr>
          <p:nvPr/>
        </p:nvCxnSpPr>
        <p:spPr bwMode="auto">
          <a:xfrm>
            <a:off x="4427621" y="1741255"/>
            <a:ext cx="1759138" cy="1047891"/>
          </a:xfrm>
          <a:prstGeom prst="straightConnector1">
            <a:avLst/>
          </a:prstGeom>
          <a:noFill/>
          <a:ln w="31750" cap="flat" cmpd="sng" algn="ctr">
            <a:solidFill>
              <a:srgbClr val="FF0000"/>
            </a:solidFill>
            <a:prstDash val="solid"/>
            <a:round/>
            <a:headEnd type="none" w="med" len="med"/>
            <a:tailEnd type="triangle" w="lg" len="lg"/>
          </a:ln>
          <a:effectLst/>
        </p:spPr>
      </p:cxnSp>
      <p:cxnSp>
        <p:nvCxnSpPr>
          <p:cNvPr id="19" name="Straight Arrow Connector 18">
            <a:extLst>
              <a:ext uri="{FF2B5EF4-FFF2-40B4-BE49-F238E27FC236}">
                <a16:creationId xmlns:a16="http://schemas.microsoft.com/office/drawing/2014/main" id="{391863F0-341A-4A8E-BEEE-CCDB75716827}"/>
              </a:ext>
            </a:extLst>
          </p:cNvPr>
          <p:cNvCxnSpPr>
            <a:cxnSpLocks/>
          </p:cNvCxnSpPr>
          <p:nvPr/>
        </p:nvCxnSpPr>
        <p:spPr bwMode="auto">
          <a:xfrm flipV="1">
            <a:off x="4553623" y="4077703"/>
            <a:ext cx="1641070" cy="749516"/>
          </a:xfrm>
          <a:prstGeom prst="straightConnector1">
            <a:avLst/>
          </a:prstGeom>
          <a:noFill/>
          <a:ln w="31750" cap="flat" cmpd="sng" algn="ctr">
            <a:solidFill>
              <a:srgbClr val="FF0000"/>
            </a:solidFill>
            <a:prstDash val="solid"/>
            <a:round/>
            <a:headEnd type="none" w="med" len="med"/>
            <a:tailEnd type="triangle" w="lg" len="lg"/>
          </a:ln>
          <a:effectLst/>
        </p:spPr>
      </p:cxnSp>
      <p:sp>
        <p:nvSpPr>
          <p:cNvPr id="2" name="TextBox 1">
            <a:extLst>
              <a:ext uri="{FF2B5EF4-FFF2-40B4-BE49-F238E27FC236}">
                <a16:creationId xmlns:a16="http://schemas.microsoft.com/office/drawing/2014/main" id="{BFAB2231-3FF6-46BA-ABB1-0E1218E980F2}"/>
              </a:ext>
            </a:extLst>
          </p:cNvPr>
          <p:cNvSpPr txBox="1"/>
          <p:nvPr/>
        </p:nvSpPr>
        <p:spPr>
          <a:xfrm>
            <a:off x="950287" y="6066374"/>
            <a:ext cx="3469604" cy="338554"/>
          </a:xfrm>
          <a:prstGeom prst="rect">
            <a:avLst/>
          </a:prstGeom>
          <a:noFill/>
        </p:spPr>
        <p:txBody>
          <a:bodyPr wrap="none" rtlCol="0">
            <a:spAutoFit/>
          </a:bodyPr>
          <a:lstStyle/>
          <a:p>
            <a:r>
              <a:rPr lang="en-US" sz="1600" dirty="0"/>
              <a:t>MP (mp-134): B</a:t>
            </a:r>
            <a:r>
              <a:rPr lang="en-US" sz="1600" baseline="-25000" dirty="0"/>
              <a:t>v</a:t>
            </a:r>
            <a:r>
              <a:rPr lang="en-US" sz="1600" dirty="0"/>
              <a:t>=83 </a:t>
            </a:r>
            <a:r>
              <a:rPr lang="en-US" sz="1600" dirty="0" err="1"/>
              <a:t>GPa</a:t>
            </a:r>
            <a:r>
              <a:rPr lang="en-US" sz="1600" dirty="0"/>
              <a:t>   G</a:t>
            </a:r>
            <a:r>
              <a:rPr lang="en-US" sz="1600" baseline="-25000" dirty="0"/>
              <a:t>v</a:t>
            </a:r>
            <a:r>
              <a:rPr lang="en-US" sz="1600" dirty="0"/>
              <a:t>=25 </a:t>
            </a:r>
            <a:r>
              <a:rPr lang="en-US" sz="1600" dirty="0" err="1"/>
              <a:t>GPa</a:t>
            </a:r>
            <a:endParaRPr lang="en-US" sz="1600" dirty="0"/>
          </a:p>
        </p:txBody>
      </p:sp>
    </p:spTree>
    <p:extLst>
      <p:ext uri="{BB962C8B-B14F-4D97-AF65-F5344CB8AC3E}">
        <p14:creationId xmlns:p14="http://schemas.microsoft.com/office/powerpoint/2010/main" val="2533436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F69870-9FC9-4768-9AF6-980533D9CCE5}"/>
              </a:ext>
            </a:extLst>
          </p:cNvPr>
          <p:cNvSpPr txBox="1"/>
          <p:nvPr/>
        </p:nvSpPr>
        <p:spPr>
          <a:xfrm>
            <a:off x="577516" y="565484"/>
            <a:ext cx="7906332" cy="400110"/>
          </a:xfrm>
          <a:prstGeom prst="rect">
            <a:avLst/>
          </a:prstGeom>
          <a:noFill/>
        </p:spPr>
        <p:txBody>
          <a:bodyPr wrap="none" rtlCol="0">
            <a:spAutoFit/>
          </a:bodyPr>
          <a:lstStyle/>
          <a:p>
            <a:r>
              <a:rPr lang="en-US" sz="2000" dirty="0"/>
              <a:t>… which is why we provide </a:t>
            </a:r>
            <a:r>
              <a:rPr lang="en-US" sz="2000" b="1" dirty="0"/>
              <a:t>comparisons</a:t>
            </a:r>
            <a:r>
              <a:rPr lang="en-US" sz="2000" dirty="0"/>
              <a:t> on as many properties as we can</a:t>
            </a:r>
          </a:p>
        </p:txBody>
      </p:sp>
      <p:grpSp>
        <p:nvGrpSpPr>
          <p:cNvPr id="8" name="Group 7">
            <a:extLst>
              <a:ext uri="{FF2B5EF4-FFF2-40B4-BE49-F238E27FC236}">
                <a16:creationId xmlns:a16="http://schemas.microsoft.com/office/drawing/2014/main" id="{59CCB396-EB28-4602-9FD0-54B891AF182A}"/>
              </a:ext>
            </a:extLst>
          </p:cNvPr>
          <p:cNvGrpSpPr>
            <a:grpSpLocks noChangeAspect="1"/>
          </p:cNvGrpSpPr>
          <p:nvPr/>
        </p:nvGrpSpPr>
        <p:grpSpPr>
          <a:xfrm>
            <a:off x="369631" y="1016650"/>
            <a:ext cx="4614280" cy="2334902"/>
            <a:chOff x="724347" y="1520488"/>
            <a:chExt cx="4677174" cy="2366727"/>
          </a:xfrm>
        </p:grpSpPr>
        <p:pic>
          <p:nvPicPr>
            <p:cNvPr id="5" name="Picture 4">
              <a:extLst>
                <a:ext uri="{FF2B5EF4-FFF2-40B4-BE49-F238E27FC236}">
                  <a16:creationId xmlns:a16="http://schemas.microsoft.com/office/drawing/2014/main" id="{23DBD653-CE03-458C-AF41-983552661D07}"/>
                </a:ext>
              </a:extLst>
            </p:cNvPr>
            <p:cNvPicPr>
              <a:picLocks noChangeAspect="1"/>
            </p:cNvPicPr>
            <p:nvPr/>
          </p:nvPicPr>
          <p:blipFill rotWithShape="1">
            <a:blip r:embed="rId3"/>
            <a:srcRect l="3225"/>
            <a:stretch/>
          </p:blipFill>
          <p:spPr>
            <a:xfrm>
              <a:off x="724347" y="1773670"/>
              <a:ext cx="4406897" cy="2004246"/>
            </a:xfrm>
            <a:prstGeom prst="rect">
              <a:avLst/>
            </a:prstGeom>
          </p:spPr>
        </p:pic>
        <p:sp>
          <p:nvSpPr>
            <p:cNvPr id="6" name="Rectangle 5">
              <a:extLst>
                <a:ext uri="{FF2B5EF4-FFF2-40B4-BE49-F238E27FC236}">
                  <a16:creationId xmlns:a16="http://schemas.microsoft.com/office/drawing/2014/main" id="{5C851C82-7FB6-445D-8A12-855240BE3BF9}"/>
                </a:ext>
              </a:extLst>
            </p:cNvPr>
            <p:cNvSpPr/>
            <p:nvPr/>
          </p:nvSpPr>
          <p:spPr>
            <a:xfrm>
              <a:off x="829521" y="3575243"/>
              <a:ext cx="4572000" cy="311972"/>
            </a:xfrm>
            <a:prstGeom prst="rect">
              <a:avLst/>
            </a:prstGeom>
          </p:spPr>
          <p:txBody>
            <a:bodyPr>
              <a:spAutoFit/>
            </a:bodyPr>
            <a:lstStyle/>
            <a:p>
              <a:r>
                <a:rPr lang="en-US" sz="1400" dirty="0"/>
                <a:t>a) </a:t>
              </a:r>
              <a:r>
                <a:rPr lang="en-US" sz="1400" b="1" dirty="0"/>
                <a:t>DFT</a:t>
              </a:r>
              <a:r>
                <a:rPr lang="en-US" sz="1400" dirty="0"/>
                <a:t> (MP data), b) </a:t>
              </a:r>
              <a:r>
                <a:rPr lang="en-US" sz="1400" b="1" dirty="0"/>
                <a:t>Force-field</a:t>
              </a:r>
              <a:r>
                <a:rPr lang="en-US" sz="1400" dirty="0"/>
                <a:t> (</a:t>
              </a:r>
              <a:r>
                <a:rPr lang="en-US" sz="1400" dirty="0" err="1"/>
                <a:t>Mishin</a:t>
              </a:r>
              <a:r>
                <a:rPr lang="en-US" sz="1400" dirty="0"/>
                <a:t> Ni-Al potential)</a:t>
              </a:r>
            </a:p>
          </p:txBody>
        </p:sp>
        <p:sp>
          <p:nvSpPr>
            <p:cNvPr id="7" name="Rectangle 6">
              <a:extLst>
                <a:ext uri="{FF2B5EF4-FFF2-40B4-BE49-F238E27FC236}">
                  <a16:creationId xmlns:a16="http://schemas.microsoft.com/office/drawing/2014/main" id="{76A8C292-D845-488F-89BC-85270A65FB5D}"/>
                </a:ext>
              </a:extLst>
            </p:cNvPr>
            <p:cNvSpPr/>
            <p:nvPr/>
          </p:nvSpPr>
          <p:spPr>
            <a:xfrm>
              <a:off x="1320909" y="1520488"/>
              <a:ext cx="3348674" cy="369332"/>
            </a:xfrm>
            <a:prstGeom prst="rect">
              <a:avLst/>
            </a:prstGeom>
          </p:spPr>
          <p:txBody>
            <a:bodyPr wrap="none">
              <a:spAutoFit/>
            </a:bodyPr>
            <a:lstStyle/>
            <a:p>
              <a:r>
                <a:rPr lang="en-GB" b="1">
                  <a:solidFill>
                    <a:srgbClr val="0000FF"/>
                  </a:solidFill>
                  <a:latin typeface="Calibri" panose="020F0502020204030204" pitchFamily="34" charset="0"/>
                  <a:ea typeface="Times New Roman" panose="02020603050405020304" pitchFamily="18" charset="0"/>
                  <a:cs typeface="Times New Roman" panose="02020603050405020304" pitchFamily="18" charset="0"/>
                </a:rPr>
                <a:t>Convex hull plot for Ni-Al system </a:t>
              </a:r>
              <a:endParaRPr lang="en-US" b="1">
                <a:solidFill>
                  <a:srgbClr val="0000FF"/>
                </a:solidFill>
              </a:endParaRPr>
            </a:p>
          </p:txBody>
        </p:sp>
      </p:grpSp>
      <p:grpSp>
        <p:nvGrpSpPr>
          <p:cNvPr id="11" name="Group 10">
            <a:extLst>
              <a:ext uri="{FF2B5EF4-FFF2-40B4-BE49-F238E27FC236}">
                <a16:creationId xmlns:a16="http://schemas.microsoft.com/office/drawing/2014/main" id="{016EE141-6363-4E29-8E8A-CBE93231586D}"/>
              </a:ext>
            </a:extLst>
          </p:cNvPr>
          <p:cNvGrpSpPr/>
          <p:nvPr/>
        </p:nvGrpSpPr>
        <p:grpSpPr>
          <a:xfrm>
            <a:off x="5176462" y="1016650"/>
            <a:ext cx="3205489" cy="2710197"/>
            <a:chOff x="5191796" y="1176003"/>
            <a:chExt cx="3205489" cy="2710197"/>
          </a:xfrm>
        </p:grpSpPr>
        <p:pic>
          <p:nvPicPr>
            <p:cNvPr id="9" name="Picture 8">
              <a:extLst>
                <a:ext uri="{FF2B5EF4-FFF2-40B4-BE49-F238E27FC236}">
                  <a16:creationId xmlns:a16="http://schemas.microsoft.com/office/drawing/2014/main" id="{20744C07-8F13-4173-BD24-89BD94221D43}"/>
                </a:ext>
              </a:extLst>
            </p:cNvPr>
            <p:cNvPicPr>
              <a:picLocks noChangeAspect="1"/>
            </p:cNvPicPr>
            <p:nvPr/>
          </p:nvPicPr>
          <p:blipFill>
            <a:blip r:embed="rId4"/>
            <a:stretch>
              <a:fillRect/>
            </a:stretch>
          </p:blipFill>
          <p:spPr>
            <a:xfrm>
              <a:off x="5191796" y="1477364"/>
              <a:ext cx="3205489" cy="2408836"/>
            </a:xfrm>
            <a:prstGeom prst="rect">
              <a:avLst/>
            </a:prstGeom>
          </p:spPr>
        </p:pic>
        <p:sp>
          <p:nvSpPr>
            <p:cNvPr id="10" name="Rectangle 9">
              <a:extLst>
                <a:ext uri="{FF2B5EF4-FFF2-40B4-BE49-F238E27FC236}">
                  <a16:creationId xmlns:a16="http://schemas.microsoft.com/office/drawing/2014/main" id="{313144EB-6C04-4522-84DE-0E88B98B532C}"/>
                </a:ext>
              </a:extLst>
            </p:cNvPr>
            <p:cNvSpPr/>
            <p:nvPr/>
          </p:nvSpPr>
          <p:spPr>
            <a:xfrm>
              <a:off x="5571384" y="1176003"/>
              <a:ext cx="2633350" cy="369332"/>
            </a:xfrm>
            <a:prstGeom prst="rect">
              <a:avLst/>
            </a:prstGeom>
          </p:spPr>
          <p:txBody>
            <a:bodyPr wrap="none">
              <a:spAutoFit/>
            </a:bodyPr>
            <a:lstStyle/>
            <a:p>
              <a:r>
                <a:rPr lang="en-GB" b="1">
                  <a:solidFill>
                    <a:srgbClr val="0000FF"/>
                  </a:solidFill>
                  <a:latin typeface="Calibri" panose="020F0502020204030204" pitchFamily="34" charset="0"/>
                  <a:ea typeface="Times New Roman" panose="02020603050405020304" pitchFamily="18" charset="0"/>
                  <a:cs typeface="Times New Roman" panose="02020603050405020304" pitchFamily="18" charset="0"/>
                </a:rPr>
                <a:t>Bulk Modulus (DFT vs FF) </a:t>
              </a:r>
              <a:endParaRPr lang="en-US" b="1">
                <a:solidFill>
                  <a:srgbClr val="0000FF"/>
                </a:solidFill>
              </a:endParaRPr>
            </a:p>
          </p:txBody>
        </p:sp>
      </p:grpSp>
      <p:pic>
        <p:nvPicPr>
          <p:cNvPr id="12" name="Picture 11">
            <a:extLst>
              <a:ext uri="{FF2B5EF4-FFF2-40B4-BE49-F238E27FC236}">
                <a16:creationId xmlns:a16="http://schemas.microsoft.com/office/drawing/2014/main" id="{AC9A45AA-7053-4C08-A1DE-0D4C1799D7B8}"/>
              </a:ext>
            </a:extLst>
          </p:cNvPr>
          <p:cNvPicPr>
            <a:picLocks noChangeAspect="1"/>
          </p:cNvPicPr>
          <p:nvPr/>
        </p:nvPicPr>
        <p:blipFill>
          <a:blip r:embed="rId5"/>
          <a:stretch>
            <a:fillRect/>
          </a:stretch>
        </p:blipFill>
        <p:spPr>
          <a:xfrm>
            <a:off x="4148919" y="3726848"/>
            <a:ext cx="4576274" cy="2276638"/>
          </a:xfrm>
          <a:prstGeom prst="rect">
            <a:avLst/>
          </a:prstGeom>
        </p:spPr>
      </p:pic>
      <p:pic>
        <p:nvPicPr>
          <p:cNvPr id="13" name="Picture 12">
            <a:extLst>
              <a:ext uri="{FF2B5EF4-FFF2-40B4-BE49-F238E27FC236}">
                <a16:creationId xmlns:a16="http://schemas.microsoft.com/office/drawing/2014/main" id="{8F799C3B-D591-4DBA-B6FB-49921A892DB2}"/>
              </a:ext>
            </a:extLst>
          </p:cNvPr>
          <p:cNvPicPr>
            <a:picLocks noChangeAspect="1"/>
          </p:cNvPicPr>
          <p:nvPr/>
        </p:nvPicPr>
        <p:blipFill>
          <a:blip r:embed="rId6"/>
          <a:stretch>
            <a:fillRect/>
          </a:stretch>
        </p:blipFill>
        <p:spPr>
          <a:xfrm>
            <a:off x="473391" y="3620732"/>
            <a:ext cx="3565596" cy="2671438"/>
          </a:xfrm>
          <a:prstGeom prst="rect">
            <a:avLst/>
          </a:prstGeom>
        </p:spPr>
      </p:pic>
      <p:sp>
        <p:nvSpPr>
          <p:cNvPr id="14" name="TextBox 13">
            <a:extLst>
              <a:ext uri="{FF2B5EF4-FFF2-40B4-BE49-F238E27FC236}">
                <a16:creationId xmlns:a16="http://schemas.microsoft.com/office/drawing/2014/main" id="{7FD62560-BB14-4C71-AF8C-688354B67FB5}"/>
              </a:ext>
            </a:extLst>
          </p:cNvPr>
          <p:cNvSpPr txBox="1"/>
          <p:nvPr/>
        </p:nvSpPr>
        <p:spPr>
          <a:xfrm>
            <a:off x="543207" y="6118769"/>
            <a:ext cx="8348121" cy="369332"/>
          </a:xfrm>
          <a:prstGeom prst="rect">
            <a:avLst/>
          </a:prstGeom>
          <a:noFill/>
        </p:spPr>
        <p:txBody>
          <a:bodyPr wrap="square" rtlCol="0">
            <a:spAutoFit/>
          </a:bodyPr>
          <a:lstStyle/>
          <a:p>
            <a:r>
              <a:rPr lang="en-US" b="1" dirty="0"/>
              <a:t>Make your own defect/surface at:  https://github.com/usnistgov/jarvis </a:t>
            </a:r>
          </a:p>
        </p:txBody>
      </p:sp>
    </p:spTree>
    <p:extLst>
      <p:ext uri="{BB962C8B-B14F-4D97-AF65-F5344CB8AC3E}">
        <p14:creationId xmlns:p14="http://schemas.microsoft.com/office/powerpoint/2010/main" val="4027677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6884" y="449045"/>
            <a:ext cx="8422103" cy="857250"/>
          </a:xfrm>
        </p:spPr>
        <p:txBody>
          <a:bodyPr>
            <a:normAutofit fontScale="90000"/>
          </a:bodyPr>
          <a:lstStyle/>
          <a:p>
            <a:r>
              <a:rPr lang="en-US" sz="4000" dirty="0">
                <a:solidFill>
                  <a:srgbClr val="FF0000"/>
                </a:solidFill>
                <a:latin typeface="Broadway" panose="04040905080B02020502" pitchFamily="82" charset="0"/>
              </a:rPr>
              <a:t>Density Functional Theory (DFT)</a:t>
            </a:r>
          </a:p>
        </p:txBody>
      </p:sp>
      <p:sp>
        <p:nvSpPr>
          <p:cNvPr id="5" name="TextBox 4"/>
          <p:cNvSpPr txBox="1"/>
          <p:nvPr/>
        </p:nvSpPr>
        <p:spPr>
          <a:xfrm>
            <a:off x="469883" y="1313508"/>
            <a:ext cx="5373779" cy="707886"/>
          </a:xfrm>
          <a:prstGeom prst="rect">
            <a:avLst/>
          </a:prstGeom>
          <a:noFill/>
        </p:spPr>
        <p:txBody>
          <a:bodyPr wrap="none" rtlCol="0">
            <a:spAutoFit/>
          </a:bodyPr>
          <a:lstStyle/>
          <a:p>
            <a:pPr marL="285750" indent="-285750">
              <a:buFontTx/>
              <a:buChar char="-"/>
            </a:pPr>
            <a:r>
              <a:rPr lang="en-US" sz="2000" dirty="0">
                <a:solidFill>
                  <a:srgbClr val="0000FF"/>
                </a:solidFill>
              </a:rPr>
              <a:t>Atomistic</a:t>
            </a:r>
            <a:r>
              <a:rPr lang="en-US" sz="2000" dirty="0">
                <a:solidFill>
                  <a:srgbClr val="FF0000"/>
                </a:solidFill>
              </a:rPr>
              <a:t> </a:t>
            </a:r>
            <a:r>
              <a:rPr lang="en-US" sz="2000" dirty="0"/>
              <a:t>modeling </a:t>
            </a:r>
          </a:p>
          <a:p>
            <a:pPr marL="285750" indent="-285750">
              <a:buFontTx/>
              <a:buChar char="-"/>
            </a:pPr>
            <a:r>
              <a:rPr lang="en-US" sz="2000" dirty="0"/>
              <a:t>Based on </a:t>
            </a:r>
            <a:r>
              <a:rPr lang="en-US" sz="2000" dirty="0">
                <a:solidFill>
                  <a:srgbClr val="0000FF"/>
                </a:solidFill>
              </a:rPr>
              <a:t>quantum-mechanics</a:t>
            </a:r>
            <a:r>
              <a:rPr lang="en-US" sz="2000" dirty="0"/>
              <a:t> (treats </a:t>
            </a:r>
            <a:r>
              <a:rPr lang="en-US" sz="2000" b="1" dirty="0"/>
              <a:t>electrons</a:t>
            </a:r>
            <a:r>
              <a:rPr lang="en-US" sz="2000" dirty="0"/>
              <a:t>)</a:t>
            </a:r>
          </a:p>
        </p:txBody>
      </p:sp>
      <p:grpSp>
        <p:nvGrpSpPr>
          <p:cNvPr id="2" name="Group 1"/>
          <p:cNvGrpSpPr/>
          <p:nvPr/>
        </p:nvGrpSpPr>
        <p:grpSpPr>
          <a:xfrm>
            <a:off x="6493932" y="1272406"/>
            <a:ext cx="1932988" cy="1219871"/>
            <a:chOff x="1328372" y="2536392"/>
            <a:chExt cx="4150949" cy="2508719"/>
          </a:xfrm>
        </p:grpSpPr>
        <p:grpSp>
          <p:nvGrpSpPr>
            <p:cNvPr id="28" name="Group 27"/>
            <p:cNvGrpSpPr>
              <a:grpSpLocks noChangeAspect="1"/>
            </p:cNvGrpSpPr>
            <p:nvPr/>
          </p:nvGrpSpPr>
          <p:grpSpPr>
            <a:xfrm>
              <a:off x="1328372" y="2536392"/>
              <a:ext cx="4150949" cy="2508719"/>
              <a:chOff x="1604819" y="2704910"/>
              <a:chExt cx="3580966" cy="2164237"/>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7199" t="1937" r="27488" b="1794"/>
              <a:stretch/>
            </p:blipFill>
            <p:spPr>
              <a:xfrm>
                <a:off x="2407440" y="2792206"/>
                <a:ext cx="947365" cy="2033517"/>
              </a:xfrm>
              <a:prstGeom prst="rect">
                <a:avLst/>
              </a:prstGeom>
            </p:spPr>
          </p:pic>
          <p:grpSp>
            <p:nvGrpSpPr>
              <p:cNvPr id="26" name="Group 25"/>
              <p:cNvGrpSpPr/>
              <p:nvPr/>
            </p:nvGrpSpPr>
            <p:grpSpPr>
              <a:xfrm>
                <a:off x="3787950" y="2704910"/>
                <a:ext cx="1397835" cy="2164237"/>
                <a:chOff x="3650832" y="2880644"/>
                <a:chExt cx="1397835" cy="2164237"/>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8540" t="3080" r="18540" b="2652"/>
                <a:stretch/>
              </p:blipFill>
              <p:spPr>
                <a:xfrm>
                  <a:off x="3650832" y="2928892"/>
                  <a:ext cx="1397835" cy="2115989"/>
                </a:xfrm>
                <a:prstGeom prst="rect">
                  <a:avLst/>
                </a:prstGeom>
              </p:spPr>
            </p:pic>
            <p:sp>
              <p:nvSpPr>
                <p:cNvPr id="16" name="Up Arrow 15"/>
                <p:cNvSpPr/>
                <p:nvPr/>
              </p:nvSpPr>
              <p:spPr bwMode="auto">
                <a:xfrm>
                  <a:off x="4266078" y="2880644"/>
                  <a:ext cx="87582" cy="321746"/>
                </a:xfrm>
                <a:prstGeom prst="upArrow">
                  <a:avLst/>
                </a:prstGeom>
                <a:solidFill>
                  <a:srgbClr val="FF0000"/>
                </a:solid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Up Arrow 17"/>
                <p:cNvSpPr/>
                <p:nvPr/>
              </p:nvSpPr>
              <p:spPr bwMode="auto">
                <a:xfrm>
                  <a:off x="4379843" y="2991233"/>
                  <a:ext cx="52457" cy="162996"/>
                </a:xfrm>
                <a:prstGeom prst="upArrow">
                  <a:avLst/>
                </a:prstGeom>
                <a:solidFill>
                  <a:schemeClr val="accent2"/>
                </a:solidFill>
                <a:ln w="22225"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 name="Up Arrow 18"/>
                <p:cNvSpPr/>
                <p:nvPr/>
              </p:nvSpPr>
              <p:spPr bwMode="auto">
                <a:xfrm>
                  <a:off x="4179257" y="3101967"/>
                  <a:ext cx="52457" cy="162996"/>
                </a:xfrm>
                <a:prstGeom prst="upArrow">
                  <a:avLst/>
                </a:prstGeom>
                <a:solidFill>
                  <a:schemeClr val="accent2"/>
                </a:solidFill>
                <a:ln w="22225"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 name="Up Arrow 19"/>
                <p:cNvSpPr/>
                <p:nvPr/>
              </p:nvSpPr>
              <p:spPr bwMode="auto">
                <a:xfrm>
                  <a:off x="4617233" y="3096680"/>
                  <a:ext cx="52457" cy="162996"/>
                </a:xfrm>
                <a:prstGeom prst="upArrow">
                  <a:avLst/>
                </a:prstGeom>
                <a:solidFill>
                  <a:schemeClr val="accent2"/>
                </a:solidFill>
                <a:ln w="22225"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 name="Up Arrow 20"/>
                <p:cNvSpPr/>
                <p:nvPr/>
              </p:nvSpPr>
              <p:spPr bwMode="auto">
                <a:xfrm>
                  <a:off x="3941867" y="3015182"/>
                  <a:ext cx="52457" cy="162996"/>
                </a:xfrm>
                <a:prstGeom prst="upArrow">
                  <a:avLst/>
                </a:prstGeom>
                <a:solidFill>
                  <a:schemeClr val="accent2"/>
                </a:solidFill>
                <a:ln w="22225"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 name="Up Arrow 21"/>
                <p:cNvSpPr/>
                <p:nvPr/>
              </p:nvSpPr>
              <p:spPr bwMode="auto">
                <a:xfrm>
                  <a:off x="4517121" y="3185595"/>
                  <a:ext cx="73929" cy="114683"/>
                </a:xfrm>
                <a:prstGeom prst="upArrow">
                  <a:avLst/>
                </a:prstGeom>
                <a:solidFill>
                  <a:srgbClr val="00B050"/>
                </a:solidFill>
                <a:ln w="222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 name="Up Arrow 22"/>
                <p:cNvSpPr/>
                <p:nvPr/>
              </p:nvSpPr>
              <p:spPr bwMode="auto">
                <a:xfrm>
                  <a:off x="4718129" y="3063684"/>
                  <a:ext cx="73929" cy="114683"/>
                </a:xfrm>
                <a:prstGeom prst="upArrow">
                  <a:avLst/>
                </a:prstGeom>
                <a:solidFill>
                  <a:srgbClr val="00B050"/>
                </a:solidFill>
                <a:ln w="222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 name="Up Arrow 23"/>
                <p:cNvSpPr/>
                <p:nvPr/>
              </p:nvSpPr>
              <p:spPr bwMode="auto">
                <a:xfrm>
                  <a:off x="4028820" y="3006342"/>
                  <a:ext cx="73929" cy="114683"/>
                </a:xfrm>
                <a:prstGeom prst="upArrow">
                  <a:avLst/>
                </a:prstGeom>
                <a:solidFill>
                  <a:srgbClr val="00B050"/>
                </a:solidFill>
                <a:ln w="222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 name="Up Arrow 24"/>
                <p:cNvSpPr/>
                <p:nvPr/>
              </p:nvSpPr>
              <p:spPr bwMode="auto">
                <a:xfrm>
                  <a:off x="3819587" y="3102164"/>
                  <a:ext cx="73929" cy="114683"/>
                </a:xfrm>
                <a:prstGeom prst="upArrow">
                  <a:avLst/>
                </a:prstGeom>
                <a:solidFill>
                  <a:srgbClr val="00B050"/>
                </a:solidFill>
                <a:ln w="222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37408" t="3376" r="38083" b="3153"/>
              <a:stretch/>
            </p:blipFill>
            <p:spPr>
              <a:xfrm>
                <a:off x="1604819" y="2865783"/>
                <a:ext cx="516792" cy="1991306"/>
              </a:xfrm>
              <a:prstGeom prst="rect">
                <a:avLst/>
              </a:prstGeom>
            </p:spPr>
          </p:pic>
        </p:grpSp>
        <p:sp>
          <p:nvSpPr>
            <p:cNvPr id="29" name="Oval 28"/>
            <p:cNvSpPr>
              <a:spLocks noChangeAspect="1"/>
            </p:cNvSpPr>
            <p:nvPr/>
          </p:nvSpPr>
          <p:spPr bwMode="auto">
            <a:xfrm>
              <a:off x="2393427" y="2876118"/>
              <a:ext cx="228600" cy="228600"/>
            </a:xfrm>
            <a:prstGeom prst="ellipse">
              <a:avLst/>
            </a:prstGeom>
            <a:no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 name="Oval 29"/>
            <p:cNvSpPr/>
            <p:nvPr/>
          </p:nvSpPr>
          <p:spPr bwMode="auto">
            <a:xfrm rot="19700665">
              <a:off x="2848402" y="3187555"/>
              <a:ext cx="454215" cy="213431"/>
            </a:xfrm>
            <a:prstGeom prst="ellipse">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 name="Oval 30"/>
            <p:cNvSpPr/>
            <p:nvPr/>
          </p:nvSpPr>
          <p:spPr bwMode="auto">
            <a:xfrm rot="19700665">
              <a:off x="2424320" y="3173172"/>
              <a:ext cx="454215" cy="213431"/>
            </a:xfrm>
            <a:prstGeom prst="ellipse">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4" name="Group 33"/>
          <p:cNvGrpSpPr/>
          <p:nvPr/>
        </p:nvGrpSpPr>
        <p:grpSpPr>
          <a:xfrm>
            <a:off x="469883" y="2281243"/>
            <a:ext cx="5346400" cy="1891664"/>
            <a:chOff x="469883" y="2400257"/>
            <a:chExt cx="5346400" cy="1891664"/>
          </a:xfrm>
        </p:grpSpPr>
        <p:sp>
          <p:nvSpPr>
            <p:cNvPr id="7" name="TextBox 6"/>
            <p:cNvSpPr txBox="1"/>
            <p:nvPr/>
          </p:nvSpPr>
          <p:spPr>
            <a:xfrm>
              <a:off x="469883" y="2814593"/>
              <a:ext cx="5346400" cy="1477328"/>
            </a:xfrm>
            <a:prstGeom prst="rect">
              <a:avLst/>
            </a:prstGeom>
            <a:noFill/>
          </p:spPr>
          <p:txBody>
            <a:bodyPr wrap="none" rtlCol="0">
              <a:spAutoFit/>
            </a:bodyPr>
            <a:lstStyle/>
            <a:p>
              <a:pPr marL="285750" indent="-285750">
                <a:buFontTx/>
                <a:buChar char="-"/>
              </a:pPr>
              <a:r>
                <a:rPr lang="en-US" dirty="0">
                  <a:solidFill>
                    <a:srgbClr val="FF0000"/>
                  </a:solidFill>
                </a:rPr>
                <a:t>Excellent predictive power </a:t>
              </a:r>
              <a:r>
                <a:rPr lang="en-US" dirty="0"/>
                <a:t>in solids</a:t>
              </a:r>
            </a:p>
            <a:p>
              <a:pPr marL="285750" indent="-285750">
                <a:buFontTx/>
                <a:buChar char="-"/>
              </a:pPr>
              <a:r>
                <a:rPr lang="en-US" dirty="0"/>
                <a:t>Very few fitting parameters </a:t>
              </a:r>
              <a:r>
                <a:rPr lang="en-US" dirty="0">
                  <a:sym typeface="Wingdings" panose="05000000000000000000" pitchFamily="2" charset="2"/>
                </a:rPr>
                <a:t> </a:t>
              </a:r>
              <a:r>
                <a:rPr lang="en-US" dirty="0">
                  <a:solidFill>
                    <a:srgbClr val="FF0000"/>
                  </a:solidFill>
                  <a:sym typeface="Wingdings" panose="05000000000000000000" pitchFamily="2" charset="2"/>
                </a:rPr>
                <a:t>very transferable</a:t>
              </a:r>
            </a:p>
            <a:p>
              <a:pPr marL="285750" indent="-285750">
                <a:buFontTx/>
                <a:buChar char="-"/>
              </a:pPr>
              <a:r>
                <a:rPr lang="en-US" dirty="0">
                  <a:sym typeface="Wingdings" panose="05000000000000000000" pitchFamily="2" charset="2"/>
                </a:rPr>
                <a:t>Very </a:t>
              </a:r>
              <a:r>
                <a:rPr lang="en-US" dirty="0">
                  <a:solidFill>
                    <a:srgbClr val="FF0000"/>
                  </a:solidFill>
                  <a:sym typeface="Wingdings" panose="05000000000000000000" pitchFamily="2" charset="2"/>
                </a:rPr>
                <a:t>computationally costly</a:t>
              </a:r>
              <a:r>
                <a:rPr lang="en-US" dirty="0">
                  <a:sym typeface="Wingdings" panose="05000000000000000000" pitchFamily="2" charset="2"/>
                </a:rPr>
                <a:t>:</a:t>
              </a:r>
            </a:p>
            <a:p>
              <a:pPr marL="742950" lvl="1" indent="-285750">
                <a:buFontTx/>
                <a:buChar char="-"/>
              </a:pPr>
              <a:r>
                <a:rPr lang="en-US" dirty="0">
                  <a:sym typeface="Wingdings" panose="05000000000000000000" pitchFamily="2" charset="2"/>
                </a:rPr>
                <a:t>small systems (</a:t>
              </a:r>
              <a:r>
                <a:rPr lang="en-US" b="1" dirty="0">
                  <a:sym typeface="Wingdings" panose="05000000000000000000" pitchFamily="2" charset="2"/>
                </a:rPr>
                <a:t>hundreds of atoms at most</a:t>
              </a:r>
              <a:r>
                <a:rPr lang="en-US" dirty="0">
                  <a:sym typeface="Wingdings" panose="05000000000000000000" pitchFamily="2" charset="2"/>
                </a:rPr>
                <a:t>)</a:t>
              </a:r>
            </a:p>
            <a:p>
              <a:pPr marL="742950" lvl="1" indent="-285750">
                <a:buFontTx/>
                <a:buChar char="-"/>
              </a:pPr>
              <a:r>
                <a:rPr lang="en-US" dirty="0">
                  <a:sym typeface="Wingdings" panose="05000000000000000000" pitchFamily="2" charset="2"/>
                </a:rPr>
                <a:t>very short times (MD, semistatic deformations)</a:t>
              </a:r>
              <a:endParaRPr lang="en-US" dirty="0"/>
            </a:p>
          </p:txBody>
        </p:sp>
        <p:sp>
          <p:nvSpPr>
            <p:cNvPr id="3" name="TextBox 2"/>
            <p:cNvSpPr txBox="1"/>
            <p:nvPr/>
          </p:nvSpPr>
          <p:spPr>
            <a:xfrm>
              <a:off x="1634304" y="2400257"/>
              <a:ext cx="3118161" cy="400110"/>
            </a:xfrm>
            <a:prstGeom prst="rect">
              <a:avLst/>
            </a:prstGeom>
            <a:noFill/>
          </p:spPr>
          <p:txBody>
            <a:bodyPr wrap="none" rtlCol="0">
              <a:spAutoFit/>
            </a:bodyPr>
            <a:lstStyle/>
            <a:p>
              <a:r>
                <a:rPr lang="en-US" sz="2000" b="1" dirty="0"/>
                <a:t>Advantages/Disadvantages</a:t>
              </a:r>
            </a:p>
          </p:txBody>
        </p:sp>
      </p:grpSp>
      <p:grpSp>
        <p:nvGrpSpPr>
          <p:cNvPr id="35" name="Group 34"/>
          <p:cNvGrpSpPr/>
          <p:nvPr/>
        </p:nvGrpSpPr>
        <p:grpSpPr>
          <a:xfrm>
            <a:off x="520157" y="4432756"/>
            <a:ext cx="6252737" cy="2081481"/>
            <a:chOff x="520157" y="4432756"/>
            <a:chExt cx="6252737" cy="2081481"/>
          </a:xfrm>
        </p:grpSpPr>
        <p:sp>
          <p:nvSpPr>
            <p:cNvPr id="9" name="TextBox 8"/>
            <p:cNvSpPr txBox="1"/>
            <p:nvPr/>
          </p:nvSpPr>
          <p:spPr>
            <a:xfrm>
              <a:off x="1688805" y="4432756"/>
              <a:ext cx="3009157" cy="400110"/>
            </a:xfrm>
            <a:prstGeom prst="rect">
              <a:avLst/>
            </a:prstGeom>
            <a:noFill/>
          </p:spPr>
          <p:txBody>
            <a:bodyPr wrap="none" rtlCol="0">
              <a:spAutoFit/>
            </a:bodyPr>
            <a:lstStyle/>
            <a:p>
              <a:r>
                <a:rPr lang="en-US" sz="2000" b="1" dirty="0"/>
                <a:t>Allows the exploration of:</a:t>
              </a:r>
            </a:p>
          </p:txBody>
        </p:sp>
        <p:sp>
          <p:nvSpPr>
            <p:cNvPr id="12" name="TextBox 11"/>
            <p:cNvSpPr txBox="1"/>
            <p:nvPr/>
          </p:nvSpPr>
          <p:spPr>
            <a:xfrm>
              <a:off x="520157" y="4759911"/>
              <a:ext cx="6252737" cy="1754326"/>
            </a:xfrm>
            <a:prstGeom prst="rect">
              <a:avLst/>
            </a:prstGeom>
            <a:noFill/>
          </p:spPr>
          <p:txBody>
            <a:bodyPr wrap="none" rtlCol="0">
              <a:spAutoFit/>
            </a:bodyPr>
            <a:lstStyle/>
            <a:p>
              <a:r>
                <a:rPr lang="en-US" dirty="0"/>
                <a:t>-    Energetics </a:t>
              </a:r>
            </a:p>
            <a:p>
              <a:pPr marL="285750" indent="-285750">
                <a:buFontTx/>
                <a:buChar char="-"/>
              </a:pPr>
              <a:r>
                <a:rPr lang="en-US" dirty="0"/>
                <a:t>Mechanical properties (elastic constants, phonons, etc.)</a:t>
              </a:r>
            </a:p>
            <a:p>
              <a:pPr marL="285750" indent="-285750">
                <a:buFontTx/>
                <a:buChar char="-"/>
              </a:pPr>
              <a:r>
                <a:rPr lang="en-US" dirty="0"/>
                <a:t>Electronic properties (Band structure, E</a:t>
              </a:r>
              <a:r>
                <a:rPr lang="en-US" baseline="-25000" dirty="0"/>
                <a:t>g</a:t>
              </a:r>
              <a:r>
                <a:rPr lang="en-US" dirty="0"/>
                <a:t>, DOS, etc.)</a:t>
              </a:r>
            </a:p>
            <a:p>
              <a:pPr marL="285750" indent="-285750">
                <a:buFontTx/>
                <a:buChar char="-"/>
              </a:pPr>
              <a:r>
                <a:rPr lang="en-US" dirty="0"/>
                <a:t>Optical properties (Dielectric function, Absorption </a:t>
              </a:r>
              <a:r>
                <a:rPr lang="en-US" dirty="0" err="1"/>
                <a:t>coeff</a:t>
              </a:r>
              <a:r>
                <a:rPr lang="en-US" dirty="0"/>
                <a:t>., etc.)</a:t>
              </a:r>
            </a:p>
            <a:p>
              <a:pPr marL="285750" indent="-285750">
                <a:buFontTx/>
                <a:buChar char="-"/>
              </a:pPr>
              <a:r>
                <a:rPr lang="en-US" dirty="0"/>
                <a:t>Thermoelectric properties</a:t>
              </a:r>
            </a:p>
            <a:p>
              <a:pPr marL="285750" indent="-285750">
                <a:buFontTx/>
                <a:buChar char="-"/>
              </a:pPr>
              <a:r>
                <a:rPr lang="en-US" dirty="0"/>
                <a:t>….</a:t>
              </a:r>
            </a:p>
          </p:txBody>
        </p:sp>
      </p:grpSp>
      <p:grpSp>
        <p:nvGrpSpPr>
          <p:cNvPr id="33" name="Group 32"/>
          <p:cNvGrpSpPr/>
          <p:nvPr/>
        </p:nvGrpSpPr>
        <p:grpSpPr>
          <a:xfrm>
            <a:off x="6327325" y="2829833"/>
            <a:ext cx="2266203" cy="1696447"/>
            <a:chOff x="6327325" y="2829833"/>
            <a:chExt cx="2266203" cy="1696447"/>
          </a:xfrm>
        </p:grpSpPr>
        <p:pic>
          <p:nvPicPr>
            <p:cNvPr id="14" name="Picture 13"/>
            <p:cNvPicPr>
              <a:picLocks noChangeAspect="1"/>
            </p:cNvPicPr>
            <p:nvPr/>
          </p:nvPicPr>
          <p:blipFill>
            <a:blip r:embed="rId6"/>
            <a:stretch>
              <a:fillRect/>
            </a:stretch>
          </p:blipFill>
          <p:spPr>
            <a:xfrm>
              <a:off x="6327325" y="2922991"/>
              <a:ext cx="2266203" cy="1603289"/>
            </a:xfrm>
            <a:prstGeom prst="rect">
              <a:avLst/>
            </a:prstGeom>
          </p:spPr>
        </p:pic>
        <p:pic>
          <p:nvPicPr>
            <p:cNvPr id="13" name="Picture 12"/>
            <p:cNvPicPr>
              <a:picLocks noChangeAspect="1"/>
            </p:cNvPicPr>
            <p:nvPr/>
          </p:nvPicPr>
          <p:blipFill rotWithShape="1">
            <a:blip r:embed="rId7"/>
            <a:srcRect t="24362"/>
            <a:stretch/>
          </p:blipFill>
          <p:spPr>
            <a:xfrm>
              <a:off x="6852027" y="2829833"/>
              <a:ext cx="1376860" cy="694289"/>
            </a:xfrm>
            <a:prstGeom prst="rect">
              <a:avLst/>
            </a:prstGeom>
          </p:spPr>
        </p:pic>
      </p:grpSp>
      <p:pic>
        <p:nvPicPr>
          <p:cNvPr id="17" name="Picture 16"/>
          <p:cNvPicPr>
            <a:picLocks noChangeAspect="1"/>
          </p:cNvPicPr>
          <p:nvPr/>
        </p:nvPicPr>
        <p:blipFill>
          <a:blip r:embed="rId8"/>
          <a:stretch>
            <a:fillRect/>
          </a:stretch>
        </p:blipFill>
        <p:spPr>
          <a:xfrm>
            <a:off x="6626542" y="4602480"/>
            <a:ext cx="1888789" cy="1349135"/>
          </a:xfrm>
          <a:prstGeom prst="rect">
            <a:avLst/>
          </a:prstGeom>
        </p:spPr>
      </p:pic>
    </p:spTree>
    <p:extLst>
      <p:ext uri="{BB962C8B-B14F-4D97-AF65-F5344CB8AC3E}">
        <p14:creationId xmlns:p14="http://schemas.microsoft.com/office/powerpoint/2010/main" val="2048356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BB19BD-85D4-47FB-8446-C12AB8457CF5}"/>
              </a:ext>
            </a:extLst>
          </p:cNvPr>
          <p:cNvSpPr txBox="1"/>
          <p:nvPr/>
        </p:nvSpPr>
        <p:spPr>
          <a:xfrm>
            <a:off x="2902226" y="2610678"/>
            <a:ext cx="3177473" cy="830997"/>
          </a:xfrm>
          <a:prstGeom prst="rect">
            <a:avLst/>
          </a:prstGeom>
          <a:noFill/>
        </p:spPr>
        <p:txBody>
          <a:bodyPr wrap="none" rtlCol="0">
            <a:spAutoFit/>
          </a:bodyPr>
          <a:lstStyle/>
          <a:p>
            <a:r>
              <a:rPr lang="en-US" sz="4800" dirty="0">
                <a:solidFill>
                  <a:srgbClr val="FF0000"/>
                </a:solidFill>
              </a:rPr>
              <a:t>Extra Slides</a:t>
            </a:r>
          </a:p>
        </p:txBody>
      </p:sp>
    </p:spTree>
    <p:extLst>
      <p:ext uri="{BB962C8B-B14F-4D97-AF65-F5344CB8AC3E}">
        <p14:creationId xmlns:p14="http://schemas.microsoft.com/office/powerpoint/2010/main" val="2842732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4" y="396037"/>
            <a:ext cx="8422103" cy="857250"/>
          </a:xfrm>
        </p:spPr>
        <p:txBody>
          <a:bodyPr>
            <a:normAutofit/>
          </a:bodyPr>
          <a:lstStyle/>
          <a:p>
            <a:r>
              <a:rPr lang="en-US" sz="4000" dirty="0">
                <a:solidFill>
                  <a:srgbClr val="FF0000"/>
                </a:solidFill>
                <a:latin typeface="Broadway" panose="04040905080B02020502" pitchFamily="82" charset="0"/>
              </a:rPr>
              <a:t>NIST Databases</a:t>
            </a:r>
          </a:p>
        </p:txBody>
      </p:sp>
      <p:pic>
        <p:nvPicPr>
          <p:cNvPr id="6" name="Picture 5">
            <a:extLst>
              <a:ext uri="{FF2B5EF4-FFF2-40B4-BE49-F238E27FC236}">
                <a16:creationId xmlns:a16="http://schemas.microsoft.com/office/drawing/2014/main" id="{ABD3DB50-CB6B-4002-8B5B-3094EF7228B7}"/>
              </a:ext>
            </a:extLst>
          </p:cNvPr>
          <p:cNvPicPr>
            <a:picLocks noChangeAspect="1"/>
          </p:cNvPicPr>
          <p:nvPr/>
        </p:nvPicPr>
        <p:blipFill>
          <a:blip r:embed="rId2"/>
          <a:stretch>
            <a:fillRect/>
          </a:stretch>
        </p:blipFill>
        <p:spPr>
          <a:xfrm>
            <a:off x="5373865" y="917426"/>
            <a:ext cx="3385122" cy="1845140"/>
          </a:xfrm>
          <a:prstGeom prst="rect">
            <a:avLst/>
          </a:prstGeom>
        </p:spPr>
      </p:pic>
      <p:sp>
        <p:nvSpPr>
          <p:cNvPr id="8" name="TextBox 7">
            <a:extLst>
              <a:ext uri="{FF2B5EF4-FFF2-40B4-BE49-F238E27FC236}">
                <a16:creationId xmlns:a16="http://schemas.microsoft.com/office/drawing/2014/main" id="{62F68668-3FF7-4110-8D8A-9D10B7B57722}"/>
              </a:ext>
            </a:extLst>
          </p:cNvPr>
          <p:cNvSpPr txBox="1"/>
          <p:nvPr/>
        </p:nvSpPr>
        <p:spPr>
          <a:xfrm>
            <a:off x="336883" y="1188864"/>
            <a:ext cx="4705459" cy="3170099"/>
          </a:xfrm>
          <a:prstGeom prst="rect">
            <a:avLst/>
          </a:prstGeom>
          <a:noFill/>
        </p:spPr>
        <p:txBody>
          <a:bodyPr wrap="square" rtlCol="0">
            <a:spAutoFit/>
          </a:bodyPr>
          <a:lstStyle/>
          <a:p>
            <a:pPr marL="285750" indent="-285750">
              <a:buFont typeface="Wingdings" panose="05000000000000000000" pitchFamily="2" charset="2"/>
              <a:buChar char="§"/>
            </a:pPr>
            <a:r>
              <a:rPr lang="en-US" sz="2000" dirty="0"/>
              <a:t>Several currently available databases in computational solid state material science (DFT-based).</a:t>
            </a:r>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a:t>NIST databases are complimentary to those already out there:</a:t>
            </a:r>
          </a:p>
          <a:p>
            <a:pPr marL="800100" lvl="1" indent="-342900">
              <a:buFont typeface="Arial" panose="020B0604020202020204" pitchFamily="34" charset="0"/>
              <a:buChar char="•"/>
            </a:pPr>
            <a:r>
              <a:rPr lang="en-US" sz="2000" dirty="0"/>
              <a:t>Quantum (DFT) calculations</a:t>
            </a:r>
          </a:p>
          <a:p>
            <a:pPr marL="800100" lvl="1" indent="-342900">
              <a:buFont typeface="Arial" panose="020B0604020202020204" pitchFamily="34" charset="0"/>
              <a:buChar char="•"/>
            </a:pPr>
            <a:r>
              <a:rPr lang="en-US" sz="2000" dirty="0"/>
              <a:t>Classical calculations (Force fields)</a:t>
            </a:r>
          </a:p>
          <a:p>
            <a:pPr marL="800100" lvl="1" indent="-342900">
              <a:buFont typeface="Arial" panose="020B0604020202020204" pitchFamily="34" charset="0"/>
              <a:buChar char="•"/>
            </a:pPr>
            <a:r>
              <a:rPr lang="en-US" sz="2000" dirty="0"/>
              <a:t>Repository of machine learning (ML) parameters </a:t>
            </a:r>
          </a:p>
        </p:txBody>
      </p:sp>
      <p:grpSp>
        <p:nvGrpSpPr>
          <p:cNvPr id="10" name="Group 9">
            <a:extLst>
              <a:ext uri="{FF2B5EF4-FFF2-40B4-BE49-F238E27FC236}">
                <a16:creationId xmlns:a16="http://schemas.microsoft.com/office/drawing/2014/main" id="{1523783C-494C-48E9-818E-875399A63EC9}"/>
              </a:ext>
            </a:extLst>
          </p:cNvPr>
          <p:cNvGrpSpPr>
            <a:grpSpLocks noChangeAspect="1"/>
          </p:cNvGrpSpPr>
          <p:nvPr/>
        </p:nvGrpSpPr>
        <p:grpSpPr>
          <a:xfrm>
            <a:off x="5962487" y="2828141"/>
            <a:ext cx="2129632" cy="1417627"/>
            <a:chOff x="5579166" y="2891344"/>
            <a:chExt cx="2700299" cy="1797501"/>
          </a:xfrm>
        </p:grpSpPr>
        <p:pic>
          <p:nvPicPr>
            <p:cNvPr id="7" name="Picture 6">
              <a:extLst>
                <a:ext uri="{FF2B5EF4-FFF2-40B4-BE49-F238E27FC236}">
                  <a16:creationId xmlns:a16="http://schemas.microsoft.com/office/drawing/2014/main" id="{35C88847-4977-4F62-BDF8-41EC12C94365}"/>
                </a:ext>
              </a:extLst>
            </p:cNvPr>
            <p:cNvPicPr>
              <a:picLocks noChangeAspect="1"/>
            </p:cNvPicPr>
            <p:nvPr/>
          </p:nvPicPr>
          <p:blipFill>
            <a:blip r:embed="rId3"/>
            <a:stretch>
              <a:fillRect/>
            </a:stretch>
          </p:blipFill>
          <p:spPr>
            <a:xfrm>
              <a:off x="5579166" y="2891344"/>
              <a:ext cx="2700299" cy="1797501"/>
            </a:xfrm>
            <a:prstGeom prst="rect">
              <a:avLst/>
            </a:prstGeom>
          </p:spPr>
        </p:pic>
        <p:sp>
          <p:nvSpPr>
            <p:cNvPr id="9" name="Oval 8">
              <a:extLst>
                <a:ext uri="{FF2B5EF4-FFF2-40B4-BE49-F238E27FC236}">
                  <a16:creationId xmlns:a16="http://schemas.microsoft.com/office/drawing/2014/main" id="{FBDDB5D9-34B2-4E39-9255-F55B69C57302}"/>
                </a:ext>
              </a:extLst>
            </p:cNvPr>
            <p:cNvSpPr/>
            <p:nvPr/>
          </p:nvSpPr>
          <p:spPr bwMode="auto">
            <a:xfrm>
              <a:off x="5922150" y="3816625"/>
              <a:ext cx="849711" cy="686272"/>
            </a:xfrm>
            <a:prstGeom prst="ellipse">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2" name="Group 31">
            <a:extLst>
              <a:ext uri="{FF2B5EF4-FFF2-40B4-BE49-F238E27FC236}">
                <a16:creationId xmlns:a16="http://schemas.microsoft.com/office/drawing/2014/main" id="{2C554EE2-934D-4CFA-8717-7F1FD291FDBE}"/>
              </a:ext>
            </a:extLst>
          </p:cNvPr>
          <p:cNvGrpSpPr/>
          <p:nvPr/>
        </p:nvGrpSpPr>
        <p:grpSpPr>
          <a:xfrm>
            <a:off x="458451" y="4470660"/>
            <a:ext cx="8302382" cy="1856982"/>
            <a:chOff x="484955" y="4470660"/>
            <a:chExt cx="8302382" cy="1856982"/>
          </a:xfrm>
        </p:grpSpPr>
        <p:grpSp>
          <p:nvGrpSpPr>
            <p:cNvPr id="25" name="Group 24">
              <a:extLst>
                <a:ext uri="{FF2B5EF4-FFF2-40B4-BE49-F238E27FC236}">
                  <a16:creationId xmlns:a16="http://schemas.microsoft.com/office/drawing/2014/main" id="{8C14E2F1-041A-43CB-9698-5F2A00DFCE90}"/>
                </a:ext>
              </a:extLst>
            </p:cNvPr>
            <p:cNvGrpSpPr/>
            <p:nvPr/>
          </p:nvGrpSpPr>
          <p:grpSpPr>
            <a:xfrm>
              <a:off x="2396781" y="4470660"/>
              <a:ext cx="1778422" cy="1855000"/>
              <a:chOff x="2489141" y="4515459"/>
              <a:chExt cx="1778422" cy="1855000"/>
            </a:xfrm>
          </p:grpSpPr>
          <p:sp>
            <p:nvSpPr>
              <p:cNvPr id="12" name="Rectangle 11">
                <a:extLst>
                  <a:ext uri="{FF2B5EF4-FFF2-40B4-BE49-F238E27FC236}">
                    <a16:creationId xmlns:a16="http://schemas.microsoft.com/office/drawing/2014/main" id="{FA892894-3F35-4F29-A071-06BE6EF8E1BF}"/>
                  </a:ext>
                </a:extLst>
              </p:cNvPr>
              <p:cNvSpPr/>
              <p:nvPr/>
            </p:nvSpPr>
            <p:spPr bwMode="auto">
              <a:xfrm>
                <a:off x="2489141" y="4563536"/>
                <a:ext cx="1738666" cy="1764107"/>
              </a:xfrm>
              <a:prstGeom prst="rect">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TextBox 15">
                <a:extLst>
                  <a:ext uri="{FF2B5EF4-FFF2-40B4-BE49-F238E27FC236}">
                    <a16:creationId xmlns:a16="http://schemas.microsoft.com/office/drawing/2014/main" id="{5FEBEB9B-EAB8-4753-9563-A14CB850D548}"/>
                  </a:ext>
                </a:extLst>
              </p:cNvPr>
              <p:cNvSpPr txBox="1"/>
              <p:nvPr/>
            </p:nvSpPr>
            <p:spPr>
              <a:xfrm>
                <a:off x="2512604" y="4515459"/>
                <a:ext cx="1643014" cy="369332"/>
              </a:xfrm>
              <a:prstGeom prst="rect">
                <a:avLst/>
              </a:prstGeom>
              <a:noFill/>
            </p:spPr>
            <p:txBody>
              <a:bodyPr wrap="none" rtlCol="0">
                <a:spAutoFit/>
              </a:bodyPr>
              <a:lstStyle/>
              <a:p>
                <a:r>
                  <a:rPr lang="en-US" dirty="0">
                    <a:solidFill>
                      <a:srgbClr val="0000FF"/>
                    </a:solidFill>
                    <a:latin typeface="Broadway" panose="04040905080B02020502" pitchFamily="82" charset="0"/>
                  </a:rPr>
                  <a:t>JARVIS-DFT</a:t>
                </a:r>
              </a:p>
            </p:txBody>
          </p:sp>
          <p:sp>
            <p:nvSpPr>
              <p:cNvPr id="20" name="Rectangle 19">
                <a:extLst>
                  <a:ext uri="{FF2B5EF4-FFF2-40B4-BE49-F238E27FC236}">
                    <a16:creationId xmlns:a16="http://schemas.microsoft.com/office/drawing/2014/main" id="{3BF4EC72-0680-44BE-A6E4-AC660719633B}"/>
                  </a:ext>
                </a:extLst>
              </p:cNvPr>
              <p:cNvSpPr/>
              <p:nvPr/>
            </p:nvSpPr>
            <p:spPr>
              <a:xfrm>
                <a:off x="2523855" y="4800799"/>
                <a:ext cx="1743708" cy="1569660"/>
              </a:xfrm>
              <a:prstGeom prst="rect">
                <a:avLst/>
              </a:prstGeom>
            </p:spPr>
            <p:txBody>
              <a:bodyPr wrap="square">
                <a:spAutoFit/>
              </a:bodyPr>
              <a:lstStyle/>
              <a:p>
                <a:r>
                  <a:rPr lang="en-US" sz="1600" dirty="0"/>
                  <a:t>HT </a:t>
                </a:r>
                <a:r>
                  <a:rPr lang="en-US" sz="1600" b="1" dirty="0">
                    <a:solidFill>
                      <a:srgbClr val="FF0000"/>
                    </a:solidFill>
                  </a:rPr>
                  <a:t>identification</a:t>
                </a:r>
                <a:r>
                  <a:rPr lang="en-US" sz="1600" dirty="0">
                    <a:solidFill>
                      <a:srgbClr val="FF0000"/>
                    </a:solidFill>
                  </a:rPr>
                  <a:t>,  </a:t>
                </a:r>
                <a:r>
                  <a:rPr lang="en-US" sz="1600" b="1" dirty="0">
                    <a:solidFill>
                      <a:srgbClr val="FF0000"/>
                    </a:solidFill>
                  </a:rPr>
                  <a:t>characterization</a:t>
                </a:r>
                <a:r>
                  <a:rPr lang="en-US" sz="1600" dirty="0">
                    <a:solidFill>
                      <a:srgbClr val="FF0000"/>
                    </a:solidFill>
                  </a:rPr>
                  <a:t> </a:t>
                </a:r>
                <a:r>
                  <a:rPr lang="en-US" sz="1600" dirty="0"/>
                  <a:t>of technologically  relevant materials (low dimensional, solar cell, etc.) </a:t>
                </a:r>
              </a:p>
            </p:txBody>
          </p:sp>
        </p:grpSp>
        <p:grpSp>
          <p:nvGrpSpPr>
            <p:cNvPr id="24" name="Group 23">
              <a:extLst>
                <a:ext uri="{FF2B5EF4-FFF2-40B4-BE49-F238E27FC236}">
                  <a16:creationId xmlns:a16="http://schemas.microsoft.com/office/drawing/2014/main" id="{A3622809-1F39-43F7-B807-9BDBA18B0A4E}"/>
                </a:ext>
              </a:extLst>
            </p:cNvPr>
            <p:cNvGrpSpPr/>
            <p:nvPr/>
          </p:nvGrpSpPr>
          <p:grpSpPr>
            <a:xfrm>
              <a:off x="484955" y="4470660"/>
              <a:ext cx="1762129" cy="1856982"/>
              <a:chOff x="509051" y="4515459"/>
              <a:chExt cx="1762129" cy="1856982"/>
            </a:xfrm>
          </p:grpSpPr>
          <p:sp>
            <p:nvSpPr>
              <p:cNvPr id="15" name="TextBox 14">
                <a:extLst>
                  <a:ext uri="{FF2B5EF4-FFF2-40B4-BE49-F238E27FC236}">
                    <a16:creationId xmlns:a16="http://schemas.microsoft.com/office/drawing/2014/main" id="{1C94CF99-D463-428E-AECF-D3CF4AAD9C63}"/>
                  </a:ext>
                </a:extLst>
              </p:cNvPr>
              <p:cNvSpPr txBox="1"/>
              <p:nvPr/>
            </p:nvSpPr>
            <p:spPr>
              <a:xfrm>
                <a:off x="624469" y="4515459"/>
                <a:ext cx="1461875" cy="369332"/>
              </a:xfrm>
              <a:prstGeom prst="rect">
                <a:avLst/>
              </a:prstGeom>
              <a:noFill/>
            </p:spPr>
            <p:txBody>
              <a:bodyPr wrap="none" rtlCol="0">
                <a:spAutoFit/>
              </a:bodyPr>
              <a:lstStyle/>
              <a:p>
                <a:r>
                  <a:rPr lang="en-US" dirty="0">
                    <a:solidFill>
                      <a:srgbClr val="0000FF"/>
                    </a:solidFill>
                    <a:latin typeface="Broadway" panose="04040905080B02020502" pitchFamily="82" charset="0"/>
                  </a:rPr>
                  <a:t>JARVIS-FF</a:t>
                </a:r>
              </a:p>
            </p:txBody>
          </p:sp>
          <p:sp>
            <p:nvSpPr>
              <p:cNvPr id="19" name="Rectangle 18">
                <a:extLst>
                  <a:ext uri="{FF2B5EF4-FFF2-40B4-BE49-F238E27FC236}">
                    <a16:creationId xmlns:a16="http://schemas.microsoft.com/office/drawing/2014/main" id="{CD88BE5B-501D-4762-AB61-EAFDAA787136}"/>
                  </a:ext>
                </a:extLst>
              </p:cNvPr>
              <p:cNvSpPr/>
              <p:nvPr/>
            </p:nvSpPr>
            <p:spPr>
              <a:xfrm>
                <a:off x="579729" y="4802781"/>
                <a:ext cx="1691451" cy="1569660"/>
              </a:xfrm>
              <a:prstGeom prst="rect">
                <a:avLst/>
              </a:prstGeom>
            </p:spPr>
            <p:txBody>
              <a:bodyPr wrap="square">
                <a:spAutoFit/>
              </a:bodyPr>
              <a:lstStyle/>
              <a:p>
                <a:r>
                  <a:rPr lang="en-US" sz="1600" dirty="0"/>
                  <a:t>HT </a:t>
                </a:r>
                <a:r>
                  <a:rPr lang="en-US" sz="1600" b="1" dirty="0">
                    <a:solidFill>
                      <a:srgbClr val="FF0000"/>
                    </a:solidFill>
                  </a:rPr>
                  <a:t>comparison</a:t>
                </a:r>
                <a:r>
                  <a:rPr lang="en-US" sz="1600" dirty="0">
                    <a:solidFill>
                      <a:srgbClr val="FF0000"/>
                    </a:solidFill>
                  </a:rPr>
                  <a:t> </a:t>
                </a:r>
                <a:r>
                  <a:rPr lang="en-US" sz="1600" dirty="0"/>
                  <a:t>of Classical FF: Structural, Elastic, Defects, and Phonon Properties</a:t>
                </a:r>
              </a:p>
            </p:txBody>
          </p:sp>
          <p:sp>
            <p:nvSpPr>
              <p:cNvPr id="21" name="Rectangle 20">
                <a:extLst>
                  <a:ext uri="{FF2B5EF4-FFF2-40B4-BE49-F238E27FC236}">
                    <a16:creationId xmlns:a16="http://schemas.microsoft.com/office/drawing/2014/main" id="{F8B709D4-90D1-4A94-8D74-A46B2BA47589}"/>
                  </a:ext>
                </a:extLst>
              </p:cNvPr>
              <p:cNvSpPr/>
              <p:nvPr/>
            </p:nvSpPr>
            <p:spPr bwMode="auto">
              <a:xfrm>
                <a:off x="509051" y="4563535"/>
                <a:ext cx="1738666" cy="1764107"/>
              </a:xfrm>
              <a:prstGeom prst="rect">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6" name="Group 25">
              <a:extLst>
                <a:ext uri="{FF2B5EF4-FFF2-40B4-BE49-F238E27FC236}">
                  <a16:creationId xmlns:a16="http://schemas.microsoft.com/office/drawing/2014/main" id="{A4FE2781-3375-4A7F-8C2D-F77732DD45A8}"/>
                </a:ext>
              </a:extLst>
            </p:cNvPr>
            <p:cNvGrpSpPr/>
            <p:nvPr/>
          </p:nvGrpSpPr>
          <p:grpSpPr>
            <a:xfrm>
              <a:off x="4332070" y="4483912"/>
              <a:ext cx="1989337" cy="1797809"/>
              <a:chOff x="4411239" y="4529831"/>
              <a:chExt cx="1989337" cy="1797809"/>
            </a:xfrm>
          </p:grpSpPr>
          <p:sp>
            <p:nvSpPr>
              <p:cNvPr id="17" name="TextBox 16">
                <a:extLst>
                  <a:ext uri="{FF2B5EF4-FFF2-40B4-BE49-F238E27FC236}">
                    <a16:creationId xmlns:a16="http://schemas.microsoft.com/office/drawing/2014/main" id="{CD913D88-90BB-4FA8-B225-3BB43BE2702C}"/>
                  </a:ext>
                </a:extLst>
              </p:cNvPr>
              <p:cNvSpPr txBox="1"/>
              <p:nvPr/>
            </p:nvSpPr>
            <p:spPr>
              <a:xfrm>
                <a:off x="4521674" y="4529831"/>
                <a:ext cx="1534010" cy="369332"/>
              </a:xfrm>
              <a:prstGeom prst="rect">
                <a:avLst/>
              </a:prstGeom>
              <a:noFill/>
            </p:spPr>
            <p:txBody>
              <a:bodyPr wrap="none" rtlCol="0">
                <a:spAutoFit/>
              </a:bodyPr>
              <a:lstStyle/>
              <a:p>
                <a:r>
                  <a:rPr lang="en-US" dirty="0">
                    <a:solidFill>
                      <a:srgbClr val="0000FF"/>
                    </a:solidFill>
                    <a:latin typeface="Broadway" panose="04040905080B02020502" pitchFamily="82" charset="0"/>
                  </a:rPr>
                  <a:t>JARVIS-ML</a:t>
                </a:r>
              </a:p>
            </p:txBody>
          </p:sp>
          <p:sp>
            <p:nvSpPr>
              <p:cNvPr id="18" name="Rectangle 17">
                <a:extLst>
                  <a:ext uri="{FF2B5EF4-FFF2-40B4-BE49-F238E27FC236}">
                    <a16:creationId xmlns:a16="http://schemas.microsoft.com/office/drawing/2014/main" id="{33050BD2-D1FB-4E36-BEBF-89761B2463E2}"/>
                  </a:ext>
                </a:extLst>
              </p:cNvPr>
              <p:cNvSpPr/>
              <p:nvPr/>
            </p:nvSpPr>
            <p:spPr>
              <a:xfrm>
                <a:off x="4411239" y="4848547"/>
                <a:ext cx="1989337" cy="1354217"/>
              </a:xfrm>
              <a:prstGeom prst="rect">
                <a:avLst/>
              </a:prstGeom>
            </p:spPr>
            <p:txBody>
              <a:bodyPr wrap="square">
                <a:spAutoFit/>
              </a:bodyPr>
              <a:lstStyle/>
              <a:p>
                <a:r>
                  <a:rPr lang="en-US" sz="1600" b="1" dirty="0">
                    <a:solidFill>
                      <a:srgbClr val="FF0000"/>
                    </a:solidFill>
                  </a:rPr>
                  <a:t>ML predictions </a:t>
                </a:r>
                <a:r>
                  <a:rPr lang="en-US" sz="1600" dirty="0"/>
                  <a:t>of material properties using chemical and classical force-field inspired descriptor</a:t>
                </a:r>
                <a:r>
                  <a:rPr lang="en-US" dirty="0"/>
                  <a:t>s</a:t>
                </a:r>
              </a:p>
            </p:txBody>
          </p:sp>
          <p:sp>
            <p:nvSpPr>
              <p:cNvPr id="22" name="Rectangle 21">
                <a:extLst>
                  <a:ext uri="{FF2B5EF4-FFF2-40B4-BE49-F238E27FC236}">
                    <a16:creationId xmlns:a16="http://schemas.microsoft.com/office/drawing/2014/main" id="{E4E18343-CB60-40EE-9994-4E78D32D1C79}"/>
                  </a:ext>
                </a:extLst>
              </p:cNvPr>
              <p:cNvSpPr/>
              <p:nvPr/>
            </p:nvSpPr>
            <p:spPr bwMode="auto">
              <a:xfrm>
                <a:off x="4424491" y="4563533"/>
                <a:ext cx="1738666" cy="1764107"/>
              </a:xfrm>
              <a:prstGeom prst="rect">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9" name="Group 28">
              <a:extLst>
                <a:ext uri="{FF2B5EF4-FFF2-40B4-BE49-F238E27FC236}">
                  <a16:creationId xmlns:a16="http://schemas.microsoft.com/office/drawing/2014/main" id="{D4D0DF6B-A16D-4EC0-822A-DA696BA3B921}"/>
                </a:ext>
              </a:extLst>
            </p:cNvPr>
            <p:cNvGrpSpPr/>
            <p:nvPr/>
          </p:nvGrpSpPr>
          <p:grpSpPr>
            <a:xfrm>
              <a:off x="6293863" y="4475703"/>
              <a:ext cx="2493474" cy="1456698"/>
              <a:chOff x="6320085" y="4525381"/>
              <a:chExt cx="2493474" cy="1456698"/>
            </a:xfrm>
          </p:grpSpPr>
          <p:sp>
            <p:nvSpPr>
              <p:cNvPr id="23" name="Rectangle 22">
                <a:extLst>
                  <a:ext uri="{FF2B5EF4-FFF2-40B4-BE49-F238E27FC236}">
                    <a16:creationId xmlns:a16="http://schemas.microsoft.com/office/drawing/2014/main" id="{74CCA767-C33B-4A3D-92FB-595BF0F75F11}"/>
                  </a:ext>
                </a:extLst>
              </p:cNvPr>
              <p:cNvSpPr/>
              <p:nvPr/>
            </p:nvSpPr>
            <p:spPr bwMode="auto">
              <a:xfrm>
                <a:off x="6320085" y="4563533"/>
                <a:ext cx="2409436" cy="1418546"/>
              </a:xfrm>
              <a:prstGeom prst="rect">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 name="TextBox 26">
                <a:extLst>
                  <a:ext uri="{FF2B5EF4-FFF2-40B4-BE49-F238E27FC236}">
                    <a16:creationId xmlns:a16="http://schemas.microsoft.com/office/drawing/2014/main" id="{948E7DF1-977D-4AE2-B5AB-0DC19752B779}"/>
                  </a:ext>
                </a:extLst>
              </p:cNvPr>
              <p:cNvSpPr txBox="1"/>
              <p:nvPr/>
            </p:nvSpPr>
            <p:spPr>
              <a:xfrm>
                <a:off x="6421740" y="4525381"/>
                <a:ext cx="2075866" cy="646331"/>
              </a:xfrm>
              <a:prstGeom prst="rect">
                <a:avLst/>
              </a:prstGeom>
              <a:noFill/>
            </p:spPr>
            <p:txBody>
              <a:bodyPr wrap="square" rtlCol="0">
                <a:spAutoFit/>
              </a:bodyPr>
              <a:lstStyle/>
              <a:p>
                <a:pPr algn="ctr"/>
                <a:r>
                  <a:rPr lang="en-US" dirty="0">
                    <a:solidFill>
                      <a:srgbClr val="0000FF"/>
                    </a:solidFill>
                    <a:latin typeface="Broadway" panose="04040905080B02020502" pitchFamily="82" charset="0"/>
                  </a:rPr>
                  <a:t>DFT Benchmarking</a:t>
                </a:r>
              </a:p>
            </p:txBody>
          </p:sp>
          <p:sp>
            <p:nvSpPr>
              <p:cNvPr id="28" name="Rectangle 27">
                <a:extLst>
                  <a:ext uri="{FF2B5EF4-FFF2-40B4-BE49-F238E27FC236}">
                    <a16:creationId xmlns:a16="http://schemas.microsoft.com/office/drawing/2014/main" id="{0A09ED94-533D-4B21-AE23-562619D0E627}"/>
                  </a:ext>
                </a:extLst>
              </p:cNvPr>
              <p:cNvSpPr/>
              <p:nvPr/>
            </p:nvSpPr>
            <p:spPr>
              <a:xfrm>
                <a:off x="6349551" y="5122687"/>
                <a:ext cx="2464008" cy="830997"/>
              </a:xfrm>
              <a:prstGeom prst="rect">
                <a:avLst/>
              </a:prstGeom>
            </p:spPr>
            <p:txBody>
              <a:bodyPr wrap="square">
                <a:spAutoFit/>
              </a:bodyPr>
              <a:lstStyle/>
              <a:p>
                <a:r>
                  <a:rPr lang="en-US" sz="1600" b="1" dirty="0">
                    <a:solidFill>
                      <a:srgbClr val="FF0000"/>
                    </a:solidFill>
                  </a:rPr>
                  <a:t>UQ</a:t>
                </a:r>
                <a:r>
                  <a:rPr lang="en-US" sz="1600" b="1" dirty="0"/>
                  <a:t> </a:t>
                </a:r>
                <a:r>
                  <a:rPr lang="en-US" sz="1600" dirty="0"/>
                  <a:t>for </a:t>
                </a:r>
                <a:r>
                  <a:rPr lang="en-US" sz="1600" b="1" dirty="0">
                    <a:solidFill>
                      <a:srgbClr val="FF0000"/>
                    </a:solidFill>
                  </a:rPr>
                  <a:t>DFT</a:t>
                </a:r>
                <a:r>
                  <a:rPr lang="en-US" sz="1600" dirty="0"/>
                  <a:t> calculations: effects of parameters choices (</a:t>
                </a:r>
                <a:r>
                  <a:rPr lang="en-US" sz="1600" dirty="0" err="1"/>
                  <a:t>kp</a:t>
                </a:r>
                <a:r>
                  <a:rPr lang="en-US" sz="1600" dirty="0"/>
                  <a:t>, smearing, etc.)</a:t>
                </a:r>
              </a:p>
            </p:txBody>
          </p:sp>
        </p:grpSp>
      </p:grpSp>
    </p:spTree>
    <p:extLst>
      <p:ext uri="{BB962C8B-B14F-4D97-AF65-F5344CB8AC3E}">
        <p14:creationId xmlns:p14="http://schemas.microsoft.com/office/powerpoint/2010/main" val="2654308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rPr>
              <a:t>Few basics </a:t>
            </a:r>
          </a:p>
        </p:txBody>
      </p:sp>
      <p:sp>
        <p:nvSpPr>
          <p:cNvPr id="3" name="Content Placeholder 2"/>
          <p:cNvSpPr>
            <a:spLocks noGrp="1"/>
          </p:cNvSpPr>
          <p:nvPr>
            <p:ph idx="1"/>
          </p:nvPr>
        </p:nvSpPr>
        <p:spPr>
          <a:xfrm>
            <a:off x="628650" y="1234636"/>
            <a:ext cx="7886700" cy="3263504"/>
          </a:xfrm>
        </p:spPr>
        <p:txBody>
          <a:bodyPr>
            <a:normAutofit/>
          </a:bodyPr>
          <a:lstStyle/>
          <a:p>
            <a:r>
              <a:rPr lang="en-US" sz="1500" dirty="0"/>
              <a:t>Materials Science is all about: </a:t>
            </a:r>
            <a:r>
              <a:rPr lang="en-US" sz="1500" u="sng" dirty="0"/>
              <a:t>Structure</a:t>
            </a:r>
            <a:r>
              <a:rPr lang="en-US" sz="1500" dirty="0"/>
              <a:t>-</a:t>
            </a:r>
            <a:r>
              <a:rPr lang="en-US" sz="1500" u="sng" dirty="0"/>
              <a:t>Property</a:t>
            </a:r>
            <a:r>
              <a:rPr lang="en-US" sz="1500" dirty="0"/>
              <a:t>-Performance relationship and minimization of free-energy</a:t>
            </a:r>
          </a:p>
          <a:p>
            <a:r>
              <a:rPr lang="en-US" sz="1500" dirty="0"/>
              <a:t>Computationally: </a:t>
            </a:r>
            <a:r>
              <a:rPr lang="en-US" sz="1500" u="sng" dirty="0"/>
              <a:t>Structure</a:t>
            </a:r>
            <a:r>
              <a:rPr lang="en-US" sz="1500" dirty="0"/>
              <a:t> = lattice constants (</a:t>
            </a:r>
            <a:r>
              <a:rPr lang="en-US" sz="1500" dirty="0" err="1"/>
              <a:t>a,b,c</a:t>
            </a:r>
            <a:r>
              <a:rPr lang="en-US" sz="1500" dirty="0"/>
              <a:t>), angles (alpha, beta, gamma) and basis vectors ([Si,0, 0,0],[Si,0.5,0.0,0.5],…..)</a:t>
            </a:r>
          </a:p>
          <a:p>
            <a:r>
              <a:rPr lang="en-US" sz="1500" dirty="0"/>
              <a:t>To calculate </a:t>
            </a:r>
            <a:r>
              <a:rPr lang="en-US" sz="1500" u="sng" dirty="0"/>
              <a:t>property</a:t>
            </a:r>
            <a:r>
              <a:rPr lang="en-US" sz="1500" dirty="0"/>
              <a:t>: classical physics (e.g. classical force-fields), quantum physics (e.g. density functional theory)</a:t>
            </a:r>
          </a:p>
          <a:p>
            <a:r>
              <a:rPr lang="en-US" sz="1500" dirty="0"/>
              <a:t>MGI motivated current computational databases: Materials-project (MP), AFLOW, OQMD</a:t>
            </a:r>
          </a:p>
        </p:txBody>
      </p:sp>
      <p:pic>
        <p:nvPicPr>
          <p:cNvPr id="4" name="Picture 3"/>
          <p:cNvPicPr>
            <a:picLocks noChangeAspect="1"/>
          </p:cNvPicPr>
          <p:nvPr/>
        </p:nvPicPr>
        <p:blipFill>
          <a:blip r:embed="rId2"/>
          <a:stretch>
            <a:fillRect/>
          </a:stretch>
        </p:blipFill>
        <p:spPr>
          <a:xfrm>
            <a:off x="2160658" y="3782553"/>
            <a:ext cx="3053573" cy="2031731"/>
          </a:xfrm>
          <a:prstGeom prst="rect">
            <a:avLst/>
          </a:prstGeom>
        </p:spPr>
      </p:pic>
      <p:pic>
        <p:nvPicPr>
          <p:cNvPr id="34" name="Picture 33"/>
          <p:cNvPicPr>
            <a:picLocks noChangeAspect="1"/>
          </p:cNvPicPr>
          <p:nvPr/>
        </p:nvPicPr>
        <p:blipFill>
          <a:blip r:embed="rId3"/>
          <a:stretch>
            <a:fillRect/>
          </a:stretch>
        </p:blipFill>
        <p:spPr>
          <a:xfrm>
            <a:off x="5214231" y="3698142"/>
            <a:ext cx="4362484" cy="1847640"/>
          </a:xfrm>
          <a:prstGeom prst="rect">
            <a:avLst/>
          </a:prstGeom>
        </p:spPr>
      </p:pic>
      <p:sp>
        <p:nvSpPr>
          <p:cNvPr id="35" name="TextBox 34"/>
          <p:cNvSpPr txBox="1"/>
          <p:nvPr/>
        </p:nvSpPr>
        <p:spPr>
          <a:xfrm>
            <a:off x="7411487" y="3958781"/>
            <a:ext cx="1454244" cy="507831"/>
          </a:xfrm>
          <a:prstGeom prst="rect">
            <a:avLst/>
          </a:prstGeom>
          <a:noFill/>
        </p:spPr>
        <p:txBody>
          <a:bodyPr wrap="none" rtlCol="0">
            <a:spAutoFit/>
          </a:bodyPr>
          <a:lstStyle/>
          <a:p>
            <a:r>
              <a:rPr lang="en-US" sz="1350" dirty="0"/>
              <a:t>MIT, LBNL</a:t>
            </a:r>
          </a:p>
          <a:p>
            <a:r>
              <a:rPr lang="en-US" sz="1350" dirty="0"/>
              <a:t>(67,486 materials)</a:t>
            </a:r>
          </a:p>
        </p:txBody>
      </p:sp>
      <p:sp>
        <p:nvSpPr>
          <p:cNvPr id="36" name="TextBox 35"/>
          <p:cNvSpPr txBox="1"/>
          <p:nvPr/>
        </p:nvSpPr>
        <p:spPr>
          <a:xfrm>
            <a:off x="7405480" y="4532799"/>
            <a:ext cx="1670650" cy="507831"/>
          </a:xfrm>
          <a:prstGeom prst="rect">
            <a:avLst/>
          </a:prstGeom>
          <a:noFill/>
        </p:spPr>
        <p:txBody>
          <a:bodyPr wrap="none" rtlCol="0">
            <a:spAutoFit/>
          </a:bodyPr>
          <a:lstStyle/>
          <a:p>
            <a:r>
              <a:rPr lang="en-US" sz="1350" dirty="0"/>
              <a:t>Duke University</a:t>
            </a:r>
          </a:p>
          <a:p>
            <a:r>
              <a:rPr lang="en-US" sz="1350" dirty="0"/>
              <a:t>(1,640,245 materials)</a:t>
            </a:r>
          </a:p>
        </p:txBody>
      </p:sp>
      <p:sp>
        <p:nvSpPr>
          <p:cNvPr id="37" name="TextBox 36"/>
          <p:cNvSpPr txBox="1"/>
          <p:nvPr/>
        </p:nvSpPr>
        <p:spPr>
          <a:xfrm>
            <a:off x="7382553" y="5141665"/>
            <a:ext cx="1863011" cy="507831"/>
          </a:xfrm>
          <a:prstGeom prst="rect">
            <a:avLst/>
          </a:prstGeom>
          <a:noFill/>
        </p:spPr>
        <p:txBody>
          <a:bodyPr wrap="none" rtlCol="0">
            <a:spAutoFit/>
          </a:bodyPr>
          <a:lstStyle/>
          <a:p>
            <a:r>
              <a:rPr lang="en-US" sz="1350" dirty="0"/>
              <a:t>Northwestern university</a:t>
            </a:r>
          </a:p>
          <a:p>
            <a:r>
              <a:rPr lang="en-US" sz="1350" dirty="0"/>
              <a:t>(471,857 materials)</a:t>
            </a:r>
          </a:p>
        </p:txBody>
      </p:sp>
      <p:sp>
        <p:nvSpPr>
          <p:cNvPr id="38" name="TextBox 37"/>
          <p:cNvSpPr txBox="1"/>
          <p:nvPr/>
        </p:nvSpPr>
        <p:spPr>
          <a:xfrm>
            <a:off x="5364197" y="5330456"/>
            <a:ext cx="599844" cy="300082"/>
          </a:xfrm>
          <a:prstGeom prst="rect">
            <a:avLst/>
          </a:prstGeom>
          <a:noFill/>
        </p:spPr>
        <p:txBody>
          <a:bodyPr wrap="none" rtlCol="0">
            <a:spAutoFit/>
          </a:bodyPr>
          <a:lstStyle/>
          <a:p>
            <a:r>
              <a:rPr lang="en-US" sz="1350" dirty="0"/>
              <a:t>+SQS</a:t>
            </a:r>
          </a:p>
        </p:txBody>
      </p:sp>
      <p:pic>
        <p:nvPicPr>
          <p:cNvPr id="10" name="Picture 2" descr="Image result for speed vs space quantum mechan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356" y="3658731"/>
            <a:ext cx="1992644" cy="15888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62527" y="5745475"/>
            <a:ext cx="3609321" cy="300082"/>
          </a:xfrm>
          <a:prstGeom prst="rect">
            <a:avLst/>
          </a:prstGeom>
          <a:noFill/>
        </p:spPr>
        <p:txBody>
          <a:bodyPr wrap="none" rtlCol="0">
            <a:spAutoFit/>
          </a:bodyPr>
          <a:lstStyle/>
          <a:p>
            <a:r>
              <a:rPr lang="en-US" sz="1350" dirty="0"/>
              <a:t>Others: AIIDA, </a:t>
            </a:r>
            <a:r>
              <a:rPr lang="en-US" sz="1350" dirty="0" err="1"/>
              <a:t>MaterialWeb</a:t>
            </a:r>
            <a:r>
              <a:rPr lang="en-US" sz="1350" dirty="0"/>
              <a:t>, NREL-</a:t>
            </a:r>
            <a:r>
              <a:rPr lang="en-US" sz="1350" dirty="0" err="1"/>
              <a:t>MatDB</a:t>
            </a:r>
            <a:r>
              <a:rPr lang="en-US" sz="1350" dirty="0"/>
              <a:t> etc.</a:t>
            </a:r>
          </a:p>
        </p:txBody>
      </p:sp>
      <p:sp>
        <p:nvSpPr>
          <p:cNvPr id="6" name="Slide Number Placeholder 5"/>
          <p:cNvSpPr>
            <a:spLocks noGrp="1"/>
          </p:cNvSpPr>
          <p:nvPr>
            <p:ph type="sldNum" sz="quarter" idx="12"/>
          </p:nvPr>
        </p:nvSpPr>
        <p:spPr/>
        <p:txBody>
          <a:bodyPr/>
          <a:lstStyle/>
          <a:p>
            <a:endParaRPr lang="en-US" dirty="0"/>
          </a:p>
        </p:txBody>
      </p:sp>
      <p:sp>
        <p:nvSpPr>
          <p:cNvPr id="15" name="TextBox 14"/>
          <p:cNvSpPr txBox="1"/>
          <p:nvPr/>
        </p:nvSpPr>
        <p:spPr>
          <a:xfrm>
            <a:off x="1" y="5793001"/>
            <a:ext cx="1898582" cy="230832"/>
          </a:xfrm>
          <a:prstGeom prst="rect">
            <a:avLst/>
          </a:prstGeom>
          <a:noFill/>
        </p:spPr>
        <p:txBody>
          <a:bodyPr wrap="square" rtlCol="0">
            <a:spAutoFit/>
          </a:bodyPr>
          <a:lstStyle/>
          <a:p>
            <a:r>
              <a:rPr lang="fr-FR" sz="900" dirty="0"/>
              <a:t>Email: kamal.choudhary@nist.gov</a:t>
            </a:r>
            <a:endParaRPr lang="en-US" sz="900" dirty="0"/>
          </a:p>
        </p:txBody>
      </p:sp>
    </p:spTree>
    <p:extLst>
      <p:ext uri="{BB962C8B-B14F-4D97-AF65-F5344CB8AC3E}">
        <p14:creationId xmlns:p14="http://schemas.microsoft.com/office/powerpoint/2010/main" val="1269303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0E48-5F92-4C48-9958-B6D55C6BB41F}"/>
              </a:ext>
            </a:extLst>
          </p:cNvPr>
          <p:cNvSpPr>
            <a:spLocks noGrp="1"/>
          </p:cNvSpPr>
          <p:nvPr>
            <p:ph type="title"/>
          </p:nvPr>
        </p:nvSpPr>
        <p:spPr>
          <a:xfrm>
            <a:off x="3673613" y="957867"/>
            <a:ext cx="1655252" cy="333163"/>
          </a:xfrm>
        </p:spPr>
        <p:txBody>
          <a:bodyPr>
            <a:noAutofit/>
          </a:bodyPr>
          <a:lstStyle/>
          <a:p>
            <a:r>
              <a:rPr lang="en-US" sz="2475" b="1">
                <a:solidFill>
                  <a:schemeClr val="accent1"/>
                </a:solidFill>
              </a:rPr>
              <a:t>JARVIS-DFT</a:t>
            </a:r>
            <a:endParaRPr lang="en-US" sz="2475" b="1" dirty="0">
              <a:solidFill>
                <a:schemeClr val="accent1"/>
              </a:solidFill>
            </a:endParaRPr>
          </a:p>
        </p:txBody>
      </p:sp>
      <p:sp>
        <p:nvSpPr>
          <p:cNvPr id="4" name="Slide Number Placeholder 3">
            <a:extLst>
              <a:ext uri="{FF2B5EF4-FFF2-40B4-BE49-F238E27FC236}">
                <a16:creationId xmlns:a16="http://schemas.microsoft.com/office/drawing/2014/main" id="{28459948-F37C-49F9-A653-40237D917905}"/>
              </a:ext>
            </a:extLst>
          </p:cNvPr>
          <p:cNvSpPr>
            <a:spLocks noGrp="1"/>
          </p:cNvSpPr>
          <p:nvPr>
            <p:ph type="sldNum" sz="quarter" idx="12"/>
          </p:nvPr>
        </p:nvSpPr>
        <p:spPr/>
        <p:txBody>
          <a:bodyPr/>
          <a:lstStyle/>
          <a:p>
            <a:fld id="{ACDEEB82-1686-4556-AD55-5D8299369C04}" type="slidenum">
              <a:rPr lang="en-US" smtClean="0"/>
              <a:t>43</a:t>
            </a:fld>
            <a:endParaRPr lang="en-US"/>
          </a:p>
        </p:txBody>
      </p:sp>
      <p:sp>
        <p:nvSpPr>
          <p:cNvPr id="8" name="Rounded Rectangle 2">
            <a:extLst>
              <a:ext uri="{FF2B5EF4-FFF2-40B4-BE49-F238E27FC236}">
                <a16:creationId xmlns:a16="http://schemas.microsoft.com/office/drawing/2014/main" id="{FAECDEB8-4D3E-4921-80FF-84541F73C877}"/>
              </a:ext>
            </a:extLst>
          </p:cNvPr>
          <p:cNvSpPr/>
          <p:nvPr/>
        </p:nvSpPr>
        <p:spPr>
          <a:xfrm>
            <a:off x="43573" y="1469198"/>
            <a:ext cx="3001161" cy="4518892"/>
          </a:xfrm>
          <a:prstGeom prst="roundRect">
            <a:avLst/>
          </a:prstGeom>
          <a:noFill/>
          <a:ln/>
        </p:spPr>
        <p:style>
          <a:lnRef idx="2">
            <a:schemeClr val="accent6"/>
          </a:lnRef>
          <a:fillRef idx="1">
            <a:schemeClr val="lt1"/>
          </a:fillRef>
          <a:effectRef idx="0">
            <a:schemeClr val="accent6"/>
          </a:effectRef>
          <a:fontRef idx="minor">
            <a:schemeClr val="dk1"/>
          </a:fontRef>
        </p:style>
        <p:txBody>
          <a:bodyPr lIns="67503" tIns="33752" rIns="67503" bIns="33752" rtlCol="0" anchor="ctr"/>
          <a:lstStyle/>
          <a:p>
            <a:pPr algn="ctr"/>
            <a:endParaRPr lang="en-US" sz="1350"/>
          </a:p>
        </p:txBody>
      </p:sp>
      <p:sp>
        <p:nvSpPr>
          <p:cNvPr id="9" name="Rounded Rectangle 2">
            <a:extLst>
              <a:ext uri="{FF2B5EF4-FFF2-40B4-BE49-F238E27FC236}">
                <a16:creationId xmlns:a16="http://schemas.microsoft.com/office/drawing/2014/main" id="{F6CF8925-B7AA-4B9D-A6FE-25ADC68AFF15}"/>
              </a:ext>
            </a:extLst>
          </p:cNvPr>
          <p:cNvSpPr/>
          <p:nvPr/>
        </p:nvSpPr>
        <p:spPr>
          <a:xfrm>
            <a:off x="3061158" y="1469195"/>
            <a:ext cx="3001161" cy="4518892"/>
          </a:xfrm>
          <a:prstGeom prst="roundRect">
            <a:avLst/>
          </a:prstGeom>
          <a:noFill/>
          <a:ln/>
        </p:spPr>
        <p:style>
          <a:lnRef idx="2">
            <a:schemeClr val="accent6"/>
          </a:lnRef>
          <a:fillRef idx="1">
            <a:schemeClr val="lt1"/>
          </a:fillRef>
          <a:effectRef idx="0">
            <a:schemeClr val="accent6"/>
          </a:effectRef>
          <a:fontRef idx="minor">
            <a:schemeClr val="dk1"/>
          </a:fontRef>
        </p:style>
        <p:txBody>
          <a:bodyPr lIns="67503" tIns="33752" rIns="67503" bIns="33752" rtlCol="0" anchor="ctr"/>
          <a:lstStyle/>
          <a:p>
            <a:pPr algn="ctr"/>
            <a:endParaRPr lang="en-US" sz="1350"/>
          </a:p>
        </p:txBody>
      </p:sp>
      <p:sp>
        <p:nvSpPr>
          <p:cNvPr id="10" name="Rounded Rectangle 2">
            <a:extLst>
              <a:ext uri="{FF2B5EF4-FFF2-40B4-BE49-F238E27FC236}">
                <a16:creationId xmlns:a16="http://schemas.microsoft.com/office/drawing/2014/main" id="{7277D385-9C15-470B-99F3-BB5D941846A2}"/>
              </a:ext>
            </a:extLst>
          </p:cNvPr>
          <p:cNvSpPr/>
          <p:nvPr/>
        </p:nvSpPr>
        <p:spPr>
          <a:xfrm>
            <a:off x="6085154" y="1462787"/>
            <a:ext cx="3001161" cy="4518892"/>
          </a:xfrm>
          <a:prstGeom prst="roundRect">
            <a:avLst/>
          </a:prstGeom>
          <a:noFill/>
          <a:ln/>
        </p:spPr>
        <p:style>
          <a:lnRef idx="2">
            <a:schemeClr val="accent6"/>
          </a:lnRef>
          <a:fillRef idx="1">
            <a:schemeClr val="lt1"/>
          </a:fillRef>
          <a:effectRef idx="0">
            <a:schemeClr val="accent6"/>
          </a:effectRef>
          <a:fontRef idx="minor">
            <a:schemeClr val="dk1"/>
          </a:fontRef>
        </p:style>
        <p:txBody>
          <a:bodyPr lIns="67503" tIns="33752" rIns="67503" bIns="33752" rtlCol="0" anchor="ctr"/>
          <a:lstStyle/>
          <a:p>
            <a:pPr algn="ctr"/>
            <a:endParaRPr lang="en-US" sz="1350"/>
          </a:p>
        </p:txBody>
      </p:sp>
      <p:sp>
        <p:nvSpPr>
          <p:cNvPr id="11" name="Title 1">
            <a:extLst>
              <a:ext uri="{FF2B5EF4-FFF2-40B4-BE49-F238E27FC236}">
                <a16:creationId xmlns:a16="http://schemas.microsoft.com/office/drawing/2014/main" id="{43680C09-0DD2-4449-B3F3-7177355901F4}"/>
              </a:ext>
            </a:extLst>
          </p:cNvPr>
          <p:cNvSpPr txBox="1">
            <a:spLocks/>
          </p:cNvSpPr>
          <p:nvPr/>
        </p:nvSpPr>
        <p:spPr>
          <a:xfrm>
            <a:off x="833216" y="944598"/>
            <a:ext cx="1372124" cy="416603"/>
          </a:xfrm>
          <a:prstGeom prst="rect">
            <a:avLst/>
          </a:prstGeom>
        </p:spPr>
        <p:txBody>
          <a:bodyPr vert="horz" lIns="68580" tIns="34290" rIns="68580" bIns="3429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a:solidFill>
                  <a:schemeClr val="accent1"/>
                </a:solidFill>
              </a:rPr>
              <a:t>JARVIS-FF</a:t>
            </a:r>
            <a:endParaRPr lang="en-US" sz="3300" b="1" dirty="0">
              <a:solidFill>
                <a:schemeClr val="accent1"/>
              </a:solidFill>
            </a:endParaRPr>
          </a:p>
        </p:txBody>
      </p:sp>
      <p:sp>
        <p:nvSpPr>
          <p:cNvPr id="12" name="Title 1">
            <a:extLst>
              <a:ext uri="{FF2B5EF4-FFF2-40B4-BE49-F238E27FC236}">
                <a16:creationId xmlns:a16="http://schemas.microsoft.com/office/drawing/2014/main" id="{86BBA0C2-2E05-4966-9AFE-B11867986567}"/>
              </a:ext>
            </a:extLst>
          </p:cNvPr>
          <p:cNvSpPr txBox="1">
            <a:spLocks/>
          </p:cNvSpPr>
          <p:nvPr/>
        </p:nvSpPr>
        <p:spPr>
          <a:xfrm>
            <a:off x="6758527" y="904240"/>
            <a:ext cx="1573985" cy="38678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75" b="1">
                <a:solidFill>
                  <a:schemeClr val="accent1"/>
                </a:solidFill>
              </a:rPr>
              <a:t>JARVIS-ML</a:t>
            </a:r>
            <a:endParaRPr lang="en-US" sz="2475" b="1" dirty="0">
              <a:solidFill>
                <a:schemeClr val="accent1"/>
              </a:solidFill>
            </a:endParaRPr>
          </a:p>
        </p:txBody>
      </p:sp>
      <p:pic>
        <p:nvPicPr>
          <p:cNvPr id="13" name="Picture 2" descr="Image result for newton laws">
            <a:extLst>
              <a:ext uri="{FF2B5EF4-FFF2-40B4-BE49-F238E27FC236}">
                <a16:creationId xmlns:a16="http://schemas.microsoft.com/office/drawing/2014/main" id="{0961E57F-725E-46B7-AE67-3B2B6CC457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594" y="1545663"/>
            <a:ext cx="1289215" cy="6982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Object 13">
            <a:extLst>
              <a:ext uri="{FF2B5EF4-FFF2-40B4-BE49-F238E27FC236}">
                <a16:creationId xmlns:a16="http://schemas.microsoft.com/office/drawing/2014/main" id="{099DDBA9-AB44-4FFB-96E4-A065A61830CC}"/>
              </a:ext>
            </a:extLst>
          </p:cNvPr>
          <p:cNvGraphicFramePr>
            <a:graphicFrameLocks noChangeAspect="1"/>
          </p:cNvGraphicFramePr>
          <p:nvPr>
            <p:extLst/>
          </p:nvPr>
        </p:nvGraphicFramePr>
        <p:xfrm>
          <a:off x="340363" y="2445371"/>
          <a:ext cx="1331970" cy="258089"/>
        </p:xfrm>
        <a:graphic>
          <a:graphicData uri="http://schemas.openxmlformats.org/presentationml/2006/ole">
            <mc:AlternateContent xmlns:mc="http://schemas.openxmlformats.org/markup-compatibility/2006">
              <mc:Choice xmlns:v="urn:schemas-microsoft-com:vml" Requires="v">
                <p:oleObj spid="_x0000_s3806" name="Equation" r:id="rId4" imgW="1130040" imgH="215640" progId="Equation.3">
                  <p:embed/>
                </p:oleObj>
              </mc:Choice>
              <mc:Fallback>
                <p:oleObj name="Equation" r:id="rId4" imgW="1130040" imgH="215640" progId="Equation.3">
                  <p:embed/>
                  <p:pic>
                    <p:nvPicPr>
                      <p:cNvPr id="14" name="Object 13">
                        <a:extLst>
                          <a:ext uri="{FF2B5EF4-FFF2-40B4-BE49-F238E27FC236}">
                            <a16:creationId xmlns:a16="http://schemas.microsoft.com/office/drawing/2014/main" id="{099DDBA9-AB44-4FFB-96E4-A065A61830CC}"/>
                          </a:ext>
                        </a:extLst>
                      </p:cNvPr>
                      <p:cNvPicPr>
                        <a:picLocks noChangeAspect="1" noChangeArrowheads="1"/>
                      </p:cNvPicPr>
                      <p:nvPr/>
                    </p:nvPicPr>
                    <p:blipFill>
                      <a:blip r:embed="rId5"/>
                      <a:srcRect/>
                      <a:stretch>
                        <a:fillRect/>
                      </a:stretch>
                    </p:blipFill>
                    <p:spPr bwMode="auto">
                      <a:xfrm>
                        <a:off x="340363" y="2445371"/>
                        <a:ext cx="1331970" cy="258089"/>
                      </a:xfrm>
                      <a:prstGeom prst="rect">
                        <a:avLst/>
                      </a:prstGeom>
                      <a:noFill/>
                    </p:spPr>
                  </p:pic>
                </p:oleObj>
              </mc:Fallback>
            </mc:AlternateContent>
          </a:graphicData>
        </a:graphic>
      </p:graphicFrame>
      <p:pic>
        <p:nvPicPr>
          <p:cNvPr id="15" name="Picture 14">
            <a:extLst>
              <a:ext uri="{FF2B5EF4-FFF2-40B4-BE49-F238E27FC236}">
                <a16:creationId xmlns:a16="http://schemas.microsoft.com/office/drawing/2014/main" id="{7C856F63-8E17-4870-A32C-920464B79999}"/>
              </a:ext>
            </a:extLst>
          </p:cNvPr>
          <p:cNvPicPr>
            <a:picLocks noChangeAspect="1"/>
          </p:cNvPicPr>
          <p:nvPr/>
        </p:nvPicPr>
        <p:blipFill>
          <a:blip r:embed="rId6"/>
          <a:stretch>
            <a:fillRect/>
          </a:stretch>
        </p:blipFill>
        <p:spPr>
          <a:xfrm>
            <a:off x="3258508" y="1797460"/>
            <a:ext cx="1383922" cy="438986"/>
          </a:xfrm>
          <a:prstGeom prst="rect">
            <a:avLst/>
          </a:prstGeom>
        </p:spPr>
      </p:pic>
      <p:graphicFrame>
        <p:nvGraphicFramePr>
          <p:cNvPr id="19" name="Object 18">
            <a:extLst>
              <a:ext uri="{FF2B5EF4-FFF2-40B4-BE49-F238E27FC236}">
                <a16:creationId xmlns:a16="http://schemas.microsoft.com/office/drawing/2014/main" id="{AF2C0009-5C75-43DF-A968-34D0A23425D2}"/>
              </a:ext>
            </a:extLst>
          </p:cNvPr>
          <p:cNvGraphicFramePr>
            <a:graphicFrameLocks noChangeAspect="1"/>
          </p:cNvGraphicFramePr>
          <p:nvPr>
            <p:extLst/>
          </p:nvPr>
        </p:nvGraphicFramePr>
        <p:xfrm>
          <a:off x="3194403" y="2670594"/>
          <a:ext cx="1648941" cy="323711"/>
        </p:xfrm>
        <a:graphic>
          <a:graphicData uri="http://schemas.openxmlformats.org/presentationml/2006/ole">
            <mc:AlternateContent xmlns:mc="http://schemas.openxmlformats.org/markup-compatibility/2006">
              <mc:Choice xmlns:v="urn:schemas-microsoft-com:vml" Requires="v">
                <p:oleObj spid="_x0000_s3807" name="Equation" r:id="rId7" imgW="2476440" imgH="482400" progId="Equation.DSMT4">
                  <p:embed/>
                </p:oleObj>
              </mc:Choice>
              <mc:Fallback>
                <p:oleObj name="Equation" r:id="rId7" imgW="2476440" imgH="482400" progId="Equation.DSMT4">
                  <p:embed/>
                  <p:pic>
                    <p:nvPicPr>
                      <p:cNvPr id="19" name="Object 18">
                        <a:extLst>
                          <a:ext uri="{FF2B5EF4-FFF2-40B4-BE49-F238E27FC236}">
                            <a16:creationId xmlns:a16="http://schemas.microsoft.com/office/drawing/2014/main" id="{AF2C0009-5C75-43DF-A968-34D0A23425D2}"/>
                          </a:ext>
                        </a:extLst>
                      </p:cNvPr>
                      <p:cNvPicPr>
                        <a:picLocks noChangeAspect="1" noChangeArrowheads="1"/>
                      </p:cNvPicPr>
                      <p:nvPr/>
                    </p:nvPicPr>
                    <p:blipFill>
                      <a:blip r:embed="rId8"/>
                      <a:srcRect/>
                      <a:stretch>
                        <a:fillRect/>
                      </a:stretch>
                    </p:blipFill>
                    <p:spPr bwMode="auto">
                      <a:xfrm>
                        <a:off x="3194403" y="2670594"/>
                        <a:ext cx="1648941" cy="323711"/>
                      </a:xfrm>
                      <a:prstGeom prst="rect">
                        <a:avLst/>
                      </a:prstGeom>
                      <a:noFill/>
                    </p:spPr>
                  </p:pic>
                </p:oleObj>
              </mc:Fallback>
            </mc:AlternateContent>
          </a:graphicData>
        </a:graphic>
      </p:graphicFrame>
      <p:graphicFrame>
        <p:nvGraphicFramePr>
          <p:cNvPr id="20" name="Object 19">
            <a:extLst>
              <a:ext uri="{FF2B5EF4-FFF2-40B4-BE49-F238E27FC236}">
                <a16:creationId xmlns:a16="http://schemas.microsoft.com/office/drawing/2014/main" id="{63A56D68-6B95-43A6-B319-729ED706FE1E}"/>
              </a:ext>
            </a:extLst>
          </p:cNvPr>
          <p:cNvGraphicFramePr>
            <a:graphicFrameLocks noChangeAspect="1"/>
          </p:cNvGraphicFramePr>
          <p:nvPr>
            <p:extLst/>
          </p:nvPr>
        </p:nvGraphicFramePr>
        <p:xfrm>
          <a:off x="3214324" y="3096149"/>
          <a:ext cx="1674974" cy="271766"/>
        </p:xfrm>
        <a:graphic>
          <a:graphicData uri="http://schemas.openxmlformats.org/presentationml/2006/ole">
            <mc:AlternateContent xmlns:mc="http://schemas.openxmlformats.org/markup-compatibility/2006">
              <mc:Choice xmlns:v="urn:schemas-microsoft-com:vml" Requires="v">
                <p:oleObj spid="_x0000_s3808" name="Equation" r:id="rId9" imgW="1498320" imgH="241200" progId="Equation.3">
                  <p:embed/>
                </p:oleObj>
              </mc:Choice>
              <mc:Fallback>
                <p:oleObj name="Equation" r:id="rId9" imgW="1498320" imgH="241200" progId="Equation.3">
                  <p:embed/>
                  <p:pic>
                    <p:nvPicPr>
                      <p:cNvPr id="20" name="Object 19">
                        <a:extLst>
                          <a:ext uri="{FF2B5EF4-FFF2-40B4-BE49-F238E27FC236}">
                            <a16:creationId xmlns:a16="http://schemas.microsoft.com/office/drawing/2014/main" id="{63A56D68-6B95-43A6-B319-729ED706FE1E}"/>
                          </a:ext>
                        </a:extLst>
                      </p:cNvPr>
                      <p:cNvPicPr>
                        <a:picLocks noChangeAspect="1" noChangeArrowheads="1"/>
                      </p:cNvPicPr>
                      <p:nvPr/>
                    </p:nvPicPr>
                    <p:blipFill>
                      <a:blip r:embed="rId10"/>
                      <a:srcRect/>
                      <a:stretch>
                        <a:fillRect/>
                      </a:stretch>
                    </p:blipFill>
                    <p:spPr bwMode="auto">
                      <a:xfrm>
                        <a:off x="3214324" y="3096149"/>
                        <a:ext cx="1674974" cy="271766"/>
                      </a:xfrm>
                      <a:prstGeom prst="rect">
                        <a:avLst/>
                      </a:prstGeom>
                      <a:noFill/>
                    </p:spPr>
                  </p:pic>
                </p:oleObj>
              </mc:Fallback>
            </mc:AlternateContent>
          </a:graphicData>
        </a:graphic>
      </p:graphicFrame>
      <p:graphicFrame>
        <p:nvGraphicFramePr>
          <p:cNvPr id="21" name="Object 20">
            <a:extLst>
              <a:ext uri="{FF2B5EF4-FFF2-40B4-BE49-F238E27FC236}">
                <a16:creationId xmlns:a16="http://schemas.microsoft.com/office/drawing/2014/main" id="{7BEF99E4-C283-4FDE-BEB1-E36A86A9582D}"/>
              </a:ext>
            </a:extLst>
          </p:cNvPr>
          <p:cNvGraphicFramePr>
            <a:graphicFrameLocks noChangeAspect="1"/>
          </p:cNvGraphicFramePr>
          <p:nvPr>
            <p:extLst/>
          </p:nvPr>
        </p:nvGraphicFramePr>
        <p:xfrm>
          <a:off x="3361147" y="2345869"/>
          <a:ext cx="803486" cy="243853"/>
        </p:xfrm>
        <a:graphic>
          <a:graphicData uri="http://schemas.openxmlformats.org/presentationml/2006/ole">
            <mc:AlternateContent xmlns:mc="http://schemas.openxmlformats.org/markup-compatibility/2006">
              <mc:Choice xmlns:v="urn:schemas-microsoft-com:vml" Requires="v">
                <p:oleObj spid="_x0000_s3809" name="Equation" r:id="rId11" imgW="672840" imgH="203040" progId="Equation.DSMT4">
                  <p:embed/>
                </p:oleObj>
              </mc:Choice>
              <mc:Fallback>
                <p:oleObj name="Equation" r:id="rId11" imgW="672840" imgH="203040" progId="Equation.DSMT4">
                  <p:embed/>
                  <p:pic>
                    <p:nvPicPr>
                      <p:cNvPr id="21" name="Object 20">
                        <a:extLst>
                          <a:ext uri="{FF2B5EF4-FFF2-40B4-BE49-F238E27FC236}">
                            <a16:creationId xmlns:a16="http://schemas.microsoft.com/office/drawing/2014/main" id="{7BEF99E4-C283-4FDE-BEB1-E36A86A9582D}"/>
                          </a:ext>
                        </a:extLst>
                      </p:cNvPr>
                      <p:cNvPicPr>
                        <a:picLocks noChangeAspect="1" noChangeArrowheads="1"/>
                      </p:cNvPicPr>
                      <p:nvPr/>
                    </p:nvPicPr>
                    <p:blipFill>
                      <a:blip r:embed="rId12"/>
                      <a:srcRect/>
                      <a:stretch>
                        <a:fillRect/>
                      </a:stretch>
                    </p:blipFill>
                    <p:spPr bwMode="auto">
                      <a:xfrm>
                        <a:off x="3361147" y="2345869"/>
                        <a:ext cx="803486" cy="243853"/>
                      </a:xfrm>
                      <a:prstGeom prst="rect">
                        <a:avLst/>
                      </a:prstGeom>
                      <a:noFill/>
                    </p:spPr>
                  </p:pic>
                </p:oleObj>
              </mc:Fallback>
            </mc:AlternateContent>
          </a:graphicData>
        </a:graphic>
      </p:graphicFrame>
      <p:pic>
        <p:nvPicPr>
          <p:cNvPr id="3080" name="Picture 8" descr="Image result for machine learning drawing the line boundary">
            <a:extLst>
              <a:ext uri="{FF2B5EF4-FFF2-40B4-BE49-F238E27FC236}">
                <a16:creationId xmlns:a16="http://schemas.microsoft.com/office/drawing/2014/main" id="{5D804EF4-4BDB-4213-82D7-ED982D1ACC99}"/>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8553"/>
          <a:stretch/>
        </p:blipFill>
        <p:spPr bwMode="auto">
          <a:xfrm>
            <a:off x="6327775" y="1734635"/>
            <a:ext cx="1547855" cy="106160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8C1C877-BF36-4E32-BCC4-AFA4FDB52C4E}"/>
              </a:ext>
            </a:extLst>
          </p:cNvPr>
          <p:cNvSpPr txBox="1"/>
          <p:nvPr/>
        </p:nvSpPr>
        <p:spPr>
          <a:xfrm>
            <a:off x="18749" y="3299629"/>
            <a:ext cx="3083008" cy="2169825"/>
          </a:xfrm>
          <a:prstGeom prst="rect">
            <a:avLst/>
          </a:prstGeom>
          <a:noFill/>
        </p:spPr>
        <p:txBody>
          <a:bodyPr wrap="square" rtlCol="0">
            <a:spAutoFit/>
          </a:bodyPr>
          <a:lstStyle/>
          <a:p>
            <a:pPr marL="214313" indent="-214313">
              <a:buFont typeface="Arial" panose="020B0604020202020204" pitchFamily="34" charset="0"/>
              <a:buChar char="•"/>
            </a:pPr>
            <a:r>
              <a:rPr lang="en-US" sz="900" b="1">
                <a:latin typeface="Times New Roman" panose="02020603050405020304" pitchFamily="18" charset="0"/>
                <a:cs typeface="Times New Roman" panose="02020603050405020304" pitchFamily="18" charset="0"/>
              </a:rPr>
              <a:t>Solve Newton’s equation for atomic positions</a:t>
            </a:r>
          </a:p>
          <a:p>
            <a:pPr marL="214313" indent="-214313">
              <a:buFont typeface="Arial" panose="020B0604020202020204" pitchFamily="34" charset="0"/>
              <a:buChar char="•"/>
            </a:pPr>
            <a:r>
              <a:rPr lang="en-US" sz="900" b="1">
                <a:latin typeface="Times New Roman" panose="02020603050405020304" pitchFamily="18" charset="0"/>
                <a:cs typeface="Times New Roman" panose="02020603050405020304" pitchFamily="18" charset="0"/>
              </a:rPr>
              <a:t>Approximations for V (force-fields</a:t>
            </a:r>
            <a:r>
              <a:rPr lang="en-US" sz="900">
                <a:latin typeface="Times New Roman" panose="02020603050405020304" pitchFamily="18" charset="0"/>
                <a:cs typeface="Times New Roman" panose="02020603050405020304" pitchFamily="18" charset="0"/>
              </a:rPr>
              <a:t>):</a:t>
            </a:r>
          </a:p>
          <a:p>
            <a:r>
              <a:rPr lang="en-US" sz="900">
                <a:latin typeface="Times New Roman" panose="02020603050405020304" pitchFamily="18" charset="0"/>
                <a:cs typeface="Times New Roman" panose="02020603050405020304" pitchFamily="18" charset="0"/>
              </a:rPr>
              <a:t>EAM, EIM, MEAM, AIREBO, REAXFF, COMB, COMB3, TERSOFF, SW </a:t>
            </a:r>
            <a:r>
              <a:rPr lang="en-US" sz="900" i="1">
                <a:latin typeface="Times New Roman" panose="02020603050405020304" pitchFamily="18" charset="0"/>
                <a:cs typeface="Times New Roman" panose="02020603050405020304" pitchFamily="18" charset="0"/>
              </a:rPr>
              <a:t>etc.</a:t>
            </a:r>
          </a:p>
          <a:p>
            <a:pPr marL="214313" indent="-214313">
              <a:buFont typeface="Arial" panose="020B0604020202020204" pitchFamily="34" charset="0"/>
              <a:buChar char="•"/>
            </a:pPr>
            <a:r>
              <a:rPr lang="en-US" sz="900" b="1">
                <a:latin typeface="Times New Roman" panose="02020603050405020304" pitchFamily="18" charset="0"/>
                <a:cs typeface="Times New Roman" panose="02020603050405020304" pitchFamily="18" charset="0"/>
              </a:rPr>
              <a:t>Contains:</a:t>
            </a:r>
          </a:p>
          <a:p>
            <a:r>
              <a:rPr lang="en-US" sz="900">
                <a:latin typeface="Times New Roman" panose="02020603050405020304" pitchFamily="18" charset="0"/>
                <a:cs typeface="Times New Roman" panose="02020603050405020304" pitchFamily="18" charset="0"/>
              </a:rPr>
              <a:t>thousands of automated LAMMPS based force-field calculations on DFT geometries. Some of the properties included in JARVIS-FF are energetics, elastic constants, surface energies, defect formations energies and phonon frequencies of materials</a:t>
            </a:r>
          </a:p>
          <a:p>
            <a:pPr marL="128588" indent="-128588">
              <a:buFont typeface="Arial" panose="020B0604020202020204" pitchFamily="34" charset="0"/>
              <a:buChar char="•"/>
            </a:pPr>
            <a:r>
              <a:rPr lang="en-US" sz="900" b="1">
                <a:latin typeface="Times New Roman" panose="02020603050405020304" pitchFamily="18" charset="0"/>
                <a:cs typeface="Times New Roman" panose="02020603050405020304" pitchFamily="18" charset="0"/>
              </a:rPr>
              <a:t>Time:</a:t>
            </a:r>
            <a:r>
              <a:rPr lang="en-US" sz="900">
                <a:latin typeface="Times New Roman" panose="02020603050405020304" pitchFamily="18" charset="0"/>
                <a:cs typeface="Times New Roman" panose="02020603050405020304" pitchFamily="18" charset="0"/>
              </a:rPr>
              <a:t> Takes years to fit FFs</a:t>
            </a:r>
          </a:p>
          <a:p>
            <a:pPr marL="128588" indent="-128588">
              <a:buFont typeface="Arial" panose="020B0604020202020204" pitchFamily="34" charset="0"/>
              <a:buChar char="•"/>
            </a:pPr>
            <a:r>
              <a:rPr lang="en-US" sz="900" b="1">
                <a:latin typeface="Times New Roman" panose="02020603050405020304" pitchFamily="18" charset="0"/>
                <a:cs typeface="Times New Roman" panose="02020603050405020304" pitchFamily="18" charset="0"/>
              </a:rPr>
              <a:t>Website</a:t>
            </a:r>
            <a:r>
              <a:rPr lang="en-US" sz="900">
                <a:latin typeface="Times New Roman" panose="02020603050405020304" pitchFamily="18" charset="0"/>
                <a:cs typeface="Times New Roman" panose="02020603050405020304" pitchFamily="18" charset="0"/>
              </a:rPr>
              <a:t>: </a:t>
            </a:r>
            <a:r>
              <a:rPr lang="en-US" sz="900">
                <a:latin typeface="Times New Roman" panose="02020603050405020304" pitchFamily="18" charset="0"/>
                <a:cs typeface="Times New Roman" panose="02020603050405020304" pitchFamily="18" charset="0"/>
                <a:hlinkClick r:id="rId14"/>
              </a:rPr>
              <a:t>https://www.ctcms.nist.gov/~knc6/periodic.html</a:t>
            </a:r>
            <a:r>
              <a:rPr lang="en-US" sz="900">
                <a:latin typeface="Times New Roman" panose="02020603050405020304" pitchFamily="18" charset="0"/>
                <a:cs typeface="Times New Roman" panose="02020603050405020304" pitchFamily="18" charset="0"/>
              </a:rPr>
              <a:t> </a:t>
            </a:r>
          </a:p>
          <a:p>
            <a:pPr marL="128588" indent="-128588">
              <a:buFont typeface="Arial" panose="020B0604020202020204" pitchFamily="34" charset="0"/>
              <a:buChar char="•"/>
            </a:pPr>
            <a:r>
              <a:rPr lang="en-US" sz="900" b="1">
                <a:latin typeface="Times New Roman" panose="02020603050405020304" pitchFamily="18" charset="0"/>
                <a:cs typeface="Times New Roman" panose="02020603050405020304" pitchFamily="18" charset="0"/>
              </a:rPr>
              <a:t>Publications</a:t>
            </a:r>
            <a:r>
              <a:rPr lang="en-US" sz="900">
                <a:latin typeface="Times New Roman" panose="02020603050405020304" pitchFamily="18" charset="0"/>
                <a:cs typeface="Times New Roman" panose="02020603050405020304" pitchFamily="18" charset="0"/>
              </a:rPr>
              <a:t>: </a:t>
            </a:r>
          </a:p>
          <a:p>
            <a:pPr marL="128588" indent="-128588">
              <a:buFont typeface="Wingdings" panose="05000000000000000000" pitchFamily="2" charset="2"/>
              <a:buChar char="Ø"/>
            </a:pPr>
            <a:r>
              <a:rPr lang="en-US" sz="900">
                <a:latin typeface="Times New Roman" panose="02020603050405020304" pitchFamily="18" charset="0"/>
                <a:cs typeface="Times New Roman" panose="02020603050405020304" pitchFamily="18" charset="0"/>
              </a:rPr>
              <a:t>Choudhary et al., Nature:Scientific Data 4, 160125 (2017)</a:t>
            </a:r>
          </a:p>
          <a:p>
            <a:pPr marL="128588" indent="-128588">
              <a:buFont typeface="Wingdings" panose="05000000000000000000" pitchFamily="2" charset="2"/>
              <a:buChar char="Ø"/>
            </a:pPr>
            <a:r>
              <a:rPr lang="en-US" sz="900">
                <a:latin typeface="Times New Roman" panose="02020603050405020304" pitchFamily="18" charset="0"/>
                <a:cs typeface="Times New Roman" panose="02020603050405020304" pitchFamily="18" charset="0"/>
              </a:rPr>
              <a:t>Choudhary et al., arXiv:1804.01024</a:t>
            </a:r>
          </a:p>
        </p:txBody>
      </p:sp>
      <p:sp>
        <p:nvSpPr>
          <p:cNvPr id="24" name="TextBox 23">
            <a:extLst>
              <a:ext uri="{FF2B5EF4-FFF2-40B4-BE49-F238E27FC236}">
                <a16:creationId xmlns:a16="http://schemas.microsoft.com/office/drawing/2014/main" id="{023AD567-2AA2-4974-841F-C6983E12BE19}"/>
              </a:ext>
            </a:extLst>
          </p:cNvPr>
          <p:cNvSpPr txBox="1"/>
          <p:nvPr/>
        </p:nvSpPr>
        <p:spPr>
          <a:xfrm>
            <a:off x="745304" y="1219639"/>
            <a:ext cx="1699504" cy="300082"/>
          </a:xfrm>
          <a:prstGeom prst="rect">
            <a:avLst/>
          </a:prstGeom>
          <a:noFill/>
        </p:spPr>
        <p:txBody>
          <a:bodyPr wrap="none" rtlCol="0">
            <a:spAutoFit/>
          </a:bodyPr>
          <a:lstStyle/>
          <a:p>
            <a:r>
              <a:rPr lang="en-US" sz="1350">
                <a:solidFill>
                  <a:schemeClr val="accent1"/>
                </a:solidFill>
              </a:rPr>
              <a:t>Force-field (classical)</a:t>
            </a:r>
          </a:p>
        </p:txBody>
      </p:sp>
      <p:sp>
        <p:nvSpPr>
          <p:cNvPr id="29" name="TextBox 28">
            <a:extLst>
              <a:ext uri="{FF2B5EF4-FFF2-40B4-BE49-F238E27FC236}">
                <a16:creationId xmlns:a16="http://schemas.microsoft.com/office/drawing/2014/main" id="{448A886F-CEBD-4215-89ED-B02C9FA60297}"/>
              </a:ext>
            </a:extLst>
          </p:cNvPr>
          <p:cNvSpPr txBox="1"/>
          <p:nvPr/>
        </p:nvSpPr>
        <p:spPr>
          <a:xfrm>
            <a:off x="3234462" y="1219639"/>
            <a:ext cx="3572155" cy="300082"/>
          </a:xfrm>
          <a:prstGeom prst="rect">
            <a:avLst/>
          </a:prstGeom>
          <a:noFill/>
        </p:spPr>
        <p:txBody>
          <a:bodyPr wrap="square" rtlCol="0">
            <a:spAutoFit/>
          </a:bodyPr>
          <a:lstStyle/>
          <a:p>
            <a:r>
              <a:rPr lang="en-US" sz="1350">
                <a:solidFill>
                  <a:schemeClr val="accent1"/>
                </a:solidFill>
              </a:rPr>
              <a:t>Density-functional theory (quantum)</a:t>
            </a:r>
          </a:p>
        </p:txBody>
      </p:sp>
      <p:sp>
        <p:nvSpPr>
          <p:cNvPr id="30" name="TextBox 29">
            <a:extLst>
              <a:ext uri="{FF2B5EF4-FFF2-40B4-BE49-F238E27FC236}">
                <a16:creationId xmlns:a16="http://schemas.microsoft.com/office/drawing/2014/main" id="{7EBDB551-F8E9-4518-86DE-AB660C2B36F2}"/>
              </a:ext>
            </a:extLst>
          </p:cNvPr>
          <p:cNvSpPr txBox="1"/>
          <p:nvPr/>
        </p:nvSpPr>
        <p:spPr>
          <a:xfrm>
            <a:off x="6521815" y="1208253"/>
            <a:ext cx="3572155" cy="300082"/>
          </a:xfrm>
          <a:prstGeom prst="rect">
            <a:avLst/>
          </a:prstGeom>
          <a:noFill/>
        </p:spPr>
        <p:txBody>
          <a:bodyPr wrap="square" rtlCol="0">
            <a:spAutoFit/>
          </a:bodyPr>
          <a:lstStyle/>
          <a:p>
            <a:r>
              <a:rPr lang="en-US" sz="1350">
                <a:solidFill>
                  <a:schemeClr val="accent1"/>
                </a:solidFill>
              </a:rPr>
              <a:t>Machine learning (data-driven)</a:t>
            </a:r>
          </a:p>
        </p:txBody>
      </p:sp>
      <p:sp>
        <p:nvSpPr>
          <p:cNvPr id="25" name="Rectangle 24">
            <a:extLst>
              <a:ext uri="{FF2B5EF4-FFF2-40B4-BE49-F238E27FC236}">
                <a16:creationId xmlns:a16="http://schemas.microsoft.com/office/drawing/2014/main" id="{F3B5A2CB-FB8F-447B-B736-098A0F53E0E4}"/>
              </a:ext>
            </a:extLst>
          </p:cNvPr>
          <p:cNvSpPr/>
          <p:nvPr/>
        </p:nvSpPr>
        <p:spPr>
          <a:xfrm>
            <a:off x="3077392" y="3578143"/>
            <a:ext cx="3052628" cy="2446824"/>
          </a:xfrm>
          <a:prstGeom prst="rect">
            <a:avLst/>
          </a:prstGeom>
        </p:spPr>
        <p:txBody>
          <a:bodyPr wrap="square">
            <a:spAutoFit/>
          </a:bodyPr>
          <a:lstStyle/>
          <a:p>
            <a:pPr marL="214313" indent="-214313">
              <a:buFont typeface="Arial" panose="020B0604020202020204" pitchFamily="34" charset="0"/>
              <a:buChar char="•"/>
            </a:pPr>
            <a:r>
              <a:rPr lang="en-US" sz="900" b="1" dirty="0">
                <a:solidFill>
                  <a:srgbClr val="444444"/>
                </a:solidFill>
                <a:latin typeface="Times New Roman" panose="02020603050405020304" pitchFamily="18" charset="0"/>
                <a:cs typeface="Times New Roman" panose="02020603050405020304" pitchFamily="18" charset="0"/>
              </a:rPr>
              <a:t>Solve </a:t>
            </a:r>
            <a:r>
              <a:rPr lang="en-US" sz="900" b="1" dirty="0" err="1">
                <a:solidFill>
                  <a:srgbClr val="444444"/>
                </a:solidFill>
                <a:latin typeface="Times New Roman" panose="02020603050405020304" pitchFamily="18" charset="0"/>
                <a:cs typeface="Times New Roman" panose="02020603050405020304" pitchFamily="18" charset="0"/>
              </a:rPr>
              <a:t>Scrodinger</a:t>
            </a:r>
            <a:r>
              <a:rPr lang="en-US" sz="900" b="1" dirty="0">
                <a:solidFill>
                  <a:srgbClr val="444444"/>
                </a:solidFill>
                <a:latin typeface="Times New Roman" panose="02020603050405020304" pitchFamily="18" charset="0"/>
                <a:cs typeface="Times New Roman" panose="02020603050405020304" pitchFamily="18" charset="0"/>
              </a:rPr>
              <a:t> equation for electrons</a:t>
            </a:r>
          </a:p>
          <a:p>
            <a:pPr marL="214313" indent="-214313">
              <a:buFont typeface="Arial" panose="020B0604020202020204" pitchFamily="34" charset="0"/>
              <a:buChar char="•"/>
            </a:pPr>
            <a:r>
              <a:rPr lang="en-US" sz="900" dirty="0">
                <a:solidFill>
                  <a:srgbClr val="444444"/>
                </a:solidFill>
                <a:latin typeface="Times New Roman" panose="02020603050405020304" pitchFamily="18" charset="0"/>
                <a:cs typeface="Times New Roman" panose="02020603050405020304" pitchFamily="18" charset="0"/>
              </a:rPr>
              <a:t> &gt;30,000 materials data (3D, 2D, 1D, 0D)</a:t>
            </a:r>
          </a:p>
          <a:p>
            <a:pPr marL="214313" indent="-214313">
              <a:buFont typeface="Arial" panose="020B0604020202020204" pitchFamily="34" charset="0"/>
              <a:buChar char="•"/>
            </a:pPr>
            <a:r>
              <a:rPr lang="en-US" sz="900" b="1" dirty="0">
                <a:latin typeface="Times New Roman" panose="02020603050405020304" pitchFamily="18" charset="0"/>
                <a:cs typeface="Times New Roman" panose="02020603050405020304" pitchFamily="18" charset="0"/>
              </a:rPr>
              <a:t>Contains:</a:t>
            </a:r>
          </a:p>
          <a:p>
            <a:r>
              <a:rPr lang="en-US" sz="900" dirty="0">
                <a:latin typeface="Times New Roman" panose="02020603050405020304" pitchFamily="18" charset="0"/>
                <a:cs typeface="Times New Roman" panose="02020603050405020304" pitchFamily="18" charset="0"/>
              </a:rPr>
              <a:t>Energetics, diffraction pattern, radial distribution function, band-structure, density of states, carrier effective mass, temperature and carrier concentration dependent thermoelectric properties, elastic constants and gamma-point phonons</a:t>
            </a:r>
          </a:p>
          <a:p>
            <a:pPr marL="128588" indent="-128588">
              <a:buFont typeface="Arial" panose="020B0604020202020204" pitchFamily="34" charset="0"/>
              <a:buChar char="•"/>
            </a:pPr>
            <a:r>
              <a:rPr lang="en-US" sz="900" b="1" dirty="0">
                <a:latin typeface="Times New Roman" panose="02020603050405020304" pitchFamily="18" charset="0"/>
                <a:cs typeface="Times New Roman" panose="02020603050405020304" pitchFamily="18" charset="0"/>
              </a:rPr>
              <a:t>Time: </a:t>
            </a:r>
            <a:r>
              <a:rPr lang="en-US" sz="900" dirty="0">
                <a:latin typeface="Times New Roman" panose="02020603050405020304" pitchFamily="18" charset="0"/>
                <a:cs typeface="Times New Roman" panose="02020603050405020304" pitchFamily="18" charset="0"/>
              </a:rPr>
              <a:t>5000 cores for last 4 years</a:t>
            </a:r>
          </a:p>
          <a:p>
            <a:pPr marL="128588" indent="-128588">
              <a:buFont typeface="Arial" panose="020B0604020202020204" pitchFamily="34" charset="0"/>
              <a:buChar char="•"/>
            </a:pPr>
            <a:r>
              <a:rPr lang="en-US" sz="900" b="1" dirty="0">
                <a:latin typeface="Times New Roman" panose="02020603050405020304" pitchFamily="18" charset="0"/>
                <a:cs typeface="Times New Roman" panose="02020603050405020304" pitchFamily="18" charset="0"/>
              </a:rPr>
              <a:t>Website</a:t>
            </a:r>
            <a:r>
              <a:rPr lang="en-US" sz="900" dirty="0">
                <a:latin typeface="Times New Roman" panose="02020603050405020304" pitchFamily="18" charset="0"/>
                <a:cs typeface="Times New Roman" panose="02020603050405020304" pitchFamily="18" charset="0"/>
              </a:rPr>
              <a:t>: </a:t>
            </a:r>
            <a:r>
              <a:rPr lang="en-US" sz="900" dirty="0">
                <a:latin typeface="Times New Roman" panose="02020603050405020304" pitchFamily="18" charset="0"/>
                <a:cs typeface="Times New Roman" panose="02020603050405020304" pitchFamily="18" charset="0"/>
                <a:hlinkClick r:id="rId15"/>
              </a:rPr>
              <a:t>https://www.ctcms.nist.gov/~knc6/JVASP.html</a:t>
            </a:r>
            <a:endParaRPr lang="en-US" sz="900" dirty="0">
              <a:latin typeface="Times New Roman" panose="02020603050405020304" pitchFamily="18" charset="0"/>
              <a:cs typeface="Times New Roman" panose="02020603050405020304" pitchFamily="18" charset="0"/>
            </a:endParaRPr>
          </a:p>
          <a:p>
            <a:pPr marL="128588" indent="-128588">
              <a:buFont typeface="Arial" panose="020B0604020202020204" pitchFamily="34" charset="0"/>
              <a:buChar char="•"/>
            </a:pPr>
            <a:r>
              <a:rPr lang="en-US" sz="900" b="1" dirty="0">
                <a:latin typeface="Times New Roman" panose="02020603050405020304" pitchFamily="18" charset="0"/>
                <a:cs typeface="Times New Roman" panose="02020603050405020304" pitchFamily="18" charset="0"/>
              </a:rPr>
              <a:t>Publications</a:t>
            </a:r>
            <a:r>
              <a:rPr lang="en-US" sz="900" dirty="0">
                <a:latin typeface="Times New Roman" panose="02020603050405020304" pitchFamily="18" charset="0"/>
                <a:cs typeface="Times New Roman" panose="02020603050405020304" pitchFamily="18" charset="0"/>
              </a:rPr>
              <a:t>:</a:t>
            </a:r>
          </a:p>
          <a:p>
            <a:pPr marL="128588" indent="-128588">
              <a:buFont typeface="Wingdings" panose="05000000000000000000" pitchFamily="2" charset="2"/>
              <a:buChar char="Ø"/>
            </a:pPr>
            <a:r>
              <a:rPr lang="en-US" sz="900" dirty="0">
                <a:latin typeface="Times New Roman" panose="02020603050405020304" pitchFamily="18" charset="0"/>
                <a:cs typeface="Times New Roman" panose="02020603050405020304" pitchFamily="18" charset="0"/>
              </a:rPr>
              <a:t>Choudhary et al., </a:t>
            </a:r>
            <a:r>
              <a:rPr lang="en-US" sz="900" dirty="0" err="1">
                <a:latin typeface="Times New Roman" panose="02020603050405020304" pitchFamily="18" charset="0"/>
                <a:cs typeface="Times New Roman" panose="02020603050405020304" pitchFamily="18" charset="0"/>
              </a:rPr>
              <a:t>Nature:Scientific</a:t>
            </a:r>
            <a:r>
              <a:rPr lang="en-US" sz="900" dirty="0">
                <a:latin typeface="Times New Roman" panose="02020603050405020304" pitchFamily="18" charset="0"/>
                <a:cs typeface="Times New Roman" panose="02020603050405020304" pitchFamily="18" charset="0"/>
              </a:rPr>
              <a:t> Reports 7, 5179 (2017)</a:t>
            </a:r>
          </a:p>
          <a:p>
            <a:pPr marL="128588" indent="-128588">
              <a:buFont typeface="Wingdings" panose="05000000000000000000" pitchFamily="2" charset="2"/>
              <a:buChar char="Ø"/>
            </a:pPr>
            <a:r>
              <a:rPr lang="en-US" sz="900" dirty="0">
                <a:latin typeface="Times New Roman" panose="02020603050405020304" pitchFamily="18" charset="0"/>
                <a:cs typeface="Times New Roman" panose="02020603050405020304" pitchFamily="18" charset="0"/>
              </a:rPr>
              <a:t>Choudhary et al., </a:t>
            </a:r>
            <a:r>
              <a:rPr lang="en-US" sz="900" dirty="0" err="1">
                <a:latin typeface="Times New Roman" panose="02020603050405020304" pitchFamily="18" charset="0"/>
                <a:cs typeface="Times New Roman" panose="02020603050405020304" pitchFamily="18" charset="0"/>
              </a:rPr>
              <a:t>Nature:Scientific</a:t>
            </a:r>
            <a:r>
              <a:rPr lang="en-US" sz="900" dirty="0">
                <a:latin typeface="Times New Roman" panose="02020603050405020304" pitchFamily="18" charset="0"/>
                <a:cs typeface="Times New Roman" panose="02020603050405020304" pitchFamily="18" charset="0"/>
              </a:rPr>
              <a:t> Data 5, 180082 (2018)</a:t>
            </a:r>
          </a:p>
          <a:p>
            <a:pPr marL="128588" indent="-128588">
              <a:buFont typeface="Wingdings" panose="05000000000000000000" pitchFamily="2" charset="2"/>
              <a:buChar char="Ø"/>
            </a:pPr>
            <a:r>
              <a:rPr lang="en-US" sz="900" dirty="0">
                <a:latin typeface="Times New Roman" panose="02020603050405020304" pitchFamily="18" charset="0"/>
                <a:cs typeface="Times New Roman" panose="02020603050405020304" pitchFamily="18" charset="0"/>
              </a:rPr>
              <a:t>arXiv:1804.01033v1 </a:t>
            </a:r>
          </a:p>
          <a:p>
            <a:endParaRPr lang="en-US" sz="900" dirty="0"/>
          </a:p>
          <a:p>
            <a:endParaRPr lang="en-US" sz="900" dirty="0">
              <a:latin typeface="Times New Roman" panose="02020603050405020304" pitchFamily="18" charset="0"/>
              <a:cs typeface="Times New Roman" panose="02020603050405020304" pitchFamily="18" charset="0"/>
            </a:endParaRPr>
          </a:p>
          <a:p>
            <a:r>
              <a:rPr lang="en-US" sz="900" dirty="0">
                <a:latin typeface="Times New Roman" panose="02020603050405020304" pitchFamily="18" charset="0"/>
                <a:cs typeface="Times New Roman" panose="02020603050405020304" pitchFamily="18" charset="0"/>
              </a:rPr>
              <a:t> </a:t>
            </a:r>
          </a:p>
        </p:txBody>
      </p:sp>
      <p:sp>
        <p:nvSpPr>
          <p:cNvPr id="33" name="Rectangle 32">
            <a:extLst>
              <a:ext uri="{FF2B5EF4-FFF2-40B4-BE49-F238E27FC236}">
                <a16:creationId xmlns:a16="http://schemas.microsoft.com/office/drawing/2014/main" id="{04E3D438-E9EC-4314-BDE8-4200352C05B5}"/>
              </a:ext>
            </a:extLst>
          </p:cNvPr>
          <p:cNvSpPr/>
          <p:nvPr/>
        </p:nvSpPr>
        <p:spPr>
          <a:xfrm>
            <a:off x="6130305" y="3563287"/>
            <a:ext cx="2765582" cy="2031325"/>
          </a:xfrm>
          <a:prstGeom prst="rect">
            <a:avLst/>
          </a:prstGeom>
        </p:spPr>
        <p:txBody>
          <a:bodyPr wrap="square">
            <a:spAutoFit/>
          </a:bodyPr>
          <a:lstStyle/>
          <a:p>
            <a:pPr marL="214313" indent="-214313">
              <a:buFont typeface="Arial" panose="020B0604020202020204" pitchFamily="34" charset="0"/>
              <a:buChar char="•"/>
            </a:pPr>
            <a:r>
              <a:rPr lang="en-US" sz="900" b="1"/>
              <a:t>Drawing the line, dimensionality reduction?</a:t>
            </a:r>
          </a:p>
          <a:p>
            <a:pPr marL="214313" indent="-214313">
              <a:buFont typeface="Arial" panose="020B0604020202020204" pitchFamily="34" charset="0"/>
              <a:buChar char="•"/>
            </a:pPr>
            <a:r>
              <a:rPr lang="en-US" sz="900">
                <a:solidFill>
                  <a:srgbClr val="444444"/>
                </a:solidFill>
                <a:latin typeface="Times New Roman" panose="02020603050405020304" pitchFamily="18" charset="0"/>
                <a:cs typeface="Times New Roman" panose="02020603050405020304" pitchFamily="18" charset="0"/>
              </a:rPr>
              <a:t>Uses gradient boosting decision tree</a:t>
            </a:r>
          </a:p>
          <a:p>
            <a:pPr marL="214313" indent="-214313">
              <a:buFont typeface="Arial" panose="020B0604020202020204" pitchFamily="34" charset="0"/>
              <a:buChar char="•"/>
            </a:pPr>
            <a:r>
              <a:rPr lang="en-US" sz="900" b="1">
                <a:latin typeface="Times New Roman" panose="02020603050405020304" pitchFamily="18" charset="0"/>
                <a:cs typeface="Times New Roman" panose="02020603050405020304" pitchFamily="18" charset="0"/>
              </a:rPr>
              <a:t>Contains:</a:t>
            </a:r>
          </a:p>
          <a:p>
            <a:r>
              <a:rPr lang="en-US" sz="900">
                <a:latin typeface="Times New Roman" panose="02020603050405020304" pitchFamily="18" charset="0"/>
                <a:cs typeface="Times New Roman" panose="02020603050405020304" pitchFamily="18" charset="0"/>
              </a:rPr>
              <a:t>Machine learning prediction tools, trained on JARVIS-DFT data. </a:t>
            </a:r>
          </a:p>
          <a:p>
            <a:r>
              <a:rPr lang="en-US" sz="900">
                <a:latin typeface="Times New Roman" panose="02020603050405020304" pitchFamily="18" charset="0"/>
                <a:cs typeface="Times New Roman" panose="02020603050405020304" pitchFamily="18" charset="0"/>
              </a:rPr>
              <a:t>Some of the ML-predictions focus on energetics, heat of formation, GGA/METAGGA bandgaps, bulk and shear modulus, exfoliation energy, refractive index, magnetic moment, carrier effective masses</a:t>
            </a:r>
          </a:p>
          <a:p>
            <a:pPr marL="128588" indent="-128588">
              <a:buFont typeface="Arial" panose="020B0604020202020204" pitchFamily="34" charset="0"/>
              <a:buChar char="•"/>
            </a:pPr>
            <a:r>
              <a:rPr lang="en-US" sz="900" b="1">
                <a:latin typeface="Times New Roman" panose="02020603050405020304" pitchFamily="18" charset="0"/>
                <a:cs typeface="Times New Roman" panose="02020603050405020304" pitchFamily="18" charset="0"/>
              </a:rPr>
              <a:t>Time: </a:t>
            </a:r>
            <a:r>
              <a:rPr lang="en-US" sz="900">
                <a:latin typeface="Times New Roman" panose="02020603050405020304" pitchFamily="18" charset="0"/>
                <a:cs typeface="Times New Roman" panose="02020603050405020304" pitchFamily="18" charset="0"/>
              </a:rPr>
              <a:t>Much easier and faster to train</a:t>
            </a:r>
          </a:p>
          <a:p>
            <a:pPr marL="128588" indent="-128588">
              <a:buFont typeface="Arial" panose="020B0604020202020204" pitchFamily="34" charset="0"/>
              <a:buChar char="•"/>
            </a:pPr>
            <a:r>
              <a:rPr lang="en-US" sz="900" b="1">
                <a:latin typeface="Times New Roman" panose="02020603050405020304" pitchFamily="18" charset="0"/>
                <a:cs typeface="Times New Roman" panose="02020603050405020304" pitchFamily="18" charset="0"/>
              </a:rPr>
              <a:t>Website</a:t>
            </a:r>
            <a:r>
              <a:rPr lang="en-US" sz="900">
                <a:latin typeface="Times New Roman" panose="02020603050405020304" pitchFamily="18" charset="0"/>
                <a:cs typeface="Times New Roman" panose="02020603050405020304" pitchFamily="18" charset="0"/>
              </a:rPr>
              <a:t>: </a:t>
            </a:r>
            <a:r>
              <a:rPr lang="en-US" sz="900">
                <a:latin typeface="Times New Roman" panose="02020603050405020304" pitchFamily="18" charset="0"/>
                <a:cs typeface="Times New Roman" panose="02020603050405020304" pitchFamily="18" charset="0"/>
                <a:hlinkClick r:id="rId16"/>
              </a:rPr>
              <a:t>https://www.ctcms.nist.gov/jarvisml/</a:t>
            </a:r>
            <a:r>
              <a:rPr lang="en-US" sz="900">
                <a:latin typeface="Times New Roman" panose="02020603050405020304" pitchFamily="18" charset="0"/>
                <a:cs typeface="Times New Roman" panose="02020603050405020304" pitchFamily="18" charset="0"/>
              </a:rPr>
              <a:t> </a:t>
            </a:r>
          </a:p>
          <a:p>
            <a:pPr marL="128588" indent="-128588">
              <a:buFont typeface="Arial" panose="020B0604020202020204" pitchFamily="34" charset="0"/>
              <a:buChar char="•"/>
            </a:pPr>
            <a:r>
              <a:rPr lang="en-US" sz="900" b="1">
                <a:latin typeface="Times New Roman" panose="02020603050405020304" pitchFamily="18" charset="0"/>
                <a:cs typeface="Times New Roman" panose="02020603050405020304" pitchFamily="18" charset="0"/>
              </a:rPr>
              <a:t>Publication</a:t>
            </a:r>
            <a:r>
              <a:rPr lang="en-US" sz="900">
                <a:latin typeface="Times New Roman" panose="02020603050405020304" pitchFamily="18" charset="0"/>
                <a:cs typeface="Times New Roman" panose="02020603050405020304" pitchFamily="18" charset="0"/>
              </a:rPr>
              <a:t>:</a:t>
            </a:r>
          </a:p>
          <a:p>
            <a:pPr marL="128588" indent="-128588">
              <a:buFont typeface="Wingdings" panose="05000000000000000000" pitchFamily="2" charset="2"/>
              <a:buChar char="Ø"/>
            </a:pPr>
            <a:r>
              <a:rPr lang="en-US" sz="900">
                <a:latin typeface="Times New Roman" panose="02020603050405020304" pitchFamily="18" charset="0"/>
                <a:cs typeface="Times New Roman" panose="02020603050405020304" pitchFamily="18" charset="0"/>
              </a:rPr>
              <a:t> arXiv:1805.07325</a:t>
            </a:r>
          </a:p>
          <a:p>
            <a:endParaRPr lang="en-US" sz="90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9D3C0E1B-9815-468A-B820-282F7A583C1C}"/>
              </a:ext>
            </a:extLst>
          </p:cNvPr>
          <p:cNvSpPr txBox="1"/>
          <p:nvPr/>
        </p:nvSpPr>
        <p:spPr>
          <a:xfrm>
            <a:off x="3561264" y="1528874"/>
            <a:ext cx="1189749" cy="253916"/>
          </a:xfrm>
          <a:prstGeom prst="rect">
            <a:avLst/>
          </a:prstGeom>
          <a:noFill/>
        </p:spPr>
        <p:txBody>
          <a:bodyPr wrap="none" rtlCol="0">
            <a:spAutoFit/>
          </a:bodyPr>
          <a:lstStyle/>
          <a:p>
            <a:r>
              <a:rPr lang="en-US" sz="1050" b="1" dirty="0"/>
              <a:t>Schrödinger's cat</a:t>
            </a:r>
          </a:p>
        </p:txBody>
      </p:sp>
      <p:sp>
        <p:nvSpPr>
          <p:cNvPr id="27" name="TextBox 26">
            <a:extLst>
              <a:ext uri="{FF2B5EF4-FFF2-40B4-BE49-F238E27FC236}">
                <a16:creationId xmlns:a16="http://schemas.microsoft.com/office/drawing/2014/main" id="{B8252098-B5F0-4BE4-BB38-E38679ED91EC}"/>
              </a:ext>
            </a:extLst>
          </p:cNvPr>
          <p:cNvSpPr txBox="1"/>
          <p:nvPr/>
        </p:nvSpPr>
        <p:spPr>
          <a:xfrm>
            <a:off x="6291364" y="3338729"/>
            <a:ext cx="2178802" cy="230832"/>
          </a:xfrm>
          <a:prstGeom prst="rect">
            <a:avLst/>
          </a:prstGeom>
          <a:noFill/>
        </p:spPr>
        <p:txBody>
          <a:bodyPr wrap="none" rtlCol="0">
            <a:spAutoFit/>
          </a:bodyPr>
          <a:lstStyle/>
          <a:p>
            <a:r>
              <a:rPr lang="en-US" sz="900">
                <a:latin typeface="Times New Roman" panose="02020603050405020304" pitchFamily="18" charset="0"/>
                <a:cs typeface="Times New Roman" panose="02020603050405020304" pitchFamily="18" charset="0"/>
              </a:rPr>
              <a:t>Neural nets, decision trees, fuzzy-logic etc.</a:t>
            </a:r>
          </a:p>
        </p:txBody>
      </p:sp>
      <p:pic>
        <p:nvPicPr>
          <p:cNvPr id="31" name="Picture 30">
            <a:extLst>
              <a:ext uri="{FF2B5EF4-FFF2-40B4-BE49-F238E27FC236}">
                <a16:creationId xmlns:a16="http://schemas.microsoft.com/office/drawing/2014/main" id="{DFA5861A-AD34-4ED9-AC65-3B958CE885FD}"/>
              </a:ext>
            </a:extLst>
          </p:cNvPr>
          <p:cNvPicPr>
            <a:picLocks noChangeAspect="1"/>
          </p:cNvPicPr>
          <p:nvPr/>
        </p:nvPicPr>
        <p:blipFill>
          <a:blip r:embed="rId17"/>
          <a:stretch>
            <a:fillRect/>
          </a:stretch>
        </p:blipFill>
        <p:spPr>
          <a:xfrm>
            <a:off x="5018385" y="1624885"/>
            <a:ext cx="875518" cy="1409732"/>
          </a:xfrm>
          <a:prstGeom prst="rect">
            <a:avLst/>
          </a:prstGeom>
        </p:spPr>
      </p:pic>
      <p:pic>
        <p:nvPicPr>
          <p:cNvPr id="2049" name="Picture 2048">
            <a:extLst>
              <a:ext uri="{FF2B5EF4-FFF2-40B4-BE49-F238E27FC236}">
                <a16:creationId xmlns:a16="http://schemas.microsoft.com/office/drawing/2014/main" id="{AF89D22E-7B51-49A9-BA86-CD2B68228987}"/>
              </a:ext>
            </a:extLst>
          </p:cNvPr>
          <p:cNvPicPr>
            <a:picLocks noChangeAspect="1"/>
          </p:cNvPicPr>
          <p:nvPr/>
        </p:nvPicPr>
        <p:blipFill>
          <a:blip r:embed="rId18"/>
          <a:stretch>
            <a:fillRect/>
          </a:stretch>
        </p:blipFill>
        <p:spPr>
          <a:xfrm>
            <a:off x="1986420" y="1576516"/>
            <a:ext cx="808139" cy="1493831"/>
          </a:xfrm>
          <a:prstGeom prst="rect">
            <a:avLst/>
          </a:prstGeom>
        </p:spPr>
      </p:pic>
      <p:pic>
        <p:nvPicPr>
          <p:cNvPr id="41" name="Picture 2" descr="Image result for elements of statistical learning">
            <a:extLst>
              <a:ext uri="{FF2B5EF4-FFF2-40B4-BE49-F238E27FC236}">
                <a16:creationId xmlns:a16="http://schemas.microsoft.com/office/drawing/2014/main" id="{B78BAE14-9AF3-4CBF-9BB9-466984C1C03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43331" y="1598388"/>
            <a:ext cx="923180" cy="1395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100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E5FC4-1262-47EE-A641-0C64A44B569D}"/>
              </a:ext>
            </a:extLst>
          </p:cNvPr>
          <p:cNvSpPr>
            <a:spLocks noGrp="1"/>
          </p:cNvSpPr>
          <p:nvPr>
            <p:ph type="title"/>
          </p:nvPr>
        </p:nvSpPr>
        <p:spPr>
          <a:xfrm>
            <a:off x="224861" y="1038850"/>
            <a:ext cx="7886700" cy="994172"/>
          </a:xfrm>
        </p:spPr>
        <p:txBody>
          <a:bodyPr/>
          <a:lstStyle/>
          <a:p>
            <a:r>
              <a:rPr lang="en-US" b="1">
                <a:solidFill>
                  <a:srgbClr val="0000FF"/>
                </a:solidFill>
              </a:rPr>
              <a:t>Example: 0D system</a:t>
            </a:r>
          </a:p>
        </p:txBody>
      </p:sp>
      <p:sp>
        <p:nvSpPr>
          <p:cNvPr id="4" name="Slide Number Placeholder 3">
            <a:extLst>
              <a:ext uri="{FF2B5EF4-FFF2-40B4-BE49-F238E27FC236}">
                <a16:creationId xmlns:a16="http://schemas.microsoft.com/office/drawing/2014/main" id="{6FC1FB03-995F-45BC-B424-37D4C37C3B3D}"/>
              </a:ext>
            </a:extLst>
          </p:cNvPr>
          <p:cNvSpPr>
            <a:spLocks noGrp="1"/>
          </p:cNvSpPr>
          <p:nvPr>
            <p:ph type="sldNum" sz="quarter" idx="12"/>
          </p:nvPr>
        </p:nvSpPr>
        <p:spPr/>
        <p:txBody>
          <a:bodyPr/>
          <a:lstStyle/>
          <a:p>
            <a:fld id="{9E06B5C0-846E-4433-9DA3-8CB114699B63}" type="slidenum">
              <a:rPr lang="en-US" smtClean="0"/>
              <a:t>44</a:t>
            </a:fld>
            <a:endParaRPr lang="en-US"/>
          </a:p>
        </p:txBody>
      </p:sp>
      <p:pic>
        <p:nvPicPr>
          <p:cNvPr id="5" name="Content Placeholder 4">
            <a:extLst>
              <a:ext uri="{FF2B5EF4-FFF2-40B4-BE49-F238E27FC236}">
                <a16:creationId xmlns:a16="http://schemas.microsoft.com/office/drawing/2014/main" id="{33A1473E-B68C-4DFE-9EAC-4EAAAAAF6727}"/>
              </a:ext>
            </a:extLst>
          </p:cNvPr>
          <p:cNvPicPr>
            <a:picLocks noGrp="1"/>
          </p:cNvPicPr>
          <p:nvPr>
            <p:ph idx="1"/>
          </p:nvPr>
        </p:nvPicPr>
        <p:blipFill>
          <a:blip r:embed="rId2"/>
          <a:stretch>
            <a:fillRect/>
          </a:stretch>
        </p:blipFill>
        <p:spPr>
          <a:xfrm>
            <a:off x="358972" y="2103060"/>
            <a:ext cx="6531610" cy="3263504"/>
          </a:xfrm>
          <a:prstGeom prst="rect">
            <a:avLst/>
          </a:prstGeom>
        </p:spPr>
      </p:pic>
      <p:sp>
        <p:nvSpPr>
          <p:cNvPr id="6" name="TextBox 5">
            <a:extLst>
              <a:ext uri="{FF2B5EF4-FFF2-40B4-BE49-F238E27FC236}">
                <a16:creationId xmlns:a16="http://schemas.microsoft.com/office/drawing/2014/main" id="{3E0D4475-D397-41DA-BAA0-20D7CD72D3EF}"/>
              </a:ext>
            </a:extLst>
          </p:cNvPr>
          <p:cNvSpPr txBox="1"/>
          <p:nvPr/>
        </p:nvSpPr>
        <p:spPr>
          <a:xfrm>
            <a:off x="2104064" y="5484435"/>
            <a:ext cx="5514715" cy="300082"/>
          </a:xfrm>
          <a:prstGeom prst="rect">
            <a:avLst/>
          </a:prstGeom>
          <a:noFill/>
        </p:spPr>
        <p:txBody>
          <a:bodyPr wrap="none" rtlCol="0">
            <a:spAutoFit/>
          </a:bodyPr>
          <a:lstStyle/>
          <a:p>
            <a:r>
              <a:rPr lang="en-US" sz="1350" b="1" dirty="0">
                <a:solidFill>
                  <a:srgbClr val="FF0000"/>
                </a:solidFill>
              </a:rPr>
              <a:t>Calculate energetics as we add vacuum padding in 1, 2 and 3 directions  </a:t>
            </a:r>
          </a:p>
        </p:txBody>
      </p:sp>
      <p:sp>
        <p:nvSpPr>
          <p:cNvPr id="7" name="TextBox 6">
            <a:extLst>
              <a:ext uri="{FF2B5EF4-FFF2-40B4-BE49-F238E27FC236}">
                <a16:creationId xmlns:a16="http://schemas.microsoft.com/office/drawing/2014/main" id="{D7966EF9-9580-4AD3-99F8-E8DFFB6225FA}"/>
              </a:ext>
            </a:extLst>
          </p:cNvPr>
          <p:cNvSpPr txBox="1"/>
          <p:nvPr/>
        </p:nvSpPr>
        <p:spPr>
          <a:xfrm>
            <a:off x="7216924" y="3273191"/>
            <a:ext cx="1636987" cy="300082"/>
          </a:xfrm>
          <a:prstGeom prst="rect">
            <a:avLst/>
          </a:prstGeom>
          <a:noFill/>
        </p:spPr>
        <p:txBody>
          <a:bodyPr wrap="none" rtlCol="0">
            <a:spAutoFit/>
          </a:bodyPr>
          <a:lstStyle/>
          <a:p>
            <a:r>
              <a:rPr lang="en-US" sz="1350" b="1" dirty="0"/>
              <a:t>Molecule like peaks</a:t>
            </a:r>
          </a:p>
        </p:txBody>
      </p:sp>
      <p:cxnSp>
        <p:nvCxnSpPr>
          <p:cNvPr id="8" name="Straight Arrow Connector 7">
            <a:extLst>
              <a:ext uri="{FF2B5EF4-FFF2-40B4-BE49-F238E27FC236}">
                <a16:creationId xmlns:a16="http://schemas.microsoft.com/office/drawing/2014/main" id="{4B186B26-BD57-4866-A7AC-4C7A3DF0B4AC}"/>
              </a:ext>
            </a:extLst>
          </p:cNvPr>
          <p:cNvCxnSpPr/>
          <p:nvPr/>
        </p:nvCxnSpPr>
        <p:spPr>
          <a:xfrm flipH="1">
            <a:off x="5845323" y="3465854"/>
            <a:ext cx="1371600" cy="268958"/>
          </a:xfrm>
          <a:prstGeom prst="straightConnector1">
            <a:avLst/>
          </a:prstGeom>
          <a:ln w="349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224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0E48-5F92-4C48-9958-B6D55C6BB41F}"/>
              </a:ext>
            </a:extLst>
          </p:cNvPr>
          <p:cNvSpPr>
            <a:spLocks noGrp="1"/>
          </p:cNvSpPr>
          <p:nvPr>
            <p:ph type="title"/>
          </p:nvPr>
        </p:nvSpPr>
        <p:spPr>
          <a:xfrm>
            <a:off x="-1" y="857251"/>
            <a:ext cx="9097861" cy="994172"/>
          </a:xfrm>
        </p:spPr>
        <p:txBody>
          <a:bodyPr>
            <a:normAutofit fontScale="90000"/>
          </a:bodyPr>
          <a:lstStyle/>
          <a:p>
            <a:r>
              <a:rPr lang="en-US" b="1">
                <a:solidFill>
                  <a:schemeClr val="accent1"/>
                </a:solidFill>
              </a:rPr>
              <a:t>Classification problem: </a:t>
            </a:r>
            <a:br>
              <a:rPr lang="en-US" b="1">
                <a:solidFill>
                  <a:schemeClr val="accent1"/>
                </a:solidFill>
              </a:rPr>
            </a:br>
            <a:r>
              <a:rPr lang="en-US" b="1">
                <a:solidFill>
                  <a:schemeClr val="accent1"/>
                </a:solidFill>
              </a:rPr>
              <a:t>metal/non-metal, magnetic/non-magnetic materials</a:t>
            </a:r>
            <a:endParaRPr lang="en-US" b="1" dirty="0">
              <a:solidFill>
                <a:schemeClr val="accent1"/>
              </a:solidFill>
            </a:endParaRPr>
          </a:p>
        </p:txBody>
      </p:sp>
      <p:sp>
        <p:nvSpPr>
          <p:cNvPr id="4" name="Slide Number Placeholder 3">
            <a:extLst>
              <a:ext uri="{FF2B5EF4-FFF2-40B4-BE49-F238E27FC236}">
                <a16:creationId xmlns:a16="http://schemas.microsoft.com/office/drawing/2014/main" id="{28459948-F37C-49F9-A653-40237D917905}"/>
              </a:ext>
            </a:extLst>
          </p:cNvPr>
          <p:cNvSpPr>
            <a:spLocks noGrp="1"/>
          </p:cNvSpPr>
          <p:nvPr>
            <p:ph type="sldNum" sz="quarter" idx="12"/>
          </p:nvPr>
        </p:nvSpPr>
        <p:spPr/>
        <p:txBody>
          <a:bodyPr/>
          <a:lstStyle/>
          <a:p>
            <a:fld id="{ACDEEB82-1686-4556-AD55-5D8299369C04}" type="slidenum">
              <a:rPr lang="en-US" smtClean="0"/>
              <a:t>45</a:t>
            </a:fld>
            <a:endParaRPr lang="en-US"/>
          </a:p>
        </p:txBody>
      </p:sp>
      <p:sp>
        <p:nvSpPr>
          <p:cNvPr id="9" name="TextBox 8">
            <a:extLst>
              <a:ext uri="{FF2B5EF4-FFF2-40B4-BE49-F238E27FC236}">
                <a16:creationId xmlns:a16="http://schemas.microsoft.com/office/drawing/2014/main" id="{4A2109C1-EB33-4165-8AB9-5C45481FE098}"/>
              </a:ext>
            </a:extLst>
          </p:cNvPr>
          <p:cNvSpPr txBox="1"/>
          <p:nvPr/>
        </p:nvSpPr>
        <p:spPr>
          <a:xfrm>
            <a:off x="3009482" y="1948149"/>
            <a:ext cx="3228769" cy="300082"/>
          </a:xfrm>
          <a:prstGeom prst="rect">
            <a:avLst/>
          </a:prstGeom>
          <a:noFill/>
        </p:spPr>
        <p:txBody>
          <a:bodyPr wrap="none" rtlCol="0">
            <a:spAutoFit/>
          </a:bodyPr>
          <a:lstStyle/>
          <a:p>
            <a:r>
              <a:rPr lang="en-US" sz="1350"/>
              <a:t>ROC-curve: Excellent classification models</a:t>
            </a:r>
          </a:p>
        </p:txBody>
      </p:sp>
      <p:pic>
        <p:nvPicPr>
          <p:cNvPr id="3" name="Picture 2">
            <a:extLst>
              <a:ext uri="{FF2B5EF4-FFF2-40B4-BE49-F238E27FC236}">
                <a16:creationId xmlns:a16="http://schemas.microsoft.com/office/drawing/2014/main" id="{503500C8-A7DD-455E-AF7A-345A88B7D447}"/>
              </a:ext>
            </a:extLst>
          </p:cNvPr>
          <p:cNvPicPr>
            <a:picLocks noChangeAspect="1"/>
          </p:cNvPicPr>
          <p:nvPr/>
        </p:nvPicPr>
        <p:blipFill>
          <a:blip r:embed="rId2"/>
          <a:stretch>
            <a:fillRect/>
          </a:stretch>
        </p:blipFill>
        <p:spPr>
          <a:xfrm>
            <a:off x="628650" y="2341732"/>
            <a:ext cx="7914980" cy="3027698"/>
          </a:xfrm>
          <a:prstGeom prst="rect">
            <a:avLst/>
          </a:prstGeom>
        </p:spPr>
      </p:pic>
      <p:sp>
        <p:nvSpPr>
          <p:cNvPr id="7" name="Rectangle: Rounded Corners 6">
            <a:extLst>
              <a:ext uri="{FF2B5EF4-FFF2-40B4-BE49-F238E27FC236}">
                <a16:creationId xmlns:a16="http://schemas.microsoft.com/office/drawing/2014/main" id="{75BA309C-6D59-480B-B653-6149E0DB0006}"/>
              </a:ext>
            </a:extLst>
          </p:cNvPr>
          <p:cNvSpPr/>
          <p:nvPr/>
        </p:nvSpPr>
        <p:spPr>
          <a:xfrm>
            <a:off x="1094762" y="2468014"/>
            <a:ext cx="333464" cy="3208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Rounded Corners 7">
            <a:extLst>
              <a:ext uri="{FF2B5EF4-FFF2-40B4-BE49-F238E27FC236}">
                <a16:creationId xmlns:a16="http://schemas.microsoft.com/office/drawing/2014/main" id="{CA35C43A-FABB-4D6C-8E62-A53B29C6191F}"/>
              </a:ext>
            </a:extLst>
          </p:cNvPr>
          <p:cNvSpPr/>
          <p:nvPr/>
        </p:nvSpPr>
        <p:spPr>
          <a:xfrm>
            <a:off x="5210611" y="2486888"/>
            <a:ext cx="333464" cy="3208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10201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7072" y="1522782"/>
            <a:ext cx="8289758" cy="646331"/>
          </a:xfrm>
          <a:prstGeom prst="rect">
            <a:avLst/>
          </a:prstGeom>
          <a:noFill/>
        </p:spPr>
        <p:txBody>
          <a:bodyPr wrap="square" rtlCol="0">
            <a:spAutoFit/>
          </a:bodyPr>
          <a:lstStyle/>
          <a:p>
            <a:pPr algn="ctr"/>
            <a:r>
              <a:rPr lang="en-US" b="1" dirty="0">
                <a:solidFill>
                  <a:srgbClr val="FF0000"/>
                </a:solidFill>
              </a:rPr>
              <a:t>DFT:</a:t>
            </a:r>
            <a:r>
              <a:rPr lang="en-US" dirty="0">
                <a:solidFill>
                  <a:srgbClr val="000000"/>
                </a:solidFill>
              </a:rPr>
              <a:t> the </a:t>
            </a:r>
            <a:r>
              <a:rPr lang="en-US" b="1" dirty="0">
                <a:solidFill>
                  <a:srgbClr val="000000"/>
                </a:solidFill>
              </a:rPr>
              <a:t>ground state (GS) energy </a:t>
            </a:r>
            <a:r>
              <a:rPr lang="en-US" dirty="0">
                <a:solidFill>
                  <a:srgbClr val="000000"/>
                </a:solidFill>
              </a:rPr>
              <a:t>of a molecule/crystal can be determined from the </a:t>
            </a:r>
            <a:r>
              <a:rPr lang="en-US" b="1" dirty="0">
                <a:solidFill>
                  <a:srgbClr val="0000FF"/>
                </a:solidFill>
              </a:rPr>
              <a:t>electron density </a:t>
            </a:r>
            <a:r>
              <a:rPr lang="en-US" dirty="0">
                <a:solidFill>
                  <a:srgbClr val="000000"/>
                </a:solidFill>
              </a:rPr>
              <a:t>(</a:t>
            </a:r>
            <a:r>
              <a:rPr lang="en-US" dirty="0">
                <a:solidFill>
                  <a:srgbClr val="0070C0"/>
                </a:solidFill>
              </a:rPr>
              <a:t>3</a:t>
            </a:r>
            <a:r>
              <a:rPr lang="en-US" dirty="0">
                <a:solidFill>
                  <a:srgbClr val="000000"/>
                </a:solidFill>
              </a:rPr>
              <a:t> </a:t>
            </a:r>
            <a:r>
              <a:rPr lang="en-US" dirty="0" err="1">
                <a:solidFill>
                  <a:srgbClr val="000000"/>
                </a:solidFill>
              </a:rPr>
              <a:t>d.o.f</a:t>
            </a:r>
            <a:r>
              <a:rPr lang="en-US" dirty="0">
                <a:solidFill>
                  <a:srgbClr val="000000"/>
                </a:solidFill>
              </a:rPr>
              <a:t>.) </a:t>
            </a:r>
            <a:r>
              <a:rPr lang="en-US" b="1" dirty="0">
                <a:solidFill>
                  <a:srgbClr val="0000FF"/>
                </a:solidFill>
              </a:rPr>
              <a:t>instead of a wave function </a:t>
            </a:r>
            <a:r>
              <a:rPr lang="en-US" dirty="0">
                <a:solidFill>
                  <a:srgbClr val="000000"/>
                </a:solidFill>
              </a:rPr>
              <a:t>(</a:t>
            </a:r>
            <a:r>
              <a:rPr lang="en-US" dirty="0">
                <a:solidFill>
                  <a:srgbClr val="0070C0"/>
                </a:solidFill>
              </a:rPr>
              <a:t>3N</a:t>
            </a:r>
            <a:r>
              <a:rPr lang="en-US" dirty="0">
                <a:solidFill>
                  <a:srgbClr val="000000"/>
                </a:solidFill>
              </a:rPr>
              <a:t> </a:t>
            </a:r>
            <a:r>
              <a:rPr lang="en-US" dirty="0" err="1">
                <a:solidFill>
                  <a:srgbClr val="000000"/>
                </a:solidFill>
              </a:rPr>
              <a:t>d.o.f</a:t>
            </a:r>
            <a:r>
              <a:rPr lang="en-US" dirty="0">
                <a:solidFill>
                  <a:srgbClr val="000000"/>
                </a:solidFill>
              </a:rPr>
              <a:t>., N= # of electrons)</a:t>
            </a:r>
            <a:endParaRPr lang="en-US" sz="2400" b="1" dirty="0">
              <a:solidFill>
                <a:srgbClr val="0070C0"/>
              </a:solidFill>
            </a:endParaRPr>
          </a:p>
        </p:txBody>
      </p:sp>
      <p:grpSp>
        <p:nvGrpSpPr>
          <p:cNvPr id="31" name="Group 30"/>
          <p:cNvGrpSpPr/>
          <p:nvPr/>
        </p:nvGrpSpPr>
        <p:grpSpPr>
          <a:xfrm>
            <a:off x="1080632" y="4182777"/>
            <a:ext cx="7201885" cy="478603"/>
            <a:chOff x="1243756" y="4622011"/>
            <a:chExt cx="7201885" cy="478603"/>
          </a:xfrm>
        </p:grpSpPr>
        <p:sp>
          <p:nvSpPr>
            <p:cNvPr id="10" name="TextBox 9"/>
            <p:cNvSpPr txBox="1"/>
            <p:nvPr/>
          </p:nvSpPr>
          <p:spPr>
            <a:xfrm>
              <a:off x="1243756" y="4669310"/>
              <a:ext cx="7201885" cy="369332"/>
            </a:xfrm>
            <a:prstGeom prst="rect">
              <a:avLst/>
            </a:prstGeom>
            <a:noFill/>
          </p:spPr>
          <p:txBody>
            <a:bodyPr wrap="square" rtlCol="0">
              <a:spAutoFit/>
            </a:bodyPr>
            <a:lstStyle/>
            <a:p>
              <a:r>
                <a:rPr lang="en-US" b="1" dirty="0">
                  <a:solidFill>
                    <a:srgbClr val="FF0000"/>
                  </a:solidFill>
                </a:rPr>
                <a:t>E</a:t>
              </a:r>
              <a:r>
                <a:rPr lang="en-US" b="1" baseline="-25000" dirty="0">
                  <a:solidFill>
                    <a:srgbClr val="FF0000"/>
                  </a:solidFill>
                </a:rPr>
                <a:t>xc</a:t>
              </a:r>
              <a:r>
                <a:rPr lang="en-US" dirty="0">
                  <a:solidFill>
                    <a:prstClr val="black"/>
                  </a:solidFill>
                </a:rPr>
                <a:t> </a:t>
              </a:r>
              <a:r>
                <a:rPr lang="en-US" b="1" dirty="0">
                  <a:solidFill>
                    <a:prstClr val="black"/>
                  </a:solidFill>
                </a:rPr>
                <a:t>not known exactly </a:t>
              </a:r>
              <a:r>
                <a:rPr lang="en-US" dirty="0">
                  <a:solidFill>
                    <a:prstClr val="black"/>
                  </a:solidFill>
                </a:rPr>
                <a:t>and contains all the </a:t>
              </a:r>
              <a:r>
                <a:rPr lang="en-US" dirty="0">
                  <a:solidFill>
                    <a:srgbClr val="FF0000"/>
                  </a:solidFill>
                </a:rPr>
                <a:t>many-body quantum effects</a:t>
              </a:r>
            </a:p>
          </p:txBody>
        </p:sp>
        <p:sp>
          <p:nvSpPr>
            <p:cNvPr id="3" name="Rectangle 2"/>
            <p:cNvSpPr/>
            <p:nvPr/>
          </p:nvSpPr>
          <p:spPr bwMode="auto">
            <a:xfrm>
              <a:off x="1243756" y="4622011"/>
              <a:ext cx="6781014" cy="478603"/>
            </a:xfrm>
            <a:prstGeom prst="rect">
              <a:avLst/>
            </a:prstGeom>
            <a:noFill/>
            <a:ln w="22225"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4" name="Group 13"/>
          <p:cNvGrpSpPr/>
          <p:nvPr/>
        </p:nvGrpSpPr>
        <p:grpSpPr>
          <a:xfrm>
            <a:off x="494585" y="528099"/>
            <a:ext cx="8373980" cy="738664"/>
            <a:chOff x="532865" y="411093"/>
            <a:chExt cx="8373980" cy="738664"/>
          </a:xfrm>
        </p:grpSpPr>
        <p:sp>
          <p:nvSpPr>
            <p:cNvPr id="2" name="TextBox 1"/>
            <p:cNvSpPr txBox="1"/>
            <p:nvPr/>
          </p:nvSpPr>
          <p:spPr>
            <a:xfrm>
              <a:off x="532865" y="411093"/>
              <a:ext cx="8373980" cy="738664"/>
            </a:xfrm>
            <a:prstGeom prst="rect">
              <a:avLst/>
            </a:prstGeom>
            <a:noFill/>
          </p:spPr>
          <p:txBody>
            <a:bodyPr wrap="square" rtlCol="0">
              <a:spAutoFit/>
            </a:bodyPr>
            <a:lstStyle/>
            <a:p>
              <a:r>
                <a:rPr lang="en-US" dirty="0"/>
                <a:t>Time-independent, many-particle Schrödinger eq.:   </a:t>
              </a:r>
              <a:r>
                <a:rPr lang="en-US" sz="2400" dirty="0"/>
                <a:t>Ĥ </a:t>
              </a:r>
              <a:r>
                <a:rPr lang="el-GR" sz="2400" dirty="0"/>
                <a:t>Ψ</a:t>
              </a:r>
              <a:r>
                <a:rPr lang="en-US" sz="2400" dirty="0"/>
                <a:t> = E </a:t>
              </a:r>
              <a:r>
                <a:rPr lang="el-GR" sz="2400" dirty="0"/>
                <a:t>Ψ</a:t>
              </a:r>
              <a:endParaRPr lang="en-US" sz="2400" dirty="0"/>
            </a:p>
            <a:p>
              <a:endParaRPr lang="en-US" dirty="0"/>
            </a:p>
          </p:txBody>
        </p:sp>
        <p:sp>
          <p:nvSpPr>
            <p:cNvPr id="7" name="Up Arrow 6"/>
            <p:cNvSpPr/>
            <p:nvPr/>
          </p:nvSpPr>
          <p:spPr bwMode="auto">
            <a:xfrm rot="18171831">
              <a:off x="6859488" y="652030"/>
              <a:ext cx="131328" cy="304800"/>
            </a:xfrm>
            <a:prstGeom prst="upArrow">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 name="TextBox 8"/>
            <p:cNvSpPr txBox="1"/>
            <p:nvPr/>
          </p:nvSpPr>
          <p:spPr>
            <a:xfrm>
              <a:off x="7048714" y="615653"/>
              <a:ext cx="1582484" cy="461665"/>
            </a:xfrm>
            <a:prstGeom prst="rect">
              <a:avLst/>
            </a:prstGeom>
            <a:noFill/>
          </p:spPr>
          <p:txBody>
            <a:bodyPr wrap="none" rtlCol="0">
              <a:spAutoFit/>
            </a:bodyPr>
            <a:lstStyle/>
            <a:p>
              <a:r>
                <a:rPr lang="en-US" sz="2400" dirty="0">
                  <a:solidFill>
                    <a:srgbClr val="FF0000"/>
                  </a:solidFill>
                </a:rPr>
                <a:t>intractable!</a:t>
              </a:r>
            </a:p>
          </p:txBody>
        </p:sp>
      </p:grpSp>
      <p:grpSp>
        <p:nvGrpSpPr>
          <p:cNvPr id="29" name="Group 28"/>
          <p:cNvGrpSpPr/>
          <p:nvPr/>
        </p:nvGrpSpPr>
        <p:grpSpPr>
          <a:xfrm>
            <a:off x="494585" y="2144133"/>
            <a:ext cx="8560085" cy="1953248"/>
            <a:chOff x="532864" y="1384294"/>
            <a:chExt cx="8560085" cy="1953248"/>
          </a:xfrm>
        </p:grpSpPr>
        <p:sp>
          <p:nvSpPr>
            <p:cNvPr id="21" name="Rectangle 20"/>
            <p:cNvSpPr/>
            <p:nvPr/>
          </p:nvSpPr>
          <p:spPr>
            <a:xfrm>
              <a:off x="532864" y="1733688"/>
              <a:ext cx="3074976" cy="923330"/>
            </a:xfrm>
            <a:prstGeom prst="rect">
              <a:avLst/>
            </a:prstGeom>
          </p:spPr>
          <p:txBody>
            <a:bodyPr wrap="square">
              <a:spAutoFit/>
            </a:bodyPr>
            <a:lstStyle/>
            <a:p>
              <a:pPr lvl="0" algn="ctr"/>
              <a:r>
                <a:rPr lang="en-US" dirty="0">
                  <a:solidFill>
                    <a:srgbClr val="000000"/>
                  </a:solidFill>
                </a:rPr>
                <a:t>energy functional of a system of </a:t>
              </a:r>
              <a:r>
                <a:rPr lang="en-US" b="1" dirty="0">
                  <a:solidFill>
                    <a:srgbClr val="000000"/>
                  </a:solidFill>
                </a:rPr>
                <a:t>interacting  electrons</a:t>
              </a:r>
              <a:r>
                <a:rPr lang="en-US" dirty="0">
                  <a:solidFill>
                    <a:srgbClr val="000000"/>
                  </a:solidFill>
                </a:rPr>
                <a:t>:  </a:t>
              </a:r>
            </a:p>
            <a:p>
              <a:pPr lvl="0" algn="ctr"/>
              <a:r>
                <a:rPr lang="en-US" b="1" dirty="0">
                  <a:solidFill>
                    <a:srgbClr val="000000"/>
                  </a:solidFill>
                </a:rPr>
                <a:t>E [</a:t>
              </a:r>
              <a:r>
                <a:rPr lang="el-GR" b="1" dirty="0">
                  <a:solidFill>
                    <a:srgbClr val="000000"/>
                  </a:solidFill>
                </a:rPr>
                <a:t>ρ</a:t>
              </a:r>
              <a:r>
                <a:rPr lang="en-US" b="1" dirty="0">
                  <a:solidFill>
                    <a:srgbClr val="000000"/>
                  </a:solidFill>
                </a:rPr>
                <a:t>]</a:t>
              </a:r>
              <a:r>
                <a:rPr lang="en-US" dirty="0">
                  <a:solidFill>
                    <a:srgbClr val="000000"/>
                  </a:solidFill>
                </a:rPr>
                <a:t> = T [</a:t>
              </a:r>
              <a:r>
                <a:rPr lang="el-GR" dirty="0">
                  <a:solidFill>
                    <a:srgbClr val="000000"/>
                  </a:solidFill>
                </a:rPr>
                <a:t>ρ</a:t>
              </a:r>
              <a:r>
                <a:rPr lang="en-US" dirty="0">
                  <a:solidFill>
                    <a:srgbClr val="000000"/>
                  </a:solidFill>
                </a:rPr>
                <a:t>] + </a:t>
              </a:r>
              <a:r>
                <a:rPr lang="en-US" dirty="0" err="1">
                  <a:solidFill>
                    <a:srgbClr val="000000"/>
                  </a:solidFill>
                </a:rPr>
                <a:t>V</a:t>
              </a:r>
              <a:r>
                <a:rPr lang="en-US" baseline="-25000" dirty="0" err="1">
                  <a:solidFill>
                    <a:srgbClr val="000000"/>
                  </a:solidFill>
                </a:rPr>
                <a:t>ext</a:t>
              </a:r>
              <a:r>
                <a:rPr lang="en-US" dirty="0">
                  <a:solidFill>
                    <a:srgbClr val="000000"/>
                  </a:solidFill>
                </a:rPr>
                <a:t>[</a:t>
              </a:r>
              <a:r>
                <a:rPr lang="el-GR" dirty="0">
                  <a:solidFill>
                    <a:srgbClr val="000000"/>
                  </a:solidFill>
                </a:rPr>
                <a:t>ρ</a:t>
              </a:r>
              <a:r>
                <a:rPr lang="en-US" dirty="0">
                  <a:solidFill>
                    <a:srgbClr val="000000"/>
                  </a:solidFill>
                </a:rPr>
                <a:t>] + </a:t>
              </a:r>
              <a:r>
                <a:rPr lang="en-US" dirty="0" err="1">
                  <a:solidFill>
                    <a:srgbClr val="000000"/>
                  </a:solidFill>
                </a:rPr>
                <a:t>V</a:t>
              </a:r>
              <a:r>
                <a:rPr lang="en-US" baseline="-25000" dirty="0" err="1">
                  <a:solidFill>
                    <a:srgbClr val="000000"/>
                  </a:solidFill>
                </a:rPr>
                <a:t>ee</a:t>
              </a:r>
              <a:r>
                <a:rPr lang="en-US" dirty="0">
                  <a:solidFill>
                    <a:srgbClr val="000000"/>
                  </a:solidFill>
                </a:rPr>
                <a:t>[</a:t>
              </a:r>
              <a:r>
                <a:rPr lang="el-GR" dirty="0">
                  <a:solidFill>
                    <a:srgbClr val="000000"/>
                  </a:solidFill>
                </a:rPr>
                <a:t>ρ</a:t>
              </a:r>
              <a:r>
                <a:rPr lang="en-US" dirty="0">
                  <a:solidFill>
                    <a:srgbClr val="000000"/>
                  </a:solidFill>
                </a:rPr>
                <a:t>]</a:t>
              </a:r>
            </a:p>
          </p:txBody>
        </p:sp>
        <p:sp>
          <p:nvSpPr>
            <p:cNvPr id="22" name="Rectangle 21"/>
            <p:cNvSpPr/>
            <p:nvPr/>
          </p:nvSpPr>
          <p:spPr>
            <a:xfrm>
              <a:off x="5048280" y="1636818"/>
              <a:ext cx="4044669" cy="1200329"/>
            </a:xfrm>
            <a:prstGeom prst="rect">
              <a:avLst/>
            </a:prstGeom>
          </p:spPr>
          <p:txBody>
            <a:bodyPr wrap="square">
              <a:spAutoFit/>
            </a:bodyPr>
            <a:lstStyle/>
            <a:p>
              <a:r>
                <a:rPr lang="en-US" dirty="0">
                  <a:solidFill>
                    <a:prstClr val="black"/>
                  </a:solidFill>
                </a:rPr>
                <a:t>fictitious system of N </a:t>
              </a:r>
              <a:r>
                <a:rPr lang="en-US" b="1" dirty="0">
                  <a:solidFill>
                    <a:srgbClr val="000000"/>
                  </a:solidFill>
                </a:rPr>
                <a:t>non-interacting electrons  </a:t>
              </a:r>
              <a:r>
                <a:rPr lang="en-US" dirty="0">
                  <a:solidFill>
                    <a:prstClr val="black"/>
                  </a:solidFill>
                </a:rPr>
                <a:t>moving in an effective potential with density = to the true density </a:t>
              </a:r>
              <a:endParaRPr lang="en-US" dirty="0"/>
            </a:p>
          </p:txBody>
        </p:sp>
        <p:sp>
          <p:nvSpPr>
            <p:cNvPr id="23" name="Right Arrow 22"/>
            <p:cNvSpPr/>
            <p:nvPr/>
          </p:nvSpPr>
          <p:spPr bwMode="auto">
            <a:xfrm>
              <a:off x="3872893" y="2058644"/>
              <a:ext cx="868862" cy="264160"/>
            </a:xfrm>
            <a:prstGeom prst="rightArrow">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 name="Rectangle 23"/>
            <p:cNvSpPr/>
            <p:nvPr/>
          </p:nvSpPr>
          <p:spPr>
            <a:xfrm>
              <a:off x="3607840" y="1384294"/>
              <a:ext cx="1358064" cy="646331"/>
            </a:xfrm>
            <a:prstGeom prst="rect">
              <a:avLst/>
            </a:prstGeom>
          </p:spPr>
          <p:txBody>
            <a:bodyPr wrap="none">
              <a:spAutoFit/>
            </a:bodyPr>
            <a:lstStyle/>
            <a:p>
              <a:pPr algn="ctr"/>
              <a:r>
                <a:rPr lang="en-US" dirty="0">
                  <a:solidFill>
                    <a:prstClr val="black"/>
                  </a:solidFill>
                </a:rPr>
                <a:t>Kohn-Sham </a:t>
              </a:r>
            </a:p>
            <a:p>
              <a:pPr algn="ctr"/>
              <a:r>
                <a:rPr lang="en-US" dirty="0">
                  <a:solidFill>
                    <a:prstClr val="black"/>
                  </a:solidFill>
                </a:rPr>
                <a:t>theorem</a:t>
              </a:r>
              <a:endParaRPr lang="en-US" dirty="0"/>
            </a:p>
          </p:txBody>
        </p:sp>
        <p:sp>
          <p:nvSpPr>
            <p:cNvPr id="26" name="Rectangle 25"/>
            <p:cNvSpPr/>
            <p:nvPr/>
          </p:nvSpPr>
          <p:spPr>
            <a:xfrm>
              <a:off x="4531542" y="2847556"/>
              <a:ext cx="4298293" cy="369332"/>
            </a:xfrm>
            <a:prstGeom prst="rect">
              <a:avLst/>
            </a:prstGeom>
          </p:spPr>
          <p:txBody>
            <a:bodyPr wrap="none">
              <a:spAutoFit/>
            </a:bodyPr>
            <a:lstStyle/>
            <a:p>
              <a:r>
                <a:rPr lang="en-US" dirty="0">
                  <a:solidFill>
                    <a:prstClr val="black"/>
                  </a:solidFill>
                </a:rPr>
                <a:t>E [</a:t>
              </a:r>
              <a:r>
                <a:rPr lang="el-GR" dirty="0">
                  <a:solidFill>
                    <a:prstClr val="black"/>
                  </a:solidFill>
                </a:rPr>
                <a:t>ρ</a:t>
              </a:r>
              <a:r>
                <a:rPr lang="en-US" dirty="0">
                  <a:solidFill>
                    <a:prstClr val="black"/>
                  </a:solidFill>
                </a:rPr>
                <a:t>] = </a:t>
              </a:r>
              <a:r>
                <a:rPr lang="en-US" dirty="0" err="1">
                  <a:solidFill>
                    <a:prstClr val="black"/>
                  </a:solidFill>
                </a:rPr>
                <a:t>T</a:t>
              </a:r>
              <a:r>
                <a:rPr lang="en-US" baseline="-25000" dirty="0" err="1">
                  <a:solidFill>
                    <a:prstClr val="black"/>
                  </a:solidFill>
                </a:rPr>
                <a:t>s</a:t>
              </a:r>
              <a:r>
                <a:rPr lang="en-US" dirty="0">
                  <a:solidFill>
                    <a:prstClr val="black"/>
                  </a:solidFill>
                </a:rPr>
                <a:t>[</a:t>
              </a:r>
              <a:r>
                <a:rPr lang="el-GR" dirty="0">
                  <a:solidFill>
                    <a:prstClr val="black"/>
                  </a:solidFill>
                </a:rPr>
                <a:t>ρ</a:t>
              </a:r>
              <a:r>
                <a:rPr lang="en-US" dirty="0">
                  <a:solidFill>
                    <a:prstClr val="black"/>
                  </a:solidFill>
                </a:rPr>
                <a:t>] + </a:t>
              </a:r>
              <a:r>
                <a:rPr lang="en-US" dirty="0" err="1">
                  <a:solidFill>
                    <a:prstClr val="black"/>
                  </a:solidFill>
                </a:rPr>
                <a:t>V</a:t>
              </a:r>
              <a:r>
                <a:rPr lang="en-US" baseline="-25000" dirty="0" err="1">
                  <a:solidFill>
                    <a:prstClr val="black"/>
                  </a:solidFill>
                </a:rPr>
                <a:t>ext</a:t>
              </a:r>
              <a:r>
                <a:rPr lang="en-US" dirty="0">
                  <a:solidFill>
                    <a:prstClr val="black"/>
                  </a:solidFill>
                </a:rPr>
                <a:t>[</a:t>
              </a:r>
              <a:r>
                <a:rPr lang="el-GR" dirty="0">
                  <a:solidFill>
                    <a:prstClr val="black"/>
                  </a:solidFill>
                </a:rPr>
                <a:t>ρ</a:t>
              </a:r>
              <a:r>
                <a:rPr lang="en-US" dirty="0">
                  <a:solidFill>
                    <a:prstClr val="black"/>
                  </a:solidFill>
                </a:rPr>
                <a:t>] + </a:t>
              </a:r>
              <a:r>
                <a:rPr lang="en-US" dirty="0" err="1">
                  <a:solidFill>
                    <a:prstClr val="black"/>
                  </a:solidFill>
                </a:rPr>
                <a:t>V</a:t>
              </a:r>
              <a:r>
                <a:rPr lang="en-US" baseline="-25000" dirty="0" err="1">
                  <a:solidFill>
                    <a:prstClr val="black"/>
                  </a:solidFill>
                </a:rPr>
                <a:t>Coulomb</a:t>
              </a:r>
              <a:r>
                <a:rPr lang="en-US" dirty="0">
                  <a:solidFill>
                    <a:prstClr val="black"/>
                  </a:solidFill>
                </a:rPr>
                <a:t>[</a:t>
              </a:r>
              <a:r>
                <a:rPr lang="el-GR" dirty="0">
                  <a:solidFill>
                    <a:prstClr val="black"/>
                  </a:solidFill>
                </a:rPr>
                <a:t>ρ</a:t>
              </a:r>
              <a:r>
                <a:rPr lang="en-US" dirty="0">
                  <a:solidFill>
                    <a:prstClr val="black"/>
                  </a:solidFill>
                </a:rPr>
                <a:t>] </a:t>
              </a:r>
              <a:r>
                <a:rPr lang="en-US" dirty="0">
                  <a:solidFill>
                    <a:srgbClr val="FF0000"/>
                  </a:solidFill>
                </a:rPr>
                <a:t>+ </a:t>
              </a:r>
              <a:r>
                <a:rPr lang="en-US" dirty="0" err="1">
                  <a:solidFill>
                    <a:srgbClr val="FF0000"/>
                  </a:solidFill>
                </a:rPr>
                <a:t>E</a:t>
              </a:r>
              <a:r>
                <a:rPr lang="en-US" baseline="-25000" dirty="0" err="1">
                  <a:solidFill>
                    <a:srgbClr val="FF0000"/>
                  </a:solidFill>
                </a:rPr>
                <a:t>xc</a:t>
              </a:r>
              <a:r>
                <a:rPr lang="en-US" dirty="0">
                  <a:solidFill>
                    <a:srgbClr val="FF0000"/>
                  </a:solidFill>
                </a:rPr>
                <a:t>[</a:t>
              </a:r>
              <a:r>
                <a:rPr lang="el-GR" dirty="0">
                  <a:solidFill>
                    <a:srgbClr val="FF0000"/>
                  </a:solidFill>
                </a:rPr>
                <a:t>ρ</a:t>
              </a:r>
              <a:r>
                <a:rPr lang="en-US" dirty="0">
                  <a:solidFill>
                    <a:srgbClr val="FF0000"/>
                  </a:solidFill>
                </a:rPr>
                <a:t>] </a:t>
              </a:r>
              <a:endParaRPr lang="en-US" dirty="0"/>
            </a:p>
          </p:txBody>
        </p:sp>
        <p:sp>
          <p:nvSpPr>
            <p:cNvPr id="27" name="Up Arrow 26"/>
            <p:cNvSpPr/>
            <p:nvPr/>
          </p:nvSpPr>
          <p:spPr bwMode="auto">
            <a:xfrm rot="1137841">
              <a:off x="1690412" y="2652191"/>
              <a:ext cx="191082" cy="341539"/>
            </a:xfrm>
            <a:prstGeom prst="upArrow">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 name="TextBox 27"/>
            <p:cNvSpPr txBox="1"/>
            <p:nvPr/>
          </p:nvSpPr>
          <p:spPr>
            <a:xfrm>
              <a:off x="1142187" y="2968210"/>
              <a:ext cx="1287532" cy="369332"/>
            </a:xfrm>
            <a:prstGeom prst="rect">
              <a:avLst/>
            </a:prstGeom>
            <a:noFill/>
          </p:spPr>
          <p:txBody>
            <a:bodyPr wrap="none" rtlCol="0">
              <a:spAutoFit/>
            </a:bodyPr>
            <a:lstStyle/>
            <a:p>
              <a:r>
                <a:rPr lang="en-US" dirty="0">
                  <a:solidFill>
                    <a:srgbClr val="FF0000"/>
                  </a:solidFill>
                </a:rPr>
                <a:t>untreatable!</a:t>
              </a:r>
            </a:p>
          </p:txBody>
        </p:sp>
      </p:grpSp>
      <p:sp>
        <p:nvSpPr>
          <p:cNvPr id="32" name="Rectangle 31"/>
          <p:cNvSpPr/>
          <p:nvPr/>
        </p:nvSpPr>
        <p:spPr>
          <a:xfrm>
            <a:off x="419991" y="5010471"/>
            <a:ext cx="7988983" cy="646331"/>
          </a:xfrm>
          <a:prstGeom prst="rect">
            <a:avLst/>
          </a:prstGeom>
        </p:spPr>
        <p:txBody>
          <a:bodyPr wrap="square">
            <a:spAutoFit/>
          </a:bodyPr>
          <a:lstStyle/>
          <a:p>
            <a:pPr marL="285750" indent="-285750">
              <a:buFont typeface="Wingdings" panose="05000000000000000000" pitchFamily="2" charset="2"/>
              <a:buChar char="§"/>
            </a:pPr>
            <a:r>
              <a:rPr lang="en-US" b="1" dirty="0">
                <a:solidFill>
                  <a:srgbClr val="0000FF"/>
                </a:solidFill>
              </a:rPr>
              <a:t>Variational problem:</a:t>
            </a:r>
            <a:r>
              <a:rPr lang="en-US" dirty="0">
                <a:solidFill>
                  <a:srgbClr val="0000FF"/>
                </a:solidFill>
              </a:rPr>
              <a:t> </a:t>
            </a:r>
            <a:r>
              <a:rPr lang="en-US" b="1" dirty="0"/>
              <a:t>because E=</a:t>
            </a:r>
            <a:r>
              <a:rPr lang="en-US" b="1" dirty="0">
                <a:solidFill>
                  <a:prstClr val="black"/>
                </a:solidFill>
              </a:rPr>
              <a:t> E[</a:t>
            </a:r>
            <a:r>
              <a:rPr lang="el-GR" b="1" dirty="0">
                <a:solidFill>
                  <a:prstClr val="black"/>
                </a:solidFill>
              </a:rPr>
              <a:t>ρ</a:t>
            </a:r>
            <a:r>
              <a:rPr lang="en-US" b="1" dirty="0">
                <a:solidFill>
                  <a:prstClr val="black"/>
                </a:solidFill>
              </a:rPr>
              <a:t>]</a:t>
            </a:r>
            <a:r>
              <a:rPr lang="en-US" b="1" dirty="0"/>
              <a:t> and </a:t>
            </a:r>
            <a:r>
              <a:rPr lang="el-GR" b="1" dirty="0"/>
              <a:t>ρ</a:t>
            </a:r>
            <a:r>
              <a:rPr lang="en-US" b="1" dirty="0"/>
              <a:t> is unknown</a:t>
            </a:r>
            <a:r>
              <a:rPr lang="en-US" dirty="0"/>
              <a:t>, the minimization of E(</a:t>
            </a:r>
            <a:r>
              <a:rPr lang="el-GR" dirty="0"/>
              <a:t>ρ</a:t>
            </a:r>
            <a:r>
              <a:rPr lang="en-US" dirty="0"/>
              <a:t>) is performed </a:t>
            </a:r>
            <a:r>
              <a:rPr lang="en-US" b="1" dirty="0"/>
              <a:t>self-consistently</a:t>
            </a:r>
            <a:r>
              <a:rPr lang="en-US" dirty="0"/>
              <a:t> (SCF) </a:t>
            </a:r>
          </a:p>
        </p:txBody>
      </p:sp>
      <p:sp>
        <p:nvSpPr>
          <p:cNvPr id="33" name="Rectangle 32"/>
          <p:cNvSpPr/>
          <p:nvPr/>
        </p:nvSpPr>
        <p:spPr>
          <a:xfrm>
            <a:off x="419991" y="5691789"/>
            <a:ext cx="8203920" cy="369332"/>
          </a:xfrm>
          <a:prstGeom prst="rect">
            <a:avLst/>
          </a:prstGeom>
        </p:spPr>
        <p:txBody>
          <a:bodyPr wrap="square">
            <a:spAutoFit/>
          </a:bodyPr>
          <a:lstStyle/>
          <a:p>
            <a:pPr marL="285750" indent="-285750">
              <a:buFont typeface="Wingdings" panose="05000000000000000000" pitchFamily="2" charset="2"/>
              <a:buChar char="§"/>
            </a:pPr>
            <a:r>
              <a:rPr lang="en-US" dirty="0"/>
              <a:t>Ground state energy is calculated as </a:t>
            </a:r>
            <a:r>
              <a:rPr lang="en-US" b="1" dirty="0">
                <a:solidFill>
                  <a:srgbClr val="0000FF"/>
                </a:solidFill>
              </a:rPr>
              <a:t>numerical integral </a:t>
            </a:r>
            <a:r>
              <a:rPr lang="en-US" dirty="0"/>
              <a:t>over reciprocal space </a:t>
            </a:r>
          </a:p>
        </p:txBody>
      </p:sp>
      <p:sp>
        <p:nvSpPr>
          <p:cNvPr id="34" name="Up Arrow 33"/>
          <p:cNvSpPr/>
          <p:nvPr/>
        </p:nvSpPr>
        <p:spPr bwMode="auto">
          <a:xfrm rot="17612303">
            <a:off x="4801454" y="5396657"/>
            <a:ext cx="131328" cy="304800"/>
          </a:xfrm>
          <a:prstGeom prst="upArrow">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5" name="TextBox 34"/>
          <p:cNvSpPr txBox="1"/>
          <p:nvPr/>
        </p:nvSpPr>
        <p:spPr>
          <a:xfrm>
            <a:off x="5033062" y="5395727"/>
            <a:ext cx="1287532" cy="369332"/>
          </a:xfrm>
          <a:prstGeom prst="rect">
            <a:avLst/>
          </a:prstGeom>
          <a:noFill/>
        </p:spPr>
        <p:txBody>
          <a:bodyPr wrap="none" rtlCol="0">
            <a:spAutoFit/>
          </a:bodyPr>
          <a:lstStyle/>
          <a:p>
            <a:r>
              <a:rPr lang="en-US" dirty="0">
                <a:solidFill>
                  <a:srgbClr val="00B050"/>
                </a:solidFill>
              </a:rPr>
              <a:t>Parameters!</a:t>
            </a:r>
          </a:p>
        </p:txBody>
      </p:sp>
      <p:sp>
        <p:nvSpPr>
          <p:cNvPr id="36" name="TextBox 35"/>
          <p:cNvSpPr txBox="1"/>
          <p:nvPr/>
        </p:nvSpPr>
        <p:spPr>
          <a:xfrm>
            <a:off x="2391440" y="6053693"/>
            <a:ext cx="2178802" cy="369332"/>
          </a:xfrm>
          <a:prstGeom prst="rect">
            <a:avLst/>
          </a:prstGeom>
          <a:noFill/>
        </p:spPr>
        <p:txBody>
          <a:bodyPr wrap="none" rtlCol="0">
            <a:spAutoFit/>
          </a:bodyPr>
          <a:lstStyle/>
          <a:p>
            <a:r>
              <a:rPr lang="en-US" dirty="0">
                <a:solidFill>
                  <a:srgbClr val="00B050"/>
                </a:solidFill>
              </a:rPr>
              <a:t>Parameters (kpoints)!</a:t>
            </a:r>
          </a:p>
        </p:txBody>
      </p:sp>
      <p:sp>
        <p:nvSpPr>
          <p:cNvPr id="37" name="Up Arrow 36"/>
          <p:cNvSpPr/>
          <p:nvPr/>
        </p:nvSpPr>
        <p:spPr bwMode="auto">
          <a:xfrm rot="3328781">
            <a:off x="4628149" y="5957696"/>
            <a:ext cx="161957" cy="370273"/>
          </a:xfrm>
          <a:prstGeom prst="upArrow">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09770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4" y="396037"/>
            <a:ext cx="8422103" cy="857250"/>
          </a:xfrm>
        </p:spPr>
        <p:txBody>
          <a:bodyPr>
            <a:normAutofit/>
          </a:bodyPr>
          <a:lstStyle/>
          <a:p>
            <a:r>
              <a:rPr lang="en-US" sz="4000" dirty="0">
                <a:solidFill>
                  <a:srgbClr val="FF0000"/>
                </a:solidFill>
                <a:latin typeface="Broadway" panose="04040905080B02020502" pitchFamily="82" charset="0"/>
              </a:rPr>
              <a:t>NIST DFT Databases</a:t>
            </a:r>
          </a:p>
        </p:txBody>
      </p:sp>
      <p:pic>
        <p:nvPicPr>
          <p:cNvPr id="6" name="Picture 5">
            <a:extLst>
              <a:ext uri="{FF2B5EF4-FFF2-40B4-BE49-F238E27FC236}">
                <a16:creationId xmlns:a16="http://schemas.microsoft.com/office/drawing/2014/main" id="{ABD3DB50-CB6B-4002-8B5B-3094EF7228B7}"/>
              </a:ext>
            </a:extLst>
          </p:cNvPr>
          <p:cNvPicPr>
            <a:picLocks noChangeAspect="1"/>
          </p:cNvPicPr>
          <p:nvPr/>
        </p:nvPicPr>
        <p:blipFill>
          <a:blip r:embed="rId2"/>
          <a:stretch>
            <a:fillRect/>
          </a:stretch>
        </p:blipFill>
        <p:spPr>
          <a:xfrm>
            <a:off x="5373865" y="917426"/>
            <a:ext cx="3385122" cy="1845140"/>
          </a:xfrm>
          <a:prstGeom prst="rect">
            <a:avLst/>
          </a:prstGeom>
        </p:spPr>
      </p:pic>
      <p:sp>
        <p:nvSpPr>
          <p:cNvPr id="8" name="TextBox 7">
            <a:extLst>
              <a:ext uri="{FF2B5EF4-FFF2-40B4-BE49-F238E27FC236}">
                <a16:creationId xmlns:a16="http://schemas.microsoft.com/office/drawing/2014/main" id="{62F68668-3FF7-4110-8D8A-9D10B7B57722}"/>
              </a:ext>
            </a:extLst>
          </p:cNvPr>
          <p:cNvSpPr txBox="1"/>
          <p:nvPr/>
        </p:nvSpPr>
        <p:spPr>
          <a:xfrm>
            <a:off x="336883" y="1188864"/>
            <a:ext cx="4705459" cy="3170099"/>
          </a:xfrm>
          <a:prstGeom prst="rect">
            <a:avLst/>
          </a:prstGeom>
          <a:noFill/>
        </p:spPr>
        <p:txBody>
          <a:bodyPr wrap="square" rtlCol="0">
            <a:spAutoFit/>
          </a:bodyPr>
          <a:lstStyle/>
          <a:p>
            <a:pPr marL="285750" indent="-285750">
              <a:buFont typeface="Wingdings" panose="05000000000000000000" pitchFamily="2" charset="2"/>
              <a:buChar char="§"/>
            </a:pPr>
            <a:r>
              <a:rPr lang="en-US" sz="2000" dirty="0"/>
              <a:t>Several currently available databases in computational solid state material science (DFT-based).</a:t>
            </a:r>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a:t>NIST databases are complimentary to those already out there:</a:t>
            </a:r>
          </a:p>
          <a:p>
            <a:pPr marL="800100" lvl="1" indent="-342900">
              <a:buFont typeface="Arial" panose="020B0604020202020204" pitchFamily="34" charset="0"/>
              <a:buChar char="•"/>
            </a:pPr>
            <a:r>
              <a:rPr lang="en-US" sz="2000" dirty="0"/>
              <a:t>Quantum (DFT) calculations</a:t>
            </a:r>
          </a:p>
          <a:p>
            <a:pPr marL="800100" lvl="1" indent="-342900">
              <a:buFont typeface="Arial" panose="020B0604020202020204" pitchFamily="34" charset="0"/>
              <a:buChar char="•"/>
            </a:pPr>
            <a:r>
              <a:rPr lang="en-US" sz="2000" dirty="0"/>
              <a:t>Classical calculations (Force fields)</a:t>
            </a:r>
          </a:p>
          <a:p>
            <a:pPr marL="800100" lvl="1" indent="-342900">
              <a:buFont typeface="Arial" panose="020B0604020202020204" pitchFamily="34" charset="0"/>
              <a:buChar char="•"/>
            </a:pPr>
            <a:r>
              <a:rPr lang="en-US" sz="2000" dirty="0"/>
              <a:t>Repository of machine learning (ML) parameters </a:t>
            </a:r>
          </a:p>
        </p:txBody>
      </p:sp>
      <p:grpSp>
        <p:nvGrpSpPr>
          <p:cNvPr id="10" name="Group 9">
            <a:extLst>
              <a:ext uri="{FF2B5EF4-FFF2-40B4-BE49-F238E27FC236}">
                <a16:creationId xmlns:a16="http://schemas.microsoft.com/office/drawing/2014/main" id="{1523783C-494C-48E9-818E-875399A63EC9}"/>
              </a:ext>
            </a:extLst>
          </p:cNvPr>
          <p:cNvGrpSpPr>
            <a:grpSpLocks noChangeAspect="1"/>
          </p:cNvGrpSpPr>
          <p:nvPr/>
        </p:nvGrpSpPr>
        <p:grpSpPr>
          <a:xfrm>
            <a:off x="5962487" y="2828141"/>
            <a:ext cx="2129632" cy="1417627"/>
            <a:chOff x="5579166" y="2891344"/>
            <a:chExt cx="2700299" cy="1797501"/>
          </a:xfrm>
        </p:grpSpPr>
        <p:pic>
          <p:nvPicPr>
            <p:cNvPr id="7" name="Picture 6">
              <a:extLst>
                <a:ext uri="{FF2B5EF4-FFF2-40B4-BE49-F238E27FC236}">
                  <a16:creationId xmlns:a16="http://schemas.microsoft.com/office/drawing/2014/main" id="{35C88847-4977-4F62-BDF8-41EC12C94365}"/>
                </a:ext>
              </a:extLst>
            </p:cNvPr>
            <p:cNvPicPr>
              <a:picLocks noChangeAspect="1"/>
            </p:cNvPicPr>
            <p:nvPr/>
          </p:nvPicPr>
          <p:blipFill>
            <a:blip r:embed="rId3"/>
            <a:stretch>
              <a:fillRect/>
            </a:stretch>
          </p:blipFill>
          <p:spPr>
            <a:xfrm>
              <a:off x="5579166" y="2891344"/>
              <a:ext cx="2700299" cy="1797501"/>
            </a:xfrm>
            <a:prstGeom prst="rect">
              <a:avLst/>
            </a:prstGeom>
          </p:spPr>
        </p:pic>
        <p:sp>
          <p:nvSpPr>
            <p:cNvPr id="9" name="Oval 8">
              <a:extLst>
                <a:ext uri="{FF2B5EF4-FFF2-40B4-BE49-F238E27FC236}">
                  <a16:creationId xmlns:a16="http://schemas.microsoft.com/office/drawing/2014/main" id="{FBDDB5D9-34B2-4E39-9255-F55B69C57302}"/>
                </a:ext>
              </a:extLst>
            </p:cNvPr>
            <p:cNvSpPr/>
            <p:nvPr/>
          </p:nvSpPr>
          <p:spPr bwMode="auto">
            <a:xfrm>
              <a:off x="5922150" y="3816625"/>
              <a:ext cx="849711" cy="686272"/>
            </a:xfrm>
            <a:prstGeom prst="ellipse">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2" name="Group 31">
            <a:extLst>
              <a:ext uri="{FF2B5EF4-FFF2-40B4-BE49-F238E27FC236}">
                <a16:creationId xmlns:a16="http://schemas.microsoft.com/office/drawing/2014/main" id="{2C554EE2-934D-4CFA-8717-7F1FD291FDBE}"/>
              </a:ext>
            </a:extLst>
          </p:cNvPr>
          <p:cNvGrpSpPr/>
          <p:nvPr/>
        </p:nvGrpSpPr>
        <p:grpSpPr>
          <a:xfrm>
            <a:off x="950038" y="4445983"/>
            <a:ext cx="6598626" cy="1892826"/>
            <a:chOff x="2396781" y="4432834"/>
            <a:chExt cx="6598626" cy="1892826"/>
          </a:xfrm>
        </p:grpSpPr>
        <p:grpSp>
          <p:nvGrpSpPr>
            <p:cNvPr id="25" name="Group 24">
              <a:extLst>
                <a:ext uri="{FF2B5EF4-FFF2-40B4-BE49-F238E27FC236}">
                  <a16:creationId xmlns:a16="http://schemas.microsoft.com/office/drawing/2014/main" id="{8C14E2F1-041A-43CB-9698-5F2A00DFCE90}"/>
                </a:ext>
              </a:extLst>
            </p:cNvPr>
            <p:cNvGrpSpPr/>
            <p:nvPr/>
          </p:nvGrpSpPr>
          <p:grpSpPr>
            <a:xfrm>
              <a:off x="2396781" y="4470660"/>
              <a:ext cx="1778422" cy="1855000"/>
              <a:chOff x="2489141" y="4515459"/>
              <a:chExt cx="1778422" cy="1855000"/>
            </a:xfrm>
          </p:grpSpPr>
          <p:sp>
            <p:nvSpPr>
              <p:cNvPr id="12" name="Rectangle 11">
                <a:extLst>
                  <a:ext uri="{FF2B5EF4-FFF2-40B4-BE49-F238E27FC236}">
                    <a16:creationId xmlns:a16="http://schemas.microsoft.com/office/drawing/2014/main" id="{FA892894-3F35-4F29-A071-06BE6EF8E1BF}"/>
                  </a:ext>
                </a:extLst>
              </p:cNvPr>
              <p:cNvSpPr/>
              <p:nvPr/>
            </p:nvSpPr>
            <p:spPr bwMode="auto">
              <a:xfrm>
                <a:off x="2489141" y="4563536"/>
                <a:ext cx="1738666" cy="1764107"/>
              </a:xfrm>
              <a:prstGeom prst="rect">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TextBox 15">
                <a:extLst>
                  <a:ext uri="{FF2B5EF4-FFF2-40B4-BE49-F238E27FC236}">
                    <a16:creationId xmlns:a16="http://schemas.microsoft.com/office/drawing/2014/main" id="{5FEBEB9B-EAB8-4753-9563-A14CB850D548}"/>
                  </a:ext>
                </a:extLst>
              </p:cNvPr>
              <p:cNvSpPr txBox="1"/>
              <p:nvPr/>
            </p:nvSpPr>
            <p:spPr>
              <a:xfrm>
                <a:off x="2512604" y="4515459"/>
                <a:ext cx="1643014" cy="369332"/>
              </a:xfrm>
              <a:prstGeom prst="rect">
                <a:avLst/>
              </a:prstGeom>
              <a:noFill/>
            </p:spPr>
            <p:txBody>
              <a:bodyPr wrap="none" rtlCol="0">
                <a:spAutoFit/>
              </a:bodyPr>
              <a:lstStyle/>
              <a:p>
                <a:r>
                  <a:rPr lang="en-US" dirty="0">
                    <a:solidFill>
                      <a:srgbClr val="0000FF"/>
                    </a:solidFill>
                    <a:latin typeface="Broadway" panose="04040905080B02020502" pitchFamily="82" charset="0"/>
                  </a:rPr>
                  <a:t>JARVIS-DFT</a:t>
                </a:r>
              </a:p>
            </p:txBody>
          </p:sp>
          <p:sp>
            <p:nvSpPr>
              <p:cNvPr id="20" name="Rectangle 19">
                <a:extLst>
                  <a:ext uri="{FF2B5EF4-FFF2-40B4-BE49-F238E27FC236}">
                    <a16:creationId xmlns:a16="http://schemas.microsoft.com/office/drawing/2014/main" id="{3BF4EC72-0680-44BE-A6E4-AC660719633B}"/>
                  </a:ext>
                </a:extLst>
              </p:cNvPr>
              <p:cNvSpPr/>
              <p:nvPr/>
            </p:nvSpPr>
            <p:spPr>
              <a:xfrm>
                <a:off x="2523855" y="4800799"/>
                <a:ext cx="1743708" cy="1569660"/>
              </a:xfrm>
              <a:prstGeom prst="rect">
                <a:avLst/>
              </a:prstGeom>
            </p:spPr>
            <p:txBody>
              <a:bodyPr wrap="square">
                <a:spAutoFit/>
              </a:bodyPr>
              <a:lstStyle/>
              <a:p>
                <a:r>
                  <a:rPr lang="en-US" sz="1600" dirty="0"/>
                  <a:t>HT </a:t>
                </a:r>
                <a:r>
                  <a:rPr lang="en-US" sz="1600" b="1" dirty="0">
                    <a:solidFill>
                      <a:srgbClr val="FF0000"/>
                    </a:solidFill>
                  </a:rPr>
                  <a:t>identification</a:t>
                </a:r>
                <a:r>
                  <a:rPr lang="en-US" sz="1600" dirty="0">
                    <a:solidFill>
                      <a:srgbClr val="FF0000"/>
                    </a:solidFill>
                  </a:rPr>
                  <a:t>,  </a:t>
                </a:r>
                <a:r>
                  <a:rPr lang="en-US" sz="1600" b="1" dirty="0">
                    <a:solidFill>
                      <a:srgbClr val="FF0000"/>
                    </a:solidFill>
                  </a:rPr>
                  <a:t>characterization</a:t>
                </a:r>
                <a:r>
                  <a:rPr lang="en-US" sz="1600" dirty="0">
                    <a:solidFill>
                      <a:srgbClr val="FF0000"/>
                    </a:solidFill>
                  </a:rPr>
                  <a:t> </a:t>
                </a:r>
                <a:r>
                  <a:rPr lang="en-US" sz="1600" dirty="0"/>
                  <a:t>of technologically  relevant materials (low dimensional, solar cell, etc.) </a:t>
                </a:r>
              </a:p>
            </p:txBody>
          </p:sp>
        </p:grpSp>
        <p:grpSp>
          <p:nvGrpSpPr>
            <p:cNvPr id="26" name="Group 25">
              <a:extLst>
                <a:ext uri="{FF2B5EF4-FFF2-40B4-BE49-F238E27FC236}">
                  <a16:creationId xmlns:a16="http://schemas.microsoft.com/office/drawing/2014/main" id="{A4FE2781-3375-4A7F-8C2D-F77732DD45A8}"/>
                </a:ext>
              </a:extLst>
            </p:cNvPr>
            <p:cNvGrpSpPr/>
            <p:nvPr/>
          </p:nvGrpSpPr>
          <p:grpSpPr>
            <a:xfrm>
              <a:off x="4332070" y="4483912"/>
              <a:ext cx="1989337" cy="1797809"/>
              <a:chOff x="4411239" y="4529831"/>
              <a:chExt cx="1989337" cy="1797809"/>
            </a:xfrm>
          </p:grpSpPr>
          <p:sp>
            <p:nvSpPr>
              <p:cNvPr id="17" name="TextBox 16">
                <a:extLst>
                  <a:ext uri="{FF2B5EF4-FFF2-40B4-BE49-F238E27FC236}">
                    <a16:creationId xmlns:a16="http://schemas.microsoft.com/office/drawing/2014/main" id="{CD913D88-90BB-4FA8-B225-3BB43BE2702C}"/>
                  </a:ext>
                </a:extLst>
              </p:cNvPr>
              <p:cNvSpPr txBox="1"/>
              <p:nvPr/>
            </p:nvSpPr>
            <p:spPr>
              <a:xfrm>
                <a:off x="4521674" y="4529831"/>
                <a:ext cx="1534010" cy="369332"/>
              </a:xfrm>
              <a:prstGeom prst="rect">
                <a:avLst/>
              </a:prstGeom>
              <a:noFill/>
            </p:spPr>
            <p:txBody>
              <a:bodyPr wrap="none" rtlCol="0">
                <a:spAutoFit/>
              </a:bodyPr>
              <a:lstStyle/>
              <a:p>
                <a:r>
                  <a:rPr lang="en-US" dirty="0">
                    <a:solidFill>
                      <a:srgbClr val="0000FF"/>
                    </a:solidFill>
                    <a:latin typeface="Broadway" panose="04040905080B02020502" pitchFamily="82" charset="0"/>
                  </a:rPr>
                  <a:t>JARVIS-ML</a:t>
                </a:r>
              </a:p>
            </p:txBody>
          </p:sp>
          <p:sp>
            <p:nvSpPr>
              <p:cNvPr id="18" name="Rectangle 17">
                <a:extLst>
                  <a:ext uri="{FF2B5EF4-FFF2-40B4-BE49-F238E27FC236}">
                    <a16:creationId xmlns:a16="http://schemas.microsoft.com/office/drawing/2014/main" id="{33050BD2-D1FB-4E36-BEBF-89761B2463E2}"/>
                  </a:ext>
                </a:extLst>
              </p:cNvPr>
              <p:cNvSpPr/>
              <p:nvPr/>
            </p:nvSpPr>
            <p:spPr>
              <a:xfrm>
                <a:off x="4411239" y="4848547"/>
                <a:ext cx="1989337" cy="1354217"/>
              </a:xfrm>
              <a:prstGeom prst="rect">
                <a:avLst/>
              </a:prstGeom>
            </p:spPr>
            <p:txBody>
              <a:bodyPr wrap="square">
                <a:spAutoFit/>
              </a:bodyPr>
              <a:lstStyle/>
              <a:p>
                <a:r>
                  <a:rPr lang="en-US" sz="1600" b="1" dirty="0">
                    <a:solidFill>
                      <a:srgbClr val="FF0000"/>
                    </a:solidFill>
                  </a:rPr>
                  <a:t>ML predictions </a:t>
                </a:r>
                <a:r>
                  <a:rPr lang="en-US" sz="1600" dirty="0"/>
                  <a:t>of material properties using chemical and classical force-field inspired descriptor</a:t>
                </a:r>
                <a:r>
                  <a:rPr lang="en-US" dirty="0"/>
                  <a:t>s</a:t>
                </a:r>
              </a:p>
            </p:txBody>
          </p:sp>
          <p:sp>
            <p:nvSpPr>
              <p:cNvPr id="22" name="Rectangle 21">
                <a:extLst>
                  <a:ext uri="{FF2B5EF4-FFF2-40B4-BE49-F238E27FC236}">
                    <a16:creationId xmlns:a16="http://schemas.microsoft.com/office/drawing/2014/main" id="{E4E18343-CB60-40EE-9994-4E78D32D1C79}"/>
                  </a:ext>
                </a:extLst>
              </p:cNvPr>
              <p:cNvSpPr/>
              <p:nvPr/>
            </p:nvSpPr>
            <p:spPr bwMode="auto">
              <a:xfrm>
                <a:off x="4424491" y="4563533"/>
                <a:ext cx="1738666" cy="1764107"/>
              </a:xfrm>
              <a:prstGeom prst="rect">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9" name="Group 28">
              <a:extLst>
                <a:ext uri="{FF2B5EF4-FFF2-40B4-BE49-F238E27FC236}">
                  <a16:creationId xmlns:a16="http://schemas.microsoft.com/office/drawing/2014/main" id="{D4D0DF6B-A16D-4EC0-822A-DA696BA3B921}"/>
                </a:ext>
              </a:extLst>
            </p:cNvPr>
            <p:cNvGrpSpPr/>
            <p:nvPr/>
          </p:nvGrpSpPr>
          <p:grpSpPr>
            <a:xfrm>
              <a:off x="6293863" y="4432834"/>
              <a:ext cx="2701544" cy="1848887"/>
              <a:chOff x="6320085" y="4482512"/>
              <a:chExt cx="2701544" cy="1848887"/>
            </a:xfrm>
          </p:grpSpPr>
          <p:sp>
            <p:nvSpPr>
              <p:cNvPr id="23" name="Rectangle 22">
                <a:extLst>
                  <a:ext uri="{FF2B5EF4-FFF2-40B4-BE49-F238E27FC236}">
                    <a16:creationId xmlns:a16="http://schemas.microsoft.com/office/drawing/2014/main" id="{74CCA767-C33B-4A3D-92FB-595BF0F75F11}"/>
                  </a:ext>
                </a:extLst>
              </p:cNvPr>
              <p:cNvSpPr/>
              <p:nvPr/>
            </p:nvSpPr>
            <p:spPr bwMode="auto">
              <a:xfrm>
                <a:off x="6320085" y="4563533"/>
                <a:ext cx="2584812" cy="1767866"/>
              </a:xfrm>
              <a:prstGeom prst="rect">
                <a:avLst/>
              </a:prstGeom>
              <a:noFill/>
              <a:ln w="222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 name="TextBox 26">
                <a:extLst>
                  <a:ext uri="{FF2B5EF4-FFF2-40B4-BE49-F238E27FC236}">
                    <a16:creationId xmlns:a16="http://schemas.microsoft.com/office/drawing/2014/main" id="{948E7DF1-977D-4AE2-B5AB-0DC19752B779}"/>
                  </a:ext>
                </a:extLst>
              </p:cNvPr>
              <p:cNvSpPr txBox="1"/>
              <p:nvPr/>
            </p:nvSpPr>
            <p:spPr>
              <a:xfrm>
                <a:off x="6623094" y="4482512"/>
                <a:ext cx="2075866" cy="646331"/>
              </a:xfrm>
              <a:prstGeom prst="rect">
                <a:avLst/>
              </a:prstGeom>
              <a:noFill/>
            </p:spPr>
            <p:txBody>
              <a:bodyPr wrap="square" rtlCol="0">
                <a:spAutoFit/>
              </a:bodyPr>
              <a:lstStyle/>
              <a:p>
                <a:pPr algn="ctr"/>
                <a:r>
                  <a:rPr lang="en-US" dirty="0">
                    <a:solidFill>
                      <a:srgbClr val="0000FF"/>
                    </a:solidFill>
                    <a:latin typeface="Broadway" panose="04040905080B02020502" pitchFamily="82" charset="0"/>
                  </a:rPr>
                  <a:t>DFT Benchmarking</a:t>
                </a:r>
              </a:p>
            </p:txBody>
          </p:sp>
          <p:sp>
            <p:nvSpPr>
              <p:cNvPr id="28" name="Rectangle 27">
                <a:extLst>
                  <a:ext uri="{FF2B5EF4-FFF2-40B4-BE49-F238E27FC236}">
                    <a16:creationId xmlns:a16="http://schemas.microsoft.com/office/drawing/2014/main" id="{0A09ED94-533D-4B21-AE23-562619D0E627}"/>
                  </a:ext>
                </a:extLst>
              </p:cNvPr>
              <p:cNvSpPr/>
              <p:nvPr/>
            </p:nvSpPr>
            <p:spPr>
              <a:xfrm>
                <a:off x="6349550" y="5122687"/>
                <a:ext cx="2672079" cy="1077218"/>
              </a:xfrm>
              <a:prstGeom prst="rect">
                <a:avLst/>
              </a:prstGeom>
            </p:spPr>
            <p:txBody>
              <a:bodyPr wrap="square">
                <a:spAutoFit/>
              </a:bodyPr>
              <a:lstStyle/>
              <a:p>
                <a:r>
                  <a:rPr lang="en-US" sz="1600" b="1" dirty="0">
                    <a:solidFill>
                      <a:srgbClr val="FF0000"/>
                    </a:solidFill>
                  </a:rPr>
                  <a:t>Uncertainty Quantification</a:t>
                </a:r>
                <a:r>
                  <a:rPr lang="en-US" sz="1600" b="1" dirty="0"/>
                  <a:t> </a:t>
                </a:r>
                <a:r>
                  <a:rPr lang="en-US" sz="1600" dirty="0"/>
                  <a:t>for </a:t>
                </a:r>
                <a:r>
                  <a:rPr lang="en-US" sz="1600" b="1" dirty="0">
                    <a:solidFill>
                      <a:srgbClr val="FF0000"/>
                    </a:solidFill>
                  </a:rPr>
                  <a:t>DFT</a:t>
                </a:r>
                <a:r>
                  <a:rPr lang="en-US" sz="1600" dirty="0"/>
                  <a:t> calculations: effects of parameters choices (</a:t>
                </a:r>
                <a:r>
                  <a:rPr lang="en-US" sz="1600" dirty="0" err="1"/>
                  <a:t>kp</a:t>
                </a:r>
                <a:r>
                  <a:rPr lang="en-US" sz="1600" dirty="0"/>
                  <a:t>, smearing, etc.)</a:t>
                </a:r>
              </a:p>
            </p:txBody>
          </p:sp>
        </p:grpSp>
      </p:grpSp>
    </p:spTree>
    <p:extLst>
      <p:ext uri="{BB962C8B-B14F-4D97-AF65-F5344CB8AC3E}">
        <p14:creationId xmlns:p14="http://schemas.microsoft.com/office/powerpoint/2010/main" val="2110206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4" y="449045"/>
            <a:ext cx="8422103" cy="857250"/>
          </a:xfrm>
        </p:spPr>
        <p:txBody>
          <a:bodyPr>
            <a:normAutofit/>
          </a:bodyPr>
          <a:lstStyle/>
          <a:p>
            <a:r>
              <a:rPr lang="en-US" sz="4000" dirty="0">
                <a:solidFill>
                  <a:srgbClr val="FF0000"/>
                </a:solidFill>
                <a:latin typeface="Broadway" panose="04040905080B02020502" pitchFamily="82" charset="0"/>
              </a:rPr>
              <a:t>JARVIS-DFT</a:t>
            </a:r>
          </a:p>
        </p:txBody>
      </p:sp>
      <p:sp>
        <p:nvSpPr>
          <p:cNvPr id="11" name="Rectangle 10">
            <a:extLst>
              <a:ext uri="{FF2B5EF4-FFF2-40B4-BE49-F238E27FC236}">
                <a16:creationId xmlns:a16="http://schemas.microsoft.com/office/drawing/2014/main" id="{343F9D72-F116-4B46-9474-279344DA359F}"/>
              </a:ext>
            </a:extLst>
          </p:cNvPr>
          <p:cNvSpPr/>
          <p:nvPr/>
        </p:nvSpPr>
        <p:spPr>
          <a:xfrm>
            <a:off x="509704" y="1893680"/>
            <a:ext cx="8356000" cy="4247317"/>
          </a:xfrm>
          <a:prstGeom prst="rect">
            <a:avLst/>
          </a:prstGeom>
        </p:spPr>
        <p:txBody>
          <a:bodyPr wrap="square">
            <a:spAutoFit/>
          </a:bodyPr>
          <a:lstStyle/>
          <a:p>
            <a:r>
              <a:rPr lang="en-US" dirty="0"/>
              <a:t>The JARVIS-DFT consists of more than </a:t>
            </a:r>
            <a:r>
              <a:rPr lang="en-US" b="1" dirty="0">
                <a:solidFill>
                  <a:srgbClr val="FF0000"/>
                </a:solidFill>
              </a:rPr>
              <a:t>25,000 materials </a:t>
            </a:r>
            <a:r>
              <a:rPr lang="en-US" dirty="0"/>
              <a:t>with more than </a:t>
            </a:r>
            <a:r>
              <a:rPr lang="en-US" b="1" dirty="0">
                <a:solidFill>
                  <a:srgbClr val="FF0000"/>
                </a:solidFill>
              </a:rPr>
              <a:t>100,000 property calculations</a:t>
            </a:r>
            <a:r>
              <a:rPr lang="en-US" dirty="0"/>
              <a:t>. We have </a:t>
            </a:r>
            <a:r>
              <a:rPr lang="en-US" b="1" dirty="0"/>
              <a:t>Energetics </a:t>
            </a:r>
            <a:r>
              <a:rPr lang="en-US" dirty="0"/>
              <a:t>(heat of formation and exfoliation energies), </a:t>
            </a:r>
            <a:r>
              <a:rPr lang="en-US" b="1" dirty="0"/>
              <a:t>Structural</a:t>
            </a:r>
            <a:r>
              <a:rPr lang="en-US" dirty="0"/>
              <a:t> properties (diffraction pattern, radial distribution function), </a:t>
            </a:r>
            <a:r>
              <a:rPr lang="en-US" b="1" dirty="0"/>
              <a:t>Electronic</a:t>
            </a:r>
            <a:r>
              <a:rPr lang="en-US" dirty="0"/>
              <a:t> properties (band-structure, density of states, conventional and improved DFT bandgaps), </a:t>
            </a:r>
            <a:r>
              <a:rPr lang="en-US" b="1" dirty="0"/>
              <a:t>Transport</a:t>
            </a:r>
            <a:r>
              <a:rPr lang="en-US" dirty="0"/>
              <a:t> properties (carrier effective mass, </a:t>
            </a:r>
            <a:r>
              <a:rPr lang="en-US" dirty="0" err="1"/>
              <a:t>Seebeck</a:t>
            </a:r>
            <a:r>
              <a:rPr lang="en-US" dirty="0"/>
              <a:t> coefficient), temperature and carrier concentration dependent </a:t>
            </a:r>
            <a:r>
              <a:rPr lang="en-US" b="1" dirty="0"/>
              <a:t>thermoelectric</a:t>
            </a:r>
            <a:r>
              <a:rPr lang="en-US" dirty="0"/>
              <a:t> properties, </a:t>
            </a:r>
            <a:r>
              <a:rPr lang="en-US" b="1" dirty="0"/>
              <a:t>Elastic</a:t>
            </a:r>
            <a:r>
              <a:rPr lang="en-US" dirty="0"/>
              <a:t> constants and gamma-point phonons and </a:t>
            </a:r>
            <a:r>
              <a:rPr lang="en-US" b="1" dirty="0"/>
              <a:t>dielectric functions</a:t>
            </a:r>
            <a:r>
              <a:rPr lang="en-US" dirty="0"/>
              <a:t>. </a:t>
            </a:r>
          </a:p>
          <a:p>
            <a:endParaRPr lang="en-US" dirty="0"/>
          </a:p>
          <a:p>
            <a:r>
              <a:rPr lang="en-US" dirty="0"/>
              <a:t>- It contains </a:t>
            </a:r>
            <a:r>
              <a:rPr lang="en-US" b="1" dirty="0"/>
              <a:t>2D-layered and 2D-bulk </a:t>
            </a:r>
            <a:r>
              <a:rPr lang="en-US" dirty="0"/>
              <a:t>and 3D-bulk structures – </a:t>
            </a:r>
            <a:r>
              <a:rPr lang="en-US" b="1" dirty="0"/>
              <a:t>1D and 0D </a:t>
            </a:r>
            <a:r>
              <a:rPr lang="en-US" dirty="0"/>
              <a:t>about to be added</a:t>
            </a:r>
          </a:p>
          <a:p>
            <a:r>
              <a:rPr lang="en-US" dirty="0"/>
              <a:t>- </a:t>
            </a:r>
            <a:r>
              <a:rPr lang="en-US" dirty="0">
                <a:solidFill>
                  <a:srgbClr val="0000FF"/>
                </a:solidFill>
              </a:rPr>
              <a:t>OptB88vDW functional </a:t>
            </a:r>
            <a:r>
              <a:rPr lang="en-US" dirty="0"/>
              <a:t>( better for 2D materials than PBE)</a:t>
            </a:r>
          </a:p>
          <a:p>
            <a:r>
              <a:rPr lang="en-US" dirty="0"/>
              <a:t>- Optimized energy cut-off and K-point sampling </a:t>
            </a:r>
          </a:p>
          <a:p>
            <a:r>
              <a:rPr lang="en-US" dirty="0"/>
              <a:t>- Made with custom-modification of publicly available Pymatgen, </a:t>
            </a:r>
            <a:r>
              <a:rPr lang="en-US" dirty="0" err="1"/>
              <a:t>Phonopy</a:t>
            </a:r>
            <a:r>
              <a:rPr lang="en-US" dirty="0"/>
              <a:t>, ASE tools. </a:t>
            </a:r>
          </a:p>
          <a:p>
            <a:r>
              <a:rPr lang="en-US" dirty="0"/>
              <a:t>- All data available for download, all scripts available on github (</a:t>
            </a:r>
            <a:r>
              <a:rPr lang="en-US" dirty="0">
                <a:solidFill>
                  <a:srgbClr val="0066FF"/>
                </a:solidFill>
              </a:rPr>
              <a:t>https://github.com/usnistgov/Jarvis</a:t>
            </a:r>
            <a:r>
              <a:rPr lang="en-US" dirty="0"/>
              <a:t>).</a:t>
            </a:r>
          </a:p>
        </p:txBody>
      </p:sp>
      <p:sp>
        <p:nvSpPr>
          <p:cNvPr id="12" name="Rectangle 11">
            <a:extLst>
              <a:ext uri="{FF2B5EF4-FFF2-40B4-BE49-F238E27FC236}">
                <a16:creationId xmlns:a16="http://schemas.microsoft.com/office/drawing/2014/main" id="{E75DD364-FD61-4F03-8BE7-2FE6FB3F3F9B}"/>
              </a:ext>
            </a:extLst>
          </p:cNvPr>
          <p:cNvSpPr/>
          <p:nvPr/>
        </p:nvSpPr>
        <p:spPr>
          <a:xfrm>
            <a:off x="1594181" y="1058855"/>
            <a:ext cx="5907505" cy="646331"/>
          </a:xfrm>
          <a:prstGeom prst="rect">
            <a:avLst/>
          </a:prstGeom>
        </p:spPr>
        <p:txBody>
          <a:bodyPr wrap="square">
            <a:spAutoFit/>
          </a:bodyPr>
          <a:lstStyle/>
          <a:p>
            <a:pPr algn="ctr"/>
            <a:r>
              <a:rPr lang="en-US" b="1" dirty="0"/>
              <a:t>Density Functional (DFT) database for 0D, 1D, 2D, 3D, Solar-cell and Thermoelectric materials</a:t>
            </a:r>
            <a:endParaRPr lang="en-US" dirty="0"/>
          </a:p>
        </p:txBody>
      </p:sp>
    </p:spTree>
    <p:extLst>
      <p:ext uri="{BB962C8B-B14F-4D97-AF65-F5344CB8AC3E}">
        <p14:creationId xmlns:p14="http://schemas.microsoft.com/office/powerpoint/2010/main" val="2719705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06" y="462026"/>
            <a:ext cx="8417914" cy="547024"/>
          </a:xfrm>
        </p:spPr>
        <p:txBody>
          <a:bodyPr/>
          <a:lstStyle/>
          <a:p>
            <a:r>
              <a:rPr lang="en-US" b="1" dirty="0">
                <a:solidFill>
                  <a:srgbClr val="0000FF"/>
                </a:solidFill>
                <a:latin typeface="Calibri" panose="020F0502020204030204" pitchFamily="34" charset="0"/>
              </a:rPr>
              <a:t>3D, 2D, 1D, 0D materials</a:t>
            </a:r>
          </a:p>
        </p:txBody>
      </p:sp>
      <p:sp>
        <p:nvSpPr>
          <p:cNvPr id="5" name="Slide Number Placeholder 4"/>
          <p:cNvSpPr>
            <a:spLocks noGrp="1"/>
          </p:cNvSpPr>
          <p:nvPr>
            <p:ph type="sldNum" sz="quarter" idx="12"/>
          </p:nvPr>
        </p:nvSpPr>
        <p:spPr/>
        <p:txBody>
          <a:bodyPr/>
          <a:lstStyle/>
          <a:p>
            <a:fld id="{9E06B5C0-846E-4433-9DA3-8CB114699B63}" type="slidenum">
              <a:rPr lang="en-US" smtClean="0"/>
              <a:t>8</a:t>
            </a:fld>
            <a:endParaRPr lang="en-US"/>
          </a:p>
        </p:txBody>
      </p:sp>
      <p:graphicFrame>
        <p:nvGraphicFramePr>
          <p:cNvPr id="17" name="Table 16">
            <a:extLst>
              <a:ext uri="{FF2B5EF4-FFF2-40B4-BE49-F238E27FC236}">
                <a16:creationId xmlns:a16="http://schemas.microsoft.com/office/drawing/2014/main" id="{67BF79FF-E205-493C-AC4E-4DC655D18D57}"/>
              </a:ext>
            </a:extLst>
          </p:cNvPr>
          <p:cNvGraphicFramePr>
            <a:graphicFrameLocks noGrp="1"/>
          </p:cNvGraphicFramePr>
          <p:nvPr>
            <p:extLst>
              <p:ext uri="{D42A27DB-BD31-4B8C-83A1-F6EECF244321}">
                <p14:modId xmlns:p14="http://schemas.microsoft.com/office/powerpoint/2010/main" val="2163024329"/>
              </p:ext>
            </p:extLst>
          </p:nvPr>
        </p:nvGraphicFramePr>
        <p:xfrm>
          <a:off x="6473721" y="3136733"/>
          <a:ext cx="2199804" cy="1447800"/>
        </p:xfrm>
        <a:graphic>
          <a:graphicData uri="http://schemas.openxmlformats.org/drawingml/2006/table">
            <a:tbl>
              <a:tblPr firstRow="1" bandRow="1">
                <a:tableStyleId>{5C22544A-7EE6-4342-B048-85BDC9FD1C3A}</a:tableStyleId>
              </a:tblPr>
              <a:tblGrid>
                <a:gridCol w="733268">
                  <a:extLst>
                    <a:ext uri="{9D8B030D-6E8A-4147-A177-3AD203B41FA5}">
                      <a16:colId xmlns:a16="http://schemas.microsoft.com/office/drawing/2014/main" val="1809257831"/>
                    </a:ext>
                  </a:extLst>
                </a:gridCol>
                <a:gridCol w="733268">
                  <a:extLst>
                    <a:ext uri="{9D8B030D-6E8A-4147-A177-3AD203B41FA5}">
                      <a16:colId xmlns:a16="http://schemas.microsoft.com/office/drawing/2014/main" val="752925429"/>
                    </a:ext>
                  </a:extLst>
                </a:gridCol>
                <a:gridCol w="733268">
                  <a:extLst>
                    <a:ext uri="{9D8B030D-6E8A-4147-A177-3AD203B41FA5}">
                      <a16:colId xmlns:a16="http://schemas.microsoft.com/office/drawing/2014/main" val="3841335028"/>
                    </a:ext>
                  </a:extLst>
                </a:gridCol>
              </a:tblGrid>
              <a:tr h="495486">
                <a:tc>
                  <a:txBody>
                    <a:bodyPr/>
                    <a:lstStyle/>
                    <a:p>
                      <a:pPr algn="ctr"/>
                      <a:r>
                        <a:rPr lang="en-US" sz="1100" dirty="0"/>
                        <a:t>Dimension/</a:t>
                      </a:r>
                    </a:p>
                    <a:p>
                      <a:pPr algn="ctr"/>
                      <a:r>
                        <a:rPr lang="en-US" sz="1100" dirty="0"/>
                        <a:t># materials</a:t>
                      </a:r>
                    </a:p>
                  </a:txBody>
                  <a:tcPr marL="68580" marR="68580" marT="34290" marB="34290"/>
                </a:tc>
                <a:tc>
                  <a:txBody>
                    <a:bodyPr/>
                    <a:lstStyle/>
                    <a:p>
                      <a:pPr algn="ctr"/>
                      <a:r>
                        <a:rPr lang="en-US" sz="1100" dirty="0"/>
                        <a:t>Lattice constant approach</a:t>
                      </a:r>
                    </a:p>
                  </a:txBody>
                  <a:tcPr marL="68580" marR="68580" marT="34290" marB="34290"/>
                </a:tc>
                <a:tc>
                  <a:txBody>
                    <a:bodyPr/>
                    <a:lstStyle/>
                    <a:p>
                      <a:pPr algn="ctr"/>
                      <a:r>
                        <a:rPr lang="en-US" sz="1100" dirty="0"/>
                        <a:t>Data-mining approach</a:t>
                      </a:r>
                    </a:p>
                  </a:txBody>
                  <a:tcPr marL="68580" marR="68580" marT="34290" marB="34290"/>
                </a:tc>
                <a:extLst>
                  <a:ext uri="{0D108BD9-81ED-4DB2-BD59-A6C34878D82A}">
                    <a16:rowId xmlns:a16="http://schemas.microsoft.com/office/drawing/2014/main" val="1046903425"/>
                  </a:ext>
                </a:extLst>
              </a:tr>
              <a:tr h="204801">
                <a:tc>
                  <a:txBody>
                    <a:bodyPr/>
                    <a:lstStyle/>
                    <a:p>
                      <a:pPr algn="ctr"/>
                      <a:r>
                        <a:rPr lang="en-US" sz="1100" dirty="0"/>
                        <a:t>0D</a:t>
                      </a:r>
                    </a:p>
                  </a:txBody>
                  <a:tcPr marL="68580" marR="68580" marT="34290" marB="34290"/>
                </a:tc>
                <a:tc>
                  <a:txBody>
                    <a:bodyPr/>
                    <a:lstStyle/>
                    <a:p>
                      <a:pPr algn="ctr"/>
                      <a:r>
                        <a:rPr lang="en-US" sz="1100"/>
                        <a:t>792</a:t>
                      </a:r>
                    </a:p>
                  </a:txBody>
                  <a:tcPr marL="68580" marR="68580" marT="34290" marB="34290"/>
                </a:tc>
                <a:tc>
                  <a:txBody>
                    <a:bodyPr/>
                    <a:lstStyle/>
                    <a:p>
                      <a:pPr algn="ctr"/>
                      <a:r>
                        <a:rPr lang="en-US" sz="1100"/>
                        <a:t>2169</a:t>
                      </a:r>
                    </a:p>
                  </a:txBody>
                  <a:tcPr marL="68580" marR="68580" marT="34290" marB="34290"/>
                </a:tc>
                <a:extLst>
                  <a:ext uri="{0D108BD9-81ED-4DB2-BD59-A6C34878D82A}">
                    <a16:rowId xmlns:a16="http://schemas.microsoft.com/office/drawing/2014/main" val="3651961034"/>
                  </a:ext>
                </a:extLst>
              </a:tr>
              <a:tr h="204801">
                <a:tc>
                  <a:txBody>
                    <a:bodyPr/>
                    <a:lstStyle/>
                    <a:p>
                      <a:pPr algn="ctr"/>
                      <a:r>
                        <a:rPr lang="en-US" sz="1100"/>
                        <a:t>1D</a:t>
                      </a:r>
                    </a:p>
                  </a:txBody>
                  <a:tcPr marL="68580" marR="68580" marT="34290" marB="34290"/>
                </a:tc>
                <a:tc>
                  <a:txBody>
                    <a:bodyPr/>
                    <a:lstStyle/>
                    <a:p>
                      <a:pPr algn="ctr"/>
                      <a:r>
                        <a:rPr lang="en-US" sz="1100" dirty="0"/>
                        <a:t>1575</a:t>
                      </a:r>
                    </a:p>
                  </a:txBody>
                  <a:tcPr marL="68580" marR="68580" marT="34290" marB="34290"/>
                </a:tc>
                <a:tc>
                  <a:txBody>
                    <a:bodyPr/>
                    <a:lstStyle/>
                    <a:p>
                      <a:pPr algn="ctr"/>
                      <a:r>
                        <a:rPr lang="en-US" sz="1100"/>
                        <a:t>549</a:t>
                      </a:r>
                    </a:p>
                  </a:txBody>
                  <a:tcPr marL="68580" marR="68580" marT="34290" marB="34290"/>
                </a:tc>
                <a:extLst>
                  <a:ext uri="{0D108BD9-81ED-4DB2-BD59-A6C34878D82A}">
                    <a16:rowId xmlns:a16="http://schemas.microsoft.com/office/drawing/2014/main" val="4082308156"/>
                  </a:ext>
                </a:extLst>
              </a:tr>
              <a:tr h="204801">
                <a:tc>
                  <a:txBody>
                    <a:bodyPr/>
                    <a:lstStyle/>
                    <a:p>
                      <a:pPr algn="ctr"/>
                      <a:r>
                        <a:rPr lang="en-US" sz="1100"/>
                        <a:t>2D</a:t>
                      </a:r>
                    </a:p>
                  </a:txBody>
                  <a:tcPr marL="68580" marR="68580" marT="34290" marB="34290"/>
                </a:tc>
                <a:tc>
                  <a:txBody>
                    <a:bodyPr/>
                    <a:lstStyle/>
                    <a:p>
                      <a:pPr algn="ctr"/>
                      <a:r>
                        <a:rPr lang="en-US" sz="1100"/>
                        <a:t>1514</a:t>
                      </a:r>
                    </a:p>
                  </a:txBody>
                  <a:tcPr marL="68580" marR="68580" marT="34290" marB="34290"/>
                </a:tc>
                <a:tc>
                  <a:txBody>
                    <a:bodyPr/>
                    <a:lstStyle/>
                    <a:p>
                      <a:pPr algn="ctr"/>
                      <a:r>
                        <a:rPr lang="en-US" sz="1100" dirty="0"/>
                        <a:t>3208</a:t>
                      </a:r>
                    </a:p>
                  </a:txBody>
                  <a:tcPr marL="68580" marR="68580" marT="34290" marB="34290"/>
                </a:tc>
                <a:extLst>
                  <a:ext uri="{0D108BD9-81ED-4DB2-BD59-A6C34878D82A}">
                    <a16:rowId xmlns:a16="http://schemas.microsoft.com/office/drawing/2014/main" val="3041640335"/>
                  </a:ext>
                </a:extLst>
              </a:tr>
            </a:tbl>
          </a:graphicData>
        </a:graphic>
      </p:graphicFrame>
      <p:pic>
        <p:nvPicPr>
          <p:cNvPr id="18" name="Picture 17">
            <a:extLst>
              <a:ext uri="{FF2B5EF4-FFF2-40B4-BE49-F238E27FC236}">
                <a16:creationId xmlns:a16="http://schemas.microsoft.com/office/drawing/2014/main" id="{F6F7317F-6ED4-4E55-8596-EA416E6A3845}"/>
              </a:ext>
            </a:extLst>
          </p:cNvPr>
          <p:cNvPicPr>
            <a:picLocks noChangeAspect="1"/>
          </p:cNvPicPr>
          <p:nvPr/>
        </p:nvPicPr>
        <p:blipFill>
          <a:blip r:embed="rId2"/>
          <a:stretch>
            <a:fillRect/>
          </a:stretch>
        </p:blipFill>
        <p:spPr>
          <a:xfrm>
            <a:off x="6369128" y="1138698"/>
            <a:ext cx="2283011" cy="1625780"/>
          </a:xfrm>
          <a:prstGeom prst="rect">
            <a:avLst/>
          </a:prstGeom>
        </p:spPr>
      </p:pic>
      <p:sp>
        <p:nvSpPr>
          <p:cNvPr id="19" name="TextBox 18">
            <a:extLst>
              <a:ext uri="{FF2B5EF4-FFF2-40B4-BE49-F238E27FC236}">
                <a16:creationId xmlns:a16="http://schemas.microsoft.com/office/drawing/2014/main" id="{60A43421-E2AE-47B6-9C9A-D598EF5B45E0}"/>
              </a:ext>
            </a:extLst>
          </p:cNvPr>
          <p:cNvSpPr txBox="1"/>
          <p:nvPr/>
        </p:nvSpPr>
        <p:spPr>
          <a:xfrm>
            <a:off x="6369128" y="4593151"/>
            <a:ext cx="2512226" cy="300082"/>
          </a:xfrm>
          <a:prstGeom prst="rect">
            <a:avLst/>
          </a:prstGeom>
          <a:noFill/>
        </p:spPr>
        <p:txBody>
          <a:bodyPr wrap="none" rtlCol="0">
            <a:spAutoFit/>
          </a:bodyPr>
          <a:lstStyle/>
          <a:p>
            <a:r>
              <a:rPr lang="en-US" sz="1350" dirty="0"/>
              <a:t>More than </a:t>
            </a:r>
            <a:r>
              <a:rPr lang="en-US" sz="1350" dirty="0">
                <a:solidFill>
                  <a:srgbClr val="FF0000"/>
                </a:solidFill>
              </a:rPr>
              <a:t>6000</a:t>
            </a:r>
            <a:r>
              <a:rPr lang="en-US" sz="1350" dirty="0"/>
              <a:t> low-D materials!</a:t>
            </a:r>
          </a:p>
        </p:txBody>
      </p:sp>
      <p:grpSp>
        <p:nvGrpSpPr>
          <p:cNvPr id="26" name="Group 25">
            <a:extLst>
              <a:ext uri="{FF2B5EF4-FFF2-40B4-BE49-F238E27FC236}">
                <a16:creationId xmlns:a16="http://schemas.microsoft.com/office/drawing/2014/main" id="{3E8CDFBD-BDDA-4886-BA92-625810092CA5}"/>
              </a:ext>
            </a:extLst>
          </p:cNvPr>
          <p:cNvGrpSpPr/>
          <p:nvPr/>
        </p:nvGrpSpPr>
        <p:grpSpPr>
          <a:xfrm>
            <a:off x="389106" y="1283736"/>
            <a:ext cx="5916299" cy="1904213"/>
            <a:chOff x="1724909" y="1112822"/>
            <a:chExt cx="5916299" cy="1904213"/>
          </a:xfrm>
        </p:grpSpPr>
        <p:grpSp>
          <p:nvGrpSpPr>
            <p:cNvPr id="16" name="Group 15">
              <a:extLst>
                <a:ext uri="{FF2B5EF4-FFF2-40B4-BE49-F238E27FC236}">
                  <a16:creationId xmlns:a16="http://schemas.microsoft.com/office/drawing/2014/main" id="{43394CF0-2BA2-4FC2-B4B0-E5047BC8A5E6}"/>
                </a:ext>
              </a:extLst>
            </p:cNvPr>
            <p:cNvGrpSpPr/>
            <p:nvPr/>
          </p:nvGrpSpPr>
          <p:grpSpPr>
            <a:xfrm>
              <a:off x="1724909" y="1112822"/>
              <a:ext cx="5601344" cy="1612438"/>
              <a:chOff x="681444" y="1326383"/>
              <a:chExt cx="5601344" cy="1612438"/>
            </a:xfrm>
          </p:grpSpPr>
          <p:grpSp>
            <p:nvGrpSpPr>
              <p:cNvPr id="4" name="Group 3">
                <a:extLst>
                  <a:ext uri="{FF2B5EF4-FFF2-40B4-BE49-F238E27FC236}">
                    <a16:creationId xmlns:a16="http://schemas.microsoft.com/office/drawing/2014/main" id="{1AF65341-16DE-42B4-85AE-5CBD5FF4F2F4}"/>
                  </a:ext>
                </a:extLst>
              </p:cNvPr>
              <p:cNvGrpSpPr/>
              <p:nvPr/>
            </p:nvGrpSpPr>
            <p:grpSpPr>
              <a:xfrm>
                <a:off x="681444" y="1456995"/>
                <a:ext cx="1371051" cy="1481826"/>
                <a:chOff x="681444" y="1456995"/>
                <a:chExt cx="1371051" cy="1481826"/>
              </a:xfrm>
            </p:grpSpPr>
            <p:pic>
              <p:nvPicPr>
                <p:cNvPr id="6" name="Picture 5">
                  <a:extLst>
                    <a:ext uri="{FF2B5EF4-FFF2-40B4-BE49-F238E27FC236}">
                      <a16:creationId xmlns:a16="http://schemas.microsoft.com/office/drawing/2014/main" id="{5B1B5E47-ABE1-4EF2-840A-AE48E5A8E155}"/>
                    </a:ext>
                  </a:extLst>
                </p:cNvPr>
                <p:cNvPicPr>
                  <a:picLocks noChangeAspect="1"/>
                </p:cNvPicPr>
                <p:nvPr/>
              </p:nvPicPr>
              <p:blipFill>
                <a:blip r:embed="rId3"/>
                <a:stretch>
                  <a:fillRect/>
                </a:stretch>
              </p:blipFill>
              <p:spPr>
                <a:xfrm>
                  <a:off x="681444" y="1456995"/>
                  <a:ext cx="1371051" cy="1213263"/>
                </a:xfrm>
                <a:prstGeom prst="rect">
                  <a:avLst/>
                </a:prstGeom>
              </p:spPr>
            </p:pic>
            <p:sp>
              <p:nvSpPr>
                <p:cNvPr id="20" name="TextBox 19">
                  <a:extLst>
                    <a:ext uri="{FF2B5EF4-FFF2-40B4-BE49-F238E27FC236}">
                      <a16:creationId xmlns:a16="http://schemas.microsoft.com/office/drawing/2014/main" id="{244165B2-D19E-4BCB-9325-68106C59AC07}"/>
                    </a:ext>
                  </a:extLst>
                </p:cNvPr>
                <p:cNvSpPr txBox="1"/>
                <p:nvPr/>
              </p:nvSpPr>
              <p:spPr>
                <a:xfrm>
                  <a:off x="1051017" y="2638739"/>
                  <a:ext cx="631904" cy="300082"/>
                </a:xfrm>
                <a:prstGeom prst="rect">
                  <a:avLst/>
                </a:prstGeom>
                <a:noFill/>
              </p:spPr>
              <p:txBody>
                <a:bodyPr wrap="none" rtlCol="0">
                  <a:spAutoFit/>
                </a:bodyPr>
                <a:lstStyle/>
                <a:p>
                  <a:r>
                    <a:rPr lang="en-US" sz="1350" dirty="0">
                      <a:solidFill>
                        <a:srgbClr val="FF0000"/>
                      </a:solidFill>
                    </a:rPr>
                    <a:t>3D: Si</a:t>
                  </a:r>
                </a:p>
              </p:txBody>
            </p:sp>
          </p:grpSp>
          <p:grpSp>
            <p:nvGrpSpPr>
              <p:cNvPr id="7" name="Group 6">
                <a:extLst>
                  <a:ext uri="{FF2B5EF4-FFF2-40B4-BE49-F238E27FC236}">
                    <a16:creationId xmlns:a16="http://schemas.microsoft.com/office/drawing/2014/main" id="{358561EB-1A64-4A2E-8011-5DD064DF1980}"/>
                  </a:ext>
                </a:extLst>
              </p:cNvPr>
              <p:cNvGrpSpPr/>
              <p:nvPr/>
            </p:nvGrpSpPr>
            <p:grpSpPr>
              <a:xfrm>
                <a:off x="2223210" y="1384379"/>
                <a:ext cx="1077707" cy="1554442"/>
                <a:chOff x="2559698" y="1384379"/>
                <a:chExt cx="1077707" cy="1554442"/>
              </a:xfrm>
            </p:grpSpPr>
            <p:pic>
              <p:nvPicPr>
                <p:cNvPr id="8" name="Picture 7">
                  <a:extLst>
                    <a:ext uri="{FF2B5EF4-FFF2-40B4-BE49-F238E27FC236}">
                      <a16:creationId xmlns:a16="http://schemas.microsoft.com/office/drawing/2014/main" id="{24A9AD61-D5E5-49E0-A095-8547531404D9}"/>
                    </a:ext>
                  </a:extLst>
                </p:cNvPr>
                <p:cNvPicPr>
                  <a:picLocks noChangeAspect="1"/>
                </p:cNvPicPr>
                <p:nvPr/>
              </p:nvPicPr>
              <p:blipFill>
                <a:blip r:embed="rId4"/>
                <a:stretch>
                  <a:fillRect/>
                </a:stretch>
              </p:blipFill>
              <p:spPr>
                <a:xfrm>
                  <a:off x="2559698" y="1384379"/>
                  <a:ext cx="1077707" cy="1286225"/>
                </a:xfrm>
                <a:prstGeom prst="rect">
                  <a:avLst/>
                </a:prstGeom>
              </p:spPr>
            </p:pic>
            <p:sp>
              <p:nvSpPr>
                <p:cNvPr id="21" name="TextBox 20">
                  <a:extLst>
                    <a:ext uri="{FF2B5EF4-FFF2-40B4-BE49-F238E27FC236}">
                      <a16:creationId xmlns:a16="http://schemas.microsoft.com/office/drawing/2014/main" id="{F2627382-436C-4F91-B947-CA7E5996A06B}"/>
                    </a:ext>
                  </a:extLst>
                </p:cNvPr>
                <p:cNvSpPr txBox="1"/>
                <p:nvPr/>
              </p:nvSpPr>
              <p:spPr>
                <a:xfrm>
                  <a:off x="2683561" y="2638739"/>
                  <a:ext cx="881973" cy="300082"/>
                </a:xfrm>
                <a:prstGeom prst="rect">
                  <a:avLst/>
                </a:prstGeom>
                <a:noFill/>
              </p:spPr>
              <p:txBody>
                <a:bodyPr wrap="none" rtlCol="0">
                  <a:spAutoFit/>
                </a:bodyPr>
                <a:lstStyle/>
                <a:p>
                  <a:r>
                    <a:rPr lang="en-US" sz="1350" dirty="0">
                      <a:solidFill>
                        <a:srgbClr val="FF0000"/>
                      </a:solidFill>
                    </a:rPr>
                    <a:t>2D: MoS</a:t>
                  </a:r>
                  <a:r>
                    <a:rPr lang="en-US" sz="1350" baseline="-25000" dirty="0">
                      <a:solidFill>
                        <a:srgbClr val="FF0000"/>
                      </a:solidFill>
                    </a:rPr>
                    <a:t>2</a:t>
                  </a:r>
                </a:p>
              </p:txBody>
            </p:sp>
          </p:grpSp>
          <p:grpSp>
            <p:nvGrpSpPr>
              <p:cNvPr id="12" name="Group 11">
                <a:extLst>
                  <a:ext uri="{FF2B5EF4-FFF2-40B4-BE49-F238E27FC236}">
                    <a16:creationId xmlns:a16="http://schemas.microsoft.com/office/drawing/2014/main" id="{9623C17C-59C8-46E9-8272-DAEA266DD7E3}"/>
                  </a:ext>
                </a:extLst>
              </p:cNvPr>
              <p:cNvGrpSpPr/>
              <p:nvPr/>
            </p:nvGrpSpPr>
            <p:grpSpPr>
              <a:xfrm>
                <a:off x="4643076" y="1326383"/>
                <a:ext cx="1639712" cy="1608261"/>
                <a:chOff x="5288373" y="1366398"/>
                <a:chExt cx="1639712" cy="1608261"/>
              </a:xfrm>
            </p:grpSpPr>
            <p:pic>
              <p:nvPicPr>
                <p:cNvPr id="15" name="Picture 14">
                  <a:extLst>
                    <a:ext uri="{FF2B5EF4-FFF2-40B4-BE49-F238E27FC236}">
                      <a16:creationId xmlns:a16="http://schemas.microsoft.com/office/drawing/2014/main" id="{8A0D3D34-48BF-4B4F-8F63-054227E9B31A}"/>
                    </a:ext>
                  </a:extLst>
                </p:cNvPr>
                <p:cNvPicPr>
                  <a:picLocks noChangeAspect="1"/>
                </p:cNvPicPr>
                <p:nvPr/>
              </p:nvPicPr>
              <p:blipFill>
                <a:blip r:embed="rId5"/>
                <a:stretch>
                  <a:fillRect/>
                </a:stretch>
              </p:blipFill>
              <p:spPr>
                <a:xfrm>
                  <a:off x="5288373" y="1366398"/>
                  <a:ext cx="1639712" cy="1142193"/>
                </a:xfrm>
                <a:prstGeom prst="rect">
                  <a:avLst/>
                </a:prstGeom>
              </p:spPr>
            </p:pic>
            <p:sp>
              <p:nvSpPr>
                <p:cNvPr id="22" name="TextBox 21">
                  <a:extLst>
                    <a:ext uri="{FF2B5EF4-FFF2-40B4-BE49-F238E27FC236}">
                      <a16:creationId xmlns:a16="http://schemas.microsoft.com/office/drawing/2014/main" id="{FF750E3F-46E1-42D3-8DFD-C9F14A9D8D40}"/>
                    </a:ext>
                  </a:extLst>
                </p:cNvPr>
                <p:cNvSpPr txBox="1"/>
                <p:nvPr/>
              </p:nvSpPr>
              <p:spPr>
                <a:xfrm>
                  <a:off x="5724950" y="2674577"/>
                  <a:ext cx="766557" cy="300082"/>
                </a:xfrm>
                <a:prstGeom prst="rect">
                  <a:avLst/>
                </a:prstGeom>
                <a:noFill/>
              </p:spPr>
              <p:txBody>
                <a:bodyPr wrap="none" rtlCol="0">
                  <a:spAutoFit/>
                </a:bodyPr>
                <a:lstStyle/>
                <a:p>
                  <a:r>
                    <a:rPr lang="en-US" sz="1350" dirty="0">
                      <a:solidFill>
                        <a:srgbClr val="FF0000"/>
                      </a:solidFill>
                    </a:rPr>
                    <a:t>0D: BiI</a:t>
                  </a:r>
                  <a:r>
                    <a:rPr lang="en-US" sz="1350" baseline="-25000" dirty="0">
                      <a:solidFill>
                        <a:srgbClr val="FF0000"/>
                      </a:solidFill>
                    </a:rPr>
                    <a:t>3</a:t>
                  </a:r>
                </a:p>
              </p:txBody>
            </p:sp>
          </p:grpSp>
          <p:grpSp>
            <p:nvGrpSpPr>
              <p:cNvPr id="11" name="Group 10">
                <a:extLst>
                  <a:ext uri="{FF2B5EF4-FFF2-40B4-BE49-F238E27FC236}">
                    <a16:creationId xmlns:a16="http://schemas.microsoft.com/office/drawing/2014/main" id="{87A9A90D-A29D-4568-8DED-ECD7604766F5}"/>
                  </a:ext>
                </a:extLst>
              </p:cNvPr>
              <p:cNvGrpSpPr/>
              <p:nvPr/>
            </p:nvGrpSpPr>
            <p:grpSpPr>
              <a:xfrm>
                <a:off x="3502442" y="1334879"/>
                <a:ext cx="925253" cy="1603942"/>
                <a:chOff x="4032477" y="1366398"/>
                <a:chExt cx="925253" cy="1603942"/>
              </a:xfrm>
            </p:grpSpPr>
            <p:pic>
              <p:nvPicPr>
                <p:cNvPr id="13" name="Picture 12">
                  <a:extLst>
                    <a:ext uri="{FF2B5EF4-FFF2-40B4-BE49-F238E27FC236}">
                      <a16:creationId xmlns:a16="http://schemas.microsoft.com/office/drawing/2014/main" id="{DDEA80A4-D307-4CFC-B475-F5080F19F2C0}"/>
                    </a:ext>
                  </a:extLst>
                </p:cNvPr>
                <p:cNvPicPr>
                  <a:picLocks noChangeAspect="1"/>
                </p:cNvPicPr>
                <p:nvPr/>
              </p:nvPicPr>
              <p:blipFill>
                <a:blip r:embed="rId6"/>
                <a:stretch>
                  <a:fillRect/>
                </a:stretch>
              </p:blipFill>
              <p:spPr>
                <a:xfrm>
                  <a:off x="4076380" y="1366398"/>
                  <a:ext cx="827820" cy="1304901"/>
                </a:xfrm>
                <a:prstGeom prst="rect">
                  <a:avLst/>
                </a:prstGeom>
              </p:spPr>
            </p:pic>
            <p:sp>
              <p:nvSpPr>
                <p:cNvPr id="23" name="TextBox 22">
                  <a:extLst>
                    <a:ext uri="{FF2B5EF4-FFF2-40B4-BE49-F238E27FC236}">
                      <a16:creationId xmlns:a16="http://schemas.microsoft.com/office/drawing/2014/main" id="{6598133A-D06E-4DC8-9571-F77762F6C53F}"/>
                    </a:ext>
                  </a:extLst>
                </p:cNvPr>
                <p:cNvSpPr txBox="1"/>
                <p:nvPr/>
              </p:nvSpPr>
              <p:spPr>
                <a:xfrm>
                  <a:off x="4032477" y="2670258"/>
                  <a:ext cx="925253" cy="300082"/>
                </a:xfrm>
                <a:prstGeom prst="rect">
                  <a:avLst/>
                </a:prstGeom>
                <a:noFill/>
              </p:spPr>
              <p:txBody>
                <a:bodyPr wrap="none" rtlCol="0">
                  <a:spAutoFit/>
                </a:bodyPr>
                <a:lstStyle/>
                <a:p>
                  <a:r>
                    <a:rPr lang="en-US" sz="1350" dirty="0">
                      <a:solidFill>
                        <a:srgbClr val="FF0000"/>
                      </a:solidFill>
                    </a:rPr>
                    <a:t>1D-MoBr</a:t>
                  </a:r>
                  <a:r>
                    <a:rPr lang="en-US" sz="1350" baseline="-25000" dirty="0">
                      <a:solidFill>
                        <a:srgbClr val="FF0000"/>
                      </a:solidFill>
                    </a:rPr>
                    <a:t>3</a:t>
                  </a:r>
                </a:p>
              </p:txBody>
            </p:sp>
          </p:grpSp>
        </p:grpSp>
        <p:sp>
          <p:nvSpPr>
            <p:cNvPr id="25" name="Rectangle 24">
              <a:extLst>
                <a:ext uri="{FF2B5EF4-FFF2-40B4-BE49-F238E27FC236}">
                  <a16:creationId xmlns:a16="http://schemas.microsoft.com/office/drawing/2014/main" id="{88675CC6-F778-4D04-9BA4-BF76554F89C6}"/>
                </a:ext>
              </a:extLst>
            </p:cNvPr>
            <p:cNvSpPr/>
            <p:nvPr/>
          </p:nvSpPr>
          <p:spPr>
            <a:xfrm>
              <a:off x="3194052" y="2709258"/>
              <a:ext cx="4447156" cy="307777"/>
            </a:xfrm>
            <a:prstGeom prst="rect">
              <a:avLst/>
            </a:prstGeom>
          </p:spPr>
          <p:txBody>
            <a:bodyPr wrap="square">
              <a:spAutoFit/>
            </a:bodyPr>
            <a:lstStyle/>
            <a:p>
              <a:r>
                <a:rPr lang="nl-NL" sz="1400" b="1" dirty="0">
                  <a:solidFill>
                    <a:srgbClr val="FF0000"/>
                  </a:solidFill>
                </a:rPr>
                <a:t>Van der Waals bonding </a:t>
              </a:r>
              <a:r>
                <a:rPr lang="nl-NL" sz="1400" b="1" dirty="0"/>
                <a:t>in x and/or y and/or z-directions</a:t>
              </a:r>
            </a:p>
          </p:txBody>
        </p:sp>
      </p:grpSp>
      <p:pic>
        <p:nvPicPr>
          <p:cNvPr id="28" name="Picture 27">
            <a:extLst>
              <a:ext uri="{FF2B5EF4-FFF2-40B4-BE49-F238E27FC236}">
                <a16:creationId xmlns:a16="http://schemas.microsoft.com/office/drawing/2014/main" id="{0F9594E5-71D1-43D9-8324-70A36471B6BD}"/>
              </a:ext>
            </a:extLst>
          </p:cNvPr>
          <p:cNvPicPr>
            <a:picLocks noChangeAspect="1"/>
          </p:cNvPicPr>
          <p:nvPr/>
        </p:nvPicPr>
        <p:blipFill>
          <a:blip r:embed="rId7"/>
          <a:stretch>
            <a:fillRect/>
          </a:stretch>
        </p:blipFill>
        <p:spPr>
          <a:xfrm>
            <a:off x="389105" y="3327383"/>
            <a:ext cx="5797685" cy="2896136"/>
          </a:xfrm>
          <a:prstGeom prst="rect">
            <a:avLst/>
          </a:prstGeom>
        </p:spPr>
      </p:pic>
      <p:sp>
        <p:nvSpPr>
          <p:cNvPr id="24" name="TextBox 23">
            <a:extLst>
              <a:ext uri="{FF2B5EF4-FFF2-40B4-BE49-F238E27FC236}">
                <a16:creationId xmlns:a16="http://schemas.microsoft.com/office/drawing/2014/main" id="{819098B3-5F7F-4F6A-93CB-B2B9DD90407A}"/>
              </a:ext>
            </a:extLst>
          </p:cNvPr>
          <p:cNvSpPr txBox="1"/>
          <p:nvPr/>
        </p:nvSpPr>
        <p:spPr>
          <a:xfrm>
            <a:off x="2458337" y="6140588"/>
            <a:ext cx="4382931" cy="300082"/>
          </a:xfrm>
          <a:prstGeom prst="rect">
            <a:avLst/>
          </a:prstGeom>
          <a:noFill/>
        </p:spPr>
        <p:txBody>
          <a:bodyPr wrap="none" rtlCol="0">
            <a:spAutoFit/>
          </a:bodyPr>
          <a:lstStyle/>
          <a:p>
            <a:r>
              <a:rPr lang="fr-FR" sz="1350" dirty="0">
                <a:solidFill>
                  <a:srgbClr val="002060"/>
                </a:solidFill>
              </a:rPr>
              <a:t>Choudhary et al., Nature: Scientific Reports, 7, 5179 (2017) </a:t>
            </a:r>
            <a:endParaRPr lang="en-US" sz="1350" dirty="0">
              <a:solidFill>
                <a:srgbClr val="002060"/>
              </a:solidFill>
            </a:endParaRPr>
          </a:p>
        </p:txBody>
      </p:sp>
      <p:sp>
        <p:nvSpPr>
          <p:cNvPr id="29" name="TextBox 28">
            <a:extLst>
              <a:ext uri="{FF2B5EF4-FFF2-40B4-BE49-F238E27FC236}">
                <a16:creationId xmlns:a16="http://schemas.microsoft.com/office/drawing/2014/main" id="{C562CAA0-DDC2-43C8-B927-CBEA20232AB5}"/>
              </a:ext>
            </a:extLst>
          </p:cNvPr>
          <p:cNvSpPr txBox="1"/>
          <p:nvPr/>
        </p:nvSpPr>
        <p:spPr>
          <a:xfrm>
            <a:off x="6692139" y="5377498"/>
            <a:ext cx="1636987" cy="300082"/>
          </a:xfrm>
          <a:prstGeom prst="rect">
            <a:avLst/>
          </a:prstGeom>
          <a:noFill/>
        </p:spPr>
        <p:txBody>
          <a:bodyPr wrap="none" rtlCol="0">
            <a:spAutoFit/>
          </a:bodyPr>
          <a:lstStyle/>
          <a:p>
            <a:r>
              <a:rPr lang="en-US" sz="1350" b="1" dirty="0"/>
              <a:t>Molecule like peaks</a:t>
            </a:r>
          </a:p>
        </p:txBody>
      </p:sp>
      <p:cxnSp>
        <p:nvCxnSpPr>
          <p:cNvPr id="30" name="Straight Arrow Connector 29">
            <a:extLst>
              <a:ext uri="{FF2B5EF4-FFF2-40B4-BE49-F238E27FC236}">
                <a16:creationId xmlns:a16="http://schemas.microsoft.com/office/drawing/2014/main" id="{D71B3B53-C197-4BD2-80EC-E8208E39CA1C}"/>
              </a:ext>
            </a:extLst>
          </p:cNvPr>
          <p:cNvCxnSpPr>
            <a:cxnSpLocks/>
          </p:cNvCxnSpPr>
          <p:nvPr/>
        </p:nvCxnSpPr>
        <p:spPr>
          <a:xfrm flipH="1" flipV="1">
            <a:off x="5299521" y="5134972"/>
            <a:ext cx="1381858" cy="371310"/>
          </a:xfrm>
          <a:prstGeom prst="straightConnector1">
            <a:avLst/>
          </a:prstGeom>
          <a:ln w="349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412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4" y="388793"/>
            <a:ext cx="8422103" cy="857250"/>
          </a:xfrm>
        </p:spPr>
        <p:txBody>
          <a:bodyPr>
            <a:normAutofit/>
          </a:bodyPr>
          <a:lstStyle/>
          <a:p>
            <a:r>
              <a:rPr lang="en-US" sz="4000" dirty="0">
                <a:solidFill>
                  <a:srgbClr val="FF0000"/>
                </a:solidFill>
                <a:latin typeface="Broadway" panose="04040905080B02020502" pitchFamily="82" charset="0"/>
              </a:rPr>
              <a:t>JARVIS-DFT</a:t>
            </a:r>
          </a:p>
        </p:txBody>
      </p:sp>
      <p:pic>
        <p:nvPicPr>
          <p:cNvPr id="3" name="Picture 2">
            <a:extLst>
              <a:ext uri="{FF2B5EF4-FFF2-40B4-BE49-F238E27FC236}">
                <a16:creationId xmlns:a16="http://schemas.microsoft.com/office/drawing/2014/main" id="{1C7C4F26-0245-4AF1-86A0-6913C2FD11DF}"/>
              </a:ext>
            </a:extLst>
          </p:cNvPr>
          <p:cNvPicPr>
            <a:picLocks noChangeAspect="1"/>
          </p:cNvPicPr>
          <p:nvPr/>
        </p:nvPicPr>
        <p:blipFill>
          <a:blip r:embed="rId2"/>
          <a:stretch>
            <a:fillRect/>
          </a:stretch>
        </p:blipFill>
        <p:spPr>
          <a:xfrm>
            <a:off x="455547" y="1497709"/>
            <a:ext cx="4910407" cy="4632613"/>
          </a:xfrm>
          <a:prstGeom prst="rect">
            <a:avLst/>
          </a:prstGeom>
        </p:spPr>
      </p:pic>
      <p:grpSp>
        <p:nvGrpSpPr>
          <p:cNvPr id="6" name="Group 5">
            <a:extLst>
              <a:ext uri="{FF2B5EF4-FFF2-40B4-BE49-F238E27FC236}">
                <a16:creationId xmlns:a16="http://schemas.microsoft.com/office/drawing/2014/main" id="{EAC8095C-6E0D-4888-AABB-096CAEC60CEC}"/>
              </a:ext>
            </a:extLst>
          </p:cNvPr>
          <p:cNvGrpSpPr>
            <a:grpSpLocks noChangeAspect="1"/>
          </p:cNvGrpSpPr>
          <p:nvPr/>
        </p:nvGrpSpPr>
        <p:grpSpPr>
          <a:xfrm>
            <a:off x="1122296" y="537161"/>
            <a:ext cx="7595131" cy="5784575"/>
            <a:chOff x="15637807" y="10551056"/>
            <a:chExt cx="14215178" cy="10826506"/>
          </a:xfrm>
        </p:grpSpPr>
        <p:pic>
          <p:nvPicPr>
            <p:cNvPr id="8" name="Picture 7">
              <a:extLst>
                <a:ext uri="{FF2B5EF4-FFF2-40B4-BE49-F238E27FC236}">
                  <a16:creationId xmlns:a16="http://schemas.microsoft.com/office/drawing/2014/main" id="{CCAE699C-3D95-47BE-8ECD-CAFDF64DD92F}"/>
                </a:ext>
              </a:extLst>
            </p:cNvPr>
            <p:cNvPicPr>
              <a:picLocks noChangeAspect="1"/>
            </p:cNvPicPr>
            <p:nvPr/>
          </p:nvPicPr>
          <p:blipFill>
            <a:blip r:embed="rId3"/>
            <a:stretch>
              <a:fillRect/>
            </a:stretch>
          </p:blipFill>
          <p:spPr>
            <a:xfrm>
              <a:off x="22266227" y="11442347"/>
              <a:ext cx="7586758" cy="2694448"/>
            </a:xfrm>
            <a:prstGeom prst="rect">
              <a:avLst/>
            </a:prstGeom>
          </p:spPr>
        </p:pic>
        <p:pic>
          <p:nvPicPr>
            <p:cNvPr id="9" name="Picture 8">
              <a:extLst>
                <a:ext uri="{FF2B5EF4-FFF2-40B4-BE49-F238E27FC236}">
                  <a16:creationId xmlns:a16="http://schemas.microsoft.com/office/drawing/2014/main" id="{3C7EE89C-FFB6-48F6-8541-D41071F9D374}"/>
                </a:ext>
              </a:extLst>
            </p:cNvPr>
            <p:cNvPicPr>
              <a:picLocks noChangeAspect="1"/>
            </p:cNvPicPr>
            <p:nvPr/>
          </p:nvPicPr>
          <p:blipFill rotWithShape="1">
            <a:blip r:embed="rId4"/>
            <a:srcRect t="29980"/>
            <a:stretch/>
          </p:blipFill>
          <p:spPr>
            <a:xfrm>
              <a:off x="15637807" y="10551056"/>
              <a:ext cx="2397270" cy="1295159"/>
            </a:xfrm>
            <a:prstGeom prst="rect">
              <a:avLst/>
            </a:prstGeom>
          </p:spPr>
        </p:pic>
        <p:pic>
          <p:nvPicPr>
            <p:cNvPr id="13" name="Picture 12">
              <a:extLst>
                <a:ext uri="{FF2B5EF4-FFF2-40B4-BE49-F238E27FC236}">
                  <a16:creationId xmlns:a16="http://schemas.microsoft.com/office/drawing/2014/main" id="{7627D321-F45B-4A96-B9D9-F50A68937693}"/>
                </a:ext>
              </a:extLst>
            </p:cNvPr>
            <p:cNvPicPr>
              <a:picLocks noChangeAspect="1"/>
            </p:cNvPicPr>
            <p:nvPr/>
          </p:nvPicPr>
          <p:blipFill>
            <a:blip r:embed="rId5"/>
            <a:stretch>
              <a:fillRect/>
            </a:stretch>
          </p:blipFill>
          <p:spPr>
            <a:xfrm>
              <a:off x="23952595" y="14247370"/>
              <a:ext cx="3102247" cy="3912479"/>
            </a:xfrm>
            <a:prstGeom prst="rect">
              <a:avLst/>
            </a:prstGeom>
          </p:spPr>
        </p:pic>
        <p:pic>
          <p:nvPicPr>
            <p:cNvPr id="14" name="Picture 13">
              <a:extLst>
                <a:ext uri="{FF2B5EF4-FFF2-40B4-BE49-F238E27FC236}">
                  <a16:creationId xmlns:a16="http://schemas.microsoft.com/office/drawing/2014/main" id="{A32DF598-8EE0-4B8A-8218-345D01DF469F}"/>
                </a:ext>
              </a:extLst>
            </p:cNvPr>
            <p:cNvPicPr>
              <a:picLocks noChangeAspect="1"/>
            </p:cNvPicPr>
            <p:nvPr/>
          </p:nvPicPr>
          <p:blipFill>
            <a:blip r:embed="rId6"/>
            <a:stretch>
              <a:fillRect/>
            </a:stretch>
          </p:blipFill>
          <p:spPr>
            <a:xfrm>
              <a:off x="26466546" y="14504300"/>
              <a:ext cx="3185103" cy="4046771"/>
            </a:xfrm>
            <a:prstGeom prst="rect">
              <a:avLst/>
            </a:prstGeom>
          </p:spPr>
        </p:pic>
        <p:pic>
          <p:nvPicPr>
            <p:cNvPr id="10" name="Picture 9">
              <a:extLst>
                <a:ext uri="{FF2B5EF4-FFF2-40B4-BE49-F238E27FC236}">
                  <a16:creationId xmlns:a16="http://schemas.microsoft.com/office/drawing/2014/main" id="{F31E1DB1-7D79-47E3-AF04-F5C24360A596}"/>
                </a:ext>
              </a:extLst>
            </p:cNvPr>
            <p:cNvPicPr>
              <a:picLocks noChangeAspect="1"/>
            </p:cNvPicPr>
            <p:nvPr/>
          </p:nvPicPr>
          <p:blipFill>
            <a:blip r:embed="rId7"/>
            <a:stretch>
              <a:fillRect/>
            </a:stretch>
          </p:blipFill>
          <p:spPr>
            <a:xfrm>
              <a:off x="23726556" y="18012201"/>
              <a:ext cx="3104255" cy="3365361"/>
            </a:xfrm>
            <a:prstGeom prst="rect">
              <a:avLst/>
            </a:prstGeom>
          </p:spPr>
        </p:pic>
        <p:pic>
          <p:nvPicPr>
            <p:cNvPr id="7" name="Picture 6">
              <a:extLst>
                <a:ext uri="{FF2B5EF4-FFF2-40B4-BE49-F238E27FC236}">
                  <a16:creationId xmlns:a16="http://schemas.microsoft.com/office/drawing/2014/main" id="{5E87149F-B48B-4688-8A88-37AE36BB2D2C}"/>
                </a:ext>
              </a:extLst>
            </p:cNvPr>
            <p:cNvPicPr>
              <a:picLocks noChangeAspect="1"/>
            </p:cNvPicPr>
            <p:nvPr/>
          </p:nvPicPr>
          <p:blipFill rotWithShape="1">
            <a:blip r:embed="rId8"/>
            <a:srcRect r="9624" b="66149"/>
            <a:stretch/>
          </p:blipFill>
          <p:spPr>
            <a:xfrm>
              <a:off x="26256934" y="18808001"/>
              <a:ext cx="3185103" cy="1421762"/>
            </a:xfrm>
            <a:prstGeom prst="rect">
              <a:avLst/>
            </a:prstGeom>
          </p:spPr>
        </p:pic>
      </p:grpSp>
      <p:pic>
        <p:nvPicPr>
          <p:cNvPr id="5" name="Picture 4">
            <a:extLst>
              <a:ext uri="{FF2B5EF4-FFF2-40B4-BE49-F238E27FC236}">
                <a16:creationId xmlns:a16="http://schemas.microsoft.com/office/drawing/2014/main" id="{5D7DA139-D86F-4DCD-89AD-43541E8A8F27}"/>
              </a:ext>
            </a:extLst>
          </p:cNvPr>
          <p:cNvPicPr>
            <a:picLocks noChangeAspect="1"/>
          </p:cNvPicPr>
          <p:nvPr/>
        </p:nvPicPr>
        <p:blipFill rotWithShape="1">
          <a:blip r:embed="rId9"/>
          <a:srcRect l="31332"/>
          <a:stretch/>
        </p:blipFill>
        <p:spPr>
          <a:xfrm>
            <a:off x="7301662" y="5673633"/>
            <a:ext cx="1457325" cy="463350"/>
          </a:xfrm>
          <a:prstGeom prst="rect">
            <a:avLst/>
          </a:prstGeom>
        </p:spPr>
      </p:pic>
      <p:sp>
        <p:nvSpPr>
          <p:cNvPr id="4" name="TextBox 3">
            <a:extLst>
              <a:ext uri="{FF2B5EF4-FFF2-40B4-BE49-F238E27FC236}">
                <a16:creationId xmlns:a16="http://schemas.microsoft.com/office/drawing/2014/main" id="{936A78E0-38A2-41B3-8A01-F3019D5D68A8}"/>
              </a:ext>
            </a:extLst>
          </p:cNvPr>
          <p:cNvSpPr txBox="1"/>
          <p:nvPr/>
        </p:nvSpPr>
        <p:spPr>
          <a:xfrm>
            <a:off x="1853923" y="6136983"/>
            <a:ext cx="1098455" cy="307777"/>
          </a:xfrm>
          <a:prstGeom prst="rect">
            <a:avLst/>
          </a:prstGeom>
          <a:noFill/>
        </p:spPr>
        <p:txBody>
          <a:bodyPr wrap="square" rtlCol="0">
            <a:spAutoFit/>
          </a:bodyPr>
          <a:lstStyle/>
          <a:p>
            <a:pPr algn="ctr"/>
            <a:r>
              <a:rPr lang="en-US" sz="1400" dirty="0">
                <a:solidFill>
                  <a:srgbClr val="FF0000"/>
                </a:solidFill>
              </a:rPr>
              <a:t>Energy Gap</a:t>
            </a:r>
          </a:p>
        </p:txBody>
      </p:sp>
      <p:sp>
        <p:nvSpPr>
          <p:cNvPr id="11" name="Arrow: Right 10">
            <a:extLst>
              <a:ext uri="{FF2B5EF4-FFF2-40B4-BE49-F238E27FC236}">
                <a16:creationId xmlns:a16="http://schemas.microsoft.com/office/drawing/2014/main" id="{C83C6D09-B4B3-474C-8E57-8D09C4A45DC0}"/>
              </a:ext>
            </a:extLst>
          </p:cNvPr>
          <p:cNvSpPr/>
          <p:nvPr/>
        </p:nvSpPr>
        <p:spPr bwMode="auto">
          <a:xfrm rot="18954761" flipV="1">
            <a:off x="2826364" y="6122980"/>
            <a:ext cx="288538" cy="45719"/>
          </a:xfrm>
          <a:prstGeom prst="rightArrow">
            <a:avLst/>
          </a:prstGeom>
          <a:solidFill>
            <a:srgbClr val="FF0000"/>
          </a:solid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Arrow: Right 14">
            <a:extLst>
              <a:ext uri="{FF2B5EF4-FFF2-40B4-BE49-F238E27FC236}">
                <a16:creationId xmlns:a16="http://schemas.microsoft.com/office/drawing/2014/main" id="{4E9442BF-566B-472F-93A3-957B3EF0B812}"/>
              </a:ext>
            </a:extLst>
          </p:cNvPr>
          <p:cNvSpPr/>
          <p:nvPr/>
        </p:nvSpPr>
        <p:spPr bwMode="auto">
          <a:xfrm rot="13689317">
            <a:off x="2262108" y="6042276"/>
            <a:ext cx="282083" cy="45719"/>
          </a:xfrm>
          <a:prstGeom prst="rightArrow">
            <a:avLst/>
          </a:prstGeom>
          <a:solidFill>
            <a:srgbClr val="FF0000"/>
          </a:solid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Arrow: Right 15">
            <a:extLst>
              <a:ext uri="{FF2B5EF4-FFF2-40B4-BE49-F238E27FC236}">
                <a16:creationId xmlns:a16="http://schemas.microsoft.com/office/drawing/2014/main" id="{6D2DEB48-C6E1-4E09-BE12-58DC8887D481}"/>
              </a:ext>
            </a:extLst>
          </p:cNvPr>
          <p:cNvSpPr/>
          <p:nvPr/>
        </p:nvSpPr>
        <p:spPr bwMode="auto">
          <a:xfrm rot="18346390" flipV="1">
            <a:off x="2596498" y="6061971"/>
            <a:ext cx="312208" cy="45719"/>
          </a:xfrm>
          <a:prstGeom prst="rightArrow">
            <a:avLst/>
          </a:prstGeom>
          <a:solidFill>
            <a:srgbClr val="FF0000"/>
          </a:solid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 name="TextBox 16">
            <a:extLst>
              <a:ext uri="{FF2B5EF4-FFF2-40B4-BE49-F238E27FC236}">
                <a16:creationId xmlns:a16="http://schemas.microsoft.com/office/drawing/2014/main" id="{3CFC17C6-0859-41AE-AD82-70B40AE2C918}"/>
              </a:ext>
            </a:extLst>
          </p:cNvPr>
          <p:cNvSpPr txBox="1"/>
          <p:nvPr/>
        </p:nvSpPr>
        <p:spPr>
          <a:xfrm>
            <a:off x="2952376" y="6130322"/>
            <a:ext cx="1098455" cy="403765"/>
          </a:xfrm>
          <a:prstGeom prst="rect">
            <a:avLst/>
          </a:prstGeom>
          <a:noFill/>
        </p:spPr>
        <p:txBody>
          <a:bodyPr wrap="square" rtlCol="0">
            <a:spAutoFit/>
          </a:bodyPr>
          <a:lstStyle/>
          <a:p>
            <a:pPr algn="ctr">
              <a:lnSpc>
                <a:spcPts val="1200"/>
              </a:lnSpc>
            </a:pPr>
            <a:r>
              <a:rPr lang="en-US" sz="1400" dirty="0">
                <a:solidFill>
                  <a:srgbClr val="FF0000"/>
                </a:solidFill>
              </a:rPr>
              <a:t>Bulk Modulus</a:t>
            </a:r>
          </a:p>
        </p:txBody>
      </p:sp>
      <p:sp>
        <p:nvSpPr>
          <p:cNvPr id="18" name="TextBox 17">
            <a:extLst>
              <a:ext uri="{FF2B5EF4-FFF2-40B4-BE49-F238E27FC236}">
                <a16:creationId xmlns:a16="http://schemas.microsoft.com/office/drawing/2014/main" id="{233ED6FB-8EF9-4399-B878-5162E7895522}"/>
              </a:ext>
            </a:extLst>
          </p:cNvPr>
          <p:cNvSpPr txBox="1"/>
          <p:nvPr/>
        </p:nvSpPr>
        <p:spPr>
          <a:xfrm>
            <a:off x="3732575" y="6121681"/>
            <a:ext cx="1056286" cy="400110"/>
          </a:xfrm>
          <a:prstGeom prst="rect">
            <a:avLst/>
          </a:prstGeom>
          <a:noFill/>
        </p:spPr>
        <p:txBody>
          <a:bodyPr wrap="square" rtlCol="0">
            <a:spAutoFit/>
          </a:bodyPr>
          <a:lstStyle/>
          <a:p>
            <a:pPr algn="ctr">
              <a:lnSpc>
                <a:spcPts val="1200"/>
              </a:lnSpc>
            </a:pPr>
            <a:r>
              <a:rPr lang="en-US" sz="1400" dirty="0">
                <a:solidFill>
                  <a:srgbClr val="FF0000"/>
                </a:solidFill>
              </a:rPr>
              <a:t>Shear Modulus</a:t>
            </a:r>
          </a:p>
        </p:txBody>
      </p:sp>
      <p:sp>
        <p:nvSpPr>
          <p:cNvPr id="19" name="Arrow: Right 18">
            <a:extLst>
              <a:ext uri="{FF2B5EF4-FFF2-40B4-BE49-F238E27FC236}">
                <a16:creationId xmlns:a16="http://schemas.microsoft.com/office/drawing/2014/main" id="{8BBCD587-2F9D-4F82-8480-CE30C514E1B9}"/>
              </a:ext>
            </a:extLst>
          </p:cNvPr>
          <p:cNvSpPr/>
          <p:nvPr/>
        </p:nvSpPr>
        <p:spPr bwMode="auto">
          <a:xfrm rot="12720662" flipV="1">
            <a:off x="3727240" y="6090273"/>
            <a:ext cx="312208" cy="45719"/>
          </a:xfrm>
          <a:prstGeom prst="rightArrow">
            <a:avLst/>
          </a:prstGeom>
          <a:solidFill>
            <a:srgbClr val="FF0000"/>
          </a:solid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 name="Arrow: Right 19">
            <a:extLst>
              <a:ext uri="{FF2B5EF4-FFF2-40B4-BE49-F238E27FC236}">
                <a16:creationId xmlns:a16="http://schemas.microsoft.com/office/drawing/2014/main" id="{E8696EA7-F622-48C6-8171-A9BAB66D3BC7}"/>
              </a:ext>
            </a:extLst>
          </p:cNvPr>
          <p:cNvSpPr/>
          <p:nvPr/>
        </p:nvSpPr>
        <p:spPr bwMode="auto">
          <a:xfrm rot="16200000" flipV="1">
            <a:off x="3366686" y="6026824"/>
            <a:ext cx="207986" cy="49731"/>
          </a:xfrm>
          <a:prstGeom prst="rightArrow">
            <a:avLst/>
          </a:prstGeom>
          <a:solidFill>
            <a:srgbClr val="FF0000"/>
          </a:solidFill>
          <a:ln w="222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4441390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22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18750</TotalTime>
  <Words>3553</Words>
  <Application>Microsoft Office PowerPoint</Application>
  <PresentationFormat>On-screen Show (4:3)</PresentationFormat>
  <Paragraphs>486</Paragraphs>
  <Slides>45</Slides>
  <Notes>10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8" baseType="lpstr">
      <vt:lpstr>Arial</vt:lpstr>
      <vt:lpstr>Broadway</vt:lpstr>
      <vt:lpstr>Calibri</vt:lpstr>
      <vt:lpstr>Cambria Math</vt:lpstr>
      <vt:lpstr>CMMI10</vt:lpstr>
      <vt:lpstr>CMR10</vt:lpstr>
      <vt:lpstr>Helvetica</vt:lpstr>
      <vt:lpstr>Symbol</vt:lpstr>
      <vt:lpstr>Tempus Sans ITC</vt:lpstr>
      <vt:lpstr>Times New Roman</vt:lpstr>
      <vt:lpstr>Wingdings</vt:lpstr>
      <vt:lpstr>Default Design</vt:lpstr>
      <vt:lpstr>Equation</vt:lpstr>
      <vt:lpstr>PowerPoint Presentation</vt:lpstr>
      <vt:lpstr>Collaborators</vt:lpstr>
      <vt:lpstr>Motivations</vt:lpstr>
      <vt:lpstr>Density Functional Theory (DFT)</vt:lpstr>
      <vt:lpstr>PowerPoint Presentation</vt:lpstr>
      <vt:lpstr>NIST DFT Databases</vt:lpstr>
      <vt:lpstr>JARVIS-DFT</vt:lpstr>
      <vt:lpstr>3D, 2D, 1D, 0D materials</vt:lpstr>
      <vt:lpstr>JARVIS-DFT</vt:lpstr>
      <vt:lpstr>JARVIS-DFT:  examples of Postprocessing</vt:lpstr>
      <vt:lpstr>B) Mechanical properties</vt:lpstr>
      <vt:lpstr>Mechanical properties: Trends Bulk vs 2D</vt:lpstr>
      <vt:lpstr>C) Optoelectronic properties</vt:lpstr>
      <vt:lpstr>D) Search for topological insulators (TI) </vt:lpstr>
      <vt:lpstr>JARVIS-ML</vt:lpstr>
      <vt:lpstr>Steps in JARVIS-ML model</vt:lpstr>
      <vt:lpstr>Finding the right descriptors: representing atomic structure to computers</vt:lpstr>
      <vt:lpstr>Model performance</vt:lpstr>
      <vt:lpstr>PowerPoint Presentation</vt:lpstr>
      <vt:lpstr>PowerPoint Presentation</vt:lpstr>
      <vt:lpstr>Uncertainties in DFT</vt:lpstr>
      <vt:lpstr>Uncontrolled approximations:  exchange-correlation functionals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Publications</vt:lpstr>
      <vt:lpstr>Conclusions</vt:lpstr>
      <vt:lpstr>PowerPoint Presentation</vt:lpstr>
      <vt:lpstr>Classical Force Field (FF)</vt:lpstr>
      <vt:lpstr>JARVIS-FF</vt:lpstr>
      <vt:lpstr>PowerPoint Presentation</vt:lpstr>
      <vt:lpstr>PowerPoint Presentation</vt:lpstr>
      <vt:lpstr>PowerPoint Presentation</vt:lpstr>
      <vt:lpstr>NIST Databases</vt:lpstr>
      <vt:lpstr>Few basics </vt:lpstr>
      <vt:lpstr>JARVIS-DFT</vt:lpstr>
      <vt:lpstr>Example: 0D system</vt:lpstr>
      <vt:lpstr>Classification problem:  metal/non-metal, magnetic/non-magnetic materials</vt:lpstr>
    </vt:vector>
  </TitlesOfParts>
  <Company>NIST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Tavazza, Francesca</dc:creator>
  <cp:lastModifiedBy>Tavazza, Francesca (Fed)</cp:lastModifiedBy>
  <cp:revision>612</cp:revision>
  <dcterms:created xsi:type="dcterms:W3CDTF">2015-03-06T01:29:57Z</dcterms:created>
  <dcterms:modified xsi:type="dcterms:W3CDTF">2018-08-01T15:21:19Z</dcterms:modified>
</cp:coreProperties>
</file>