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 id="2147483768" r:id="rId2"/>
    <p:sldMasterId id="2147483780" r:id="rId3"/>
  </p:sldMasterIdLst>
  <p:notesMasterIdLst>
    <p:notesMasterId r:id="rId89"/>
  </p:notesMasterIdLst>
  <p:handoutMasterIdLst>
    <p:handoutMasterId r:id="rId90"/>
  </p:handoutMasterIdLst>
  <p:sldIdLst>
    <p:sldId id="6662" r:id="rId4"/>
    <p:sldId id="6117" r:id="rId5"/>
    <p:sldId id="6116" r:id="rId6"/>
    <p:sldId id="6021" r:id="rId7"/>
    <p:sldId id="5860" r:id="rId8"/>
    <p:sldId id="3703" r:id="rId9"/>
    <p:sldId id="6663" r:id="rId10"/>
    <p:sldId id="6565" r:id="rId11"/>
    <p:sldId id="6566" r:id="rId12"/>
    <p:sldId id="6664" r:id="rId13"/>
    <p:sldId id="6567" r:id="rId14"/>
    <p:sldId id="6336" r:id="rId15"/>
    <p:sldId id="6562" r:id="rId16"/>
    <p:sldId id="6339" r:id="rId17"/>
    <p:sldId id="6340" r:id="rId18"/>
    <p:sldId id="6341" r:id="rId19"/>
    <p:sldId id="6669" r:id="rId20"/>
    <p:sldId id="6665" r:id="rId21"/>
    <p:sldId id="6666" r:id="rId22"/>
    <p:sldId id="6344" r:id="rId23"/>
    <p:sldId id="6716" r:id="rId24"/>
    <p:sldId id="6670" r:id="rId25"/>
    <p:sldId id="6671" r:id="rId26"/>
    <p:sldId id="6673" r:id="rId27"/>
    <p:sldId id="6674" r:id="rId28"/>
    <p:sldId id="6346" r:id="rId29"/>
    <p:sldId id="6676" r:id="rId30"/>
    <p:sldId id="6677" r:id="rId31"/>
    <p:sldId id="6668" r:id="rId32"/>
    <p:sldId id="6678" r:id="rId33"/>
    <p:sldId id="6679" r:id="rId34"/>
    <p:sldId id="6680" r:id="rId35"/>
    <p:sldId id="6681" r:id="rId36"/>
    <p:sldId id="6682" r:id="rId37"/>
    <p:sldId id="6683" r:id="rId38"/>
    <p:sldId id="6684" r:id="rId39"/>
    <p:sldId id="6685" r:id="rId40"/>
    <p:sldId id="6623" r:id="rId41"/>
    <p:sldId id="6624" r:id="rId42"/>
    <p:sldId id="6625" r:id="rId43"/>
    <p:sldId id="6687" r:id="rId44"/>
    <p:sldId id="6688" r:id="rId45"/>
    <p:sldId id="6689" r:id="rId46"/>
    <p:sldId id="6690" r:id="rId47"/>
    <p:sldId id="6626" r:id="rId48"/>
    <p:sldId id="6627" r:id="rId49"/>
    <p:sldId id="6691" r:id="rId50"/>
    <p:sldId id="6628" r:id="rId51"/>
    <p:sldId id="6631" r:id="rId52"/>
    <p:sldId id="6630" r:id="rId53"/>
    <p:sldId id="6629" r:id="rId54"/>
    <p:sldId id="6632" r:id="rId55"/>
    <p:sldId id="6633" r:id="rId56"/>
    <p:sldId id="6634" r:id="rId57"/>
    <p:sldId id="6693" r:id="rId58"/>
    <p:sldId id="6694" r:id="rId59"/>
    <p:sldId id="6695" r:id="rId60"/>
    <p:sldId id="6696" r:id="rId61"/>
    <p:sldId id="6697" r:id="rId62"/>
    <p:sldId id="6698" r:id="rId63"/>
    <p:sldId id="6699" r:id="rId64"/>
    <p:sldId id="6701" r:id="rId65"/>
    <p:sldId id="6702" r:id="rId66"/>
    <p:sldId id="6703" r:id="rId67"/>
    <p:sldId id="6717" r:id="rId68"/>
    <p:sldId id="6718" r:id="rId69"/>
    <p:sldId id="6719" r:id="rId70"/>
    <p:sldId id="6720" r:id="rId71"/>
    <p:sldId id="6721" r:id="rId72"/>
    <p:sldId id="6722" r:id="rId73"/>
    <p:sldId id="6723" r:id="rId74"/>
    <p:sldId id="6724" r:id="rId75"/>
    <p:sldId id="6725" r:id="rId76"/>
    <p:sldId id="6704" r:id="rId77"/>
    <p:sldId id="6705" r:id="rId78"/>
    <p:sldId id="6473" r:id="rId79"/>
    <p:sldId id="6485" r:id="rId80"/>
    <p:sldId id="6476" r:id="rId81"/>
    <p:sldId id="6713" r:id="rId82"/>
    <p:sldId id="6474" r:id="rId83"/>
    <p:sldId id="6714" r:id="rId84"/>
    <p:sldId id="6727" r:id="rId85"/>
    <p:sldId id="6635" r:id="rId86"/>
    <p:sldId id="6636" r:id="rId87"/>
    <p:sldId id="6726" r:id="rId88"/>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FF00"/>
    <a:srgbClr val="003399"/>
    <a:srgbClr val="000000"/>
    <a:srgbClr val="002C58"/>
    <a:srgbClr val="009900"/>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8075" autoAdjust="0"/>
    <p:restoredTop sz="93493" autoAdjust="0"/>
  </p:normalViewPr>
  <p:slideViewPr>
    <p:cSldViewPr>
      <p:cViewPr varScale="1">
        <p:scale>
          <a:sx n="74" d="100"/>
          <a:sy n="74" d="100"/>
        </p:scale>
        <p:origin x="-169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20064"/>
    </p:cViewPr>
  </p:sorterViewPr>
  <p:notesViewPr>
    <p:cSldViewPr>
      <p:cViewPr varScale="1">
        <p:scale>
          <a:sx n="40" d="100"/>
          <a:sy n="40" d="100"/>
        </p:scale>
        <p:origin x="-1380" y="-78"/>
      </p:cViewPr>
      <p:guideLst>
        <p:guide orient="horz" pos="3025"/>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38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3" tIns="48475" rIns="96953" bIns="48475" numCol="1" anchor="t" anchorCtr="0" compatLnSpc="1">
            <a:prstTxWarp prst="textNoShape">
              <a:avLst/>
            </a:prstTxWarp>
          </a:bodyPr>
          <a:lstStyle>
            <a:lvl1pPr defTabSz="969963">
              <a:defRPr sz="1300" b="0">
                <a:solidFill>
                  <a:srgbClr val="003399"/>
                </a:solidFill>
                <a:latin typeface="Arial" charset="0"/>
              </a:defRPr>
            </a:lvl1pPr>
          </a:lstStyle>
          <a:p>
            <a:r>
              <a:rPr lang="en-US"/>
              <a:t>Applications of olefin metathesis</a:t>
            </a:r>
          </a:p>
        </p:txBody>
      </p:sp>
      <p:sp>
        <p:nvSpPr>
          <p:cNvPr id="59395" name="Rectangle 3"/>
          <p:cNvSpPr>
            <a:spLocks noGrp="1" noChangeArrowheads="1"/>
          </p:cNvSpPr>
          <p:nvPr>
            <p:ph type="dt" sz="quarter" idx="1"/>
          </p:nvPr>
        </p:nvSpPr>
        <p:spPr bwMode="auto">
          <a:xfrm>
            <a:off x="4124325" y="0"/>
            <a:ext cx="31638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3" tIns="48475" rIns="96953" bIns="48475" numCol="1" anchor="t" anchorCtr="0" compatLnSpc="1">
            <a:prstTxWarp prst="textNoShape">
              <a:avLst/>
            </a:prstTxWarp>
          </a:bodyPr>
          <a:lstStyle>
            <a:lvl1pPr algn="r" defTabSz="969963">
              <a:defRPr sz="1300" b="0">
                <a:solidFill>
                  <a:srgbClr val="003399"/>
                </a:solidFill>
                <a:latin typeface="Arial" charset="0"/>
              </a:defRPr>
            </a:lvl1pPr>
          </a:lstStyle>
          <a:p>
            <a:endParaRPr lang="en-US"/>
          </a:p>
        </p:txBody>
      </p:sp>
      <p:sp>
        <p:nvSpPr>
          <p:cNvPr id="59396" name="Rectangle 4"/>
          <p:cNvSpPr>
            <a:spLocks noGrp="1" noChangeArrowheads="1"/>
          </p:cNvSpPr>
          <p:nvPr>
            <p:ph type="ftr" sz="quarter" idx="2"/>
          </p:nvPr>
        </p:nvSpPr>
        <p:spPr bwMode="auto">
          <a:xfrm>
            <a:off x="0" y="9105900"/>
            <a:ext cx="31638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3" tIns="48475" rIns="96953" bIns="48475" numCol="1" anchor="b" anchorCtr="0" compatLnSpc="1">
            <a:prstTxWarp prst="textNoShape">
              <a:avLst/>
            </a:prstTxWarp>
          </a:bodyPr>
          <a:lstStyle>
            <a:lvl1pPr defTabSz="969963">
              <a:defRPr sz="1300" b="0">
                <a:solidFill>
                  <a:srgbClr val="003399"/>
                </a:solidFill>
                <a:latin typeface="Arial" charset="0"/>
              </a:defRPr>
            </a:lvl1pPr>
          </a:lstStyle>
          <a:p>
            <a:endParaRPr lang="en-US"/>
          </a:p>
        </p:txBody>
      </p:sp>
      <p:sp>
        <p:nvSpPr>
          <p:cNvPr id="59397" name="Rectangle 5"/>
          <p:cNvSpPr>
            <a:spLocks noGrp="1" noChangeArrowheads="1"/>
          </p:cNvSpPr>
          <p:nvPr>
            <p:ph type="sldNum" sz="quarter" idx="3"/>
          </p:nvPr>
        </p:nvSpPr>
        <p:spPr bwMode="auto">
          <a:xfrm>
            <a:off x="4124325" y="9105900"/>
            <a:ext cx="31638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53" tIns="48475" rIns="96953" bIns="48475" numCol="1" anchor="b" anchorCtr="0" compatLnSpc="1">
            <a:prstTxWarp prst="textNoShape">
              <a:avLst/>
            </a:prstTxWarp>
          </a:bodyPr>
          <a:lstStyle>
            <a:lvl1pPr algn="r" defTabSz="969963">
              <a:defRPr sz="1300" b="0">
                <a:solidFill>
                  <a:srgbClr val="003399"/>
                </a:solidFill>
                <a:latin typeface="Arial" charset="0"/>
              </a:defRPr>
            </a:lvl1pPr>
          </a:lstStyle>
          <a:p>
            <a:fld id="{5251FAC4-05C8-430B-8ADF-108674632DB5}" type="slidenum">
              <a:rPr lang="en-US"/>
              <a:pPr/>
              <a:t>‹#›</a:t>
            </a:fld>
            <a:endParaRPr lang="en-US"/>
          </a:p>
        </p:txBody>
      </p:sp>
    </p:spTree>
    <p:extLst>
      <p:ext uri="{BB962C8B-B14F-4D97-AF65-F5344CB8AC3E}">
        <p14:creationId xmlns:p14="http://schemas.microsoft.com/office/powerpoint/2010/main" val="345095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21" tIns="48463" rIns="96921" bIns="48463" numCol="1" anchor="t" anchorCtr="0" compatLnSpc="1">
            <a:prstTxWarp prst="textNoShape">
              <a:avLst/>
            </a:prstTxWarp>
          </a:bodyPr>
          <a:lstStyle>
            <a:lvl1pPr defTabSz="966788">
              <a:defRPr sz="1300" b="0">
                <a:latin typeface="Arial" charset="0"/>
              </a:defRPr>
            </a:lvl1pPr>
          </a:lstStyle>
          <a:p>
            <a:r>
              <a:rPr lang="en-US"/>
              <a:t>Applications of olefin metathesis</a:t>
            </a:r>
          </a:p>
        </p:txBody>
      </p:sp>
      <p:sp>
        <p:nvSpPr>
          <p:cNvPr id="12291"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21" tIns="48463" rIns="96921" bIns="48463" numCol="1" anchor="t" anchorCtr="0" compatLnSpc="1">
            <a:prstTxWarp prst="textNoShape">
              <a:avLst/>
            </a:prstTxWarp>
          </a:bodyPr>
          <a:lstStyle>
            <a:lvl1pPr algn="r" defTabSz="966788">
              <a:defRPr sz="1300" b="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76313" y="4560888"/>
            <a:ext cx="53625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21" tIns="48463" rIns="96921" bIns="484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21" tIns="48463" rIns="96921" bIns="48463" numCol="1" anchor="b" anchorCtr="0" compatLnSpc="1">
            <a:prstTxWarp prst="textNoShape">
              <a:avLst/>
            </a:prstTxWarp>
          </a:bodyPr>
          <a:lstStyle>
            <a:lvl1pPr defTabSz="966788">
              <a:defRPr sz="1300" b="0">
                <a:latin typeface="Arial" charset="0"/>
              </a:defRPr>
            </a:lvl1pPr>
          </a:lstStyle>
          <a:p>
            <a:endParaRPr lang="en-US"/>
          </a:p>
        </p:txBody>
      </p:sp>
      <p:sp>
        <p:nvSpPr>
          <p:cNvPr id="12295"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921" tIns="48463" rIns="96921" bIns="48463" numCol="1" anchor="b" anchorCtr="0" compatLnSpc="1">
            <a:prstTxWarp prst="textNoShape">
              <a:avLst/>
            </a:prstTxWarp>
          </a:bodyPr>
          <a:lstStyle>
            <a:lvl1pPr algn="r" defTabSz="966788">
              <a:defRPr sz="1300" b="0">
                <a:latin typeface="Arial" charset="0"/>
              </a:defRPr>
            </a:lvl1pPr>
          </a:lstStyle>
          <a:p>
            <a:fld id="{CCDC92EB-7E67-4B12-A026-A5AD31C1BB9B}" type="slidenum">
              <a:rPr lang="en-US"/>
              <a:pPr/>
              <a:t>‹#›</a:t>
            </a:fld>
            <a:endParaRPr lang="en-US"/>
          </a:p>
        </p:txBody>
      </p:sp>
    </p:spTree>
    <p:extLst>
      <p:ext uri="{BB962C8B-B14F-4D97-AF65-F5344CB8AC3E}">
        <p14:creationId xmlns:p14="http://schemas.microsoft.com/office/powerpoint/2010/main" val="216967568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D01D7C49-EA7A-4EF4-A0A5-88D1D065DFF0}" type="slidenum">
              <a:rPr lang="en-US"/>
              <a:pPr/>
              <a:t>1</a:t>
            </a:fld>
            <a:endParaRPr lang="en-US"/>
          </a:p>
        </p:txBody>
      </p:sp>
      <p:sp>
        <p:nvSpPr>
          <p:cNvPr id="3953666" name="Rectangle 2"/>
          <p:cNvSpPr>
            <a:spLocks noGrp="1" noRot="1" noChangeAspect="1" noChangeArrowheads="1" noTextEdit="1"/>
          </p:cNvSpPr>
          <p:nvPr>
            <p:ph type="sldImg"/>
          </p:nvPr>
        </p:nvSpPr>
        <p:spPr>
          <a:xfrm>
            <a:off x="1260475" y="722313"/>
            <a:ext cx="4799013" cy="3598862"/>
          </a:xfrm>
          <a:ln/>
        </p:spPr>
      </p:sp>
      <p:sp>
        <p:nvSpPr>
          <p:cNvPr id="3953667" name="Rectangle 3"/>
          <p:cNvSpPr>
            <a:spLocks noGrp="1" noChangeArrowheads="1"/>
          </p:cNvSpPr>
          <p:nvPr>
            <p:ph type="body" idx="1"/>
          </p:nvPr>
        </p:nvSpPr>
        <p:spPr>
          <a:xfrm>
            <a:off x="977055" y="4560570"/>
            <a:ext cx="5361093" cy="4318874"/>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fld id="{19C06351-C48C-49BE-9553-D5EB926750F5}" type="slidenum">
              <a:rPr lang="en-US" sz="1300" b="0" smtClean="0">
                <a:latin typeface="Arial" pitchFamily="34" charset="0"/>
              </a:rPr>
              <a:pPr>
                <a:defRPr/>
              </a:pPr>
              <a:t>11</a:t>
            </a:fld>
            <a:endParaRPr lang="en-US" sz="1300" b="0" smtClean="0">
              <a:latin typeface="Arial" pitchFamily="34"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5D570906-5BC4-46C4-A2C0-A594571F078F}" type="slidenum">
              <a:rPr lang="en-US"/>
              <a:pPr/>
              <a:t>12</a:t>
            </a:fld>
            <a:endParaRPr lang="en-US"/>
          </a:p>
        </p:txBody>
      </p:sp>
      <p:sp>
        <p:nvSpPr>
          <p:cNvPr id="10945538" name="Rectangle 2"/>
          <p:cNvSpPr>
            <a:spLocks noGrp="1" noRot="1" noChangeAspect="1" noChangeArrowheads="1" noTextEdit="1"/>
          </p:cNvSpPr>
          <p:nvPr>
            <p:ph type="sldImg"/>
          </p:nvPr>
        </p:nvSpPr>
        <p:spPr>
          <a:ln/>
        </p:spPr>
      </p:sp>
      <p:sp>
        <p:nvSpPr>
          <p:cNvPr id="1094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r>
              <a:rPr lang="en-US" sz="1300" b="0" smtClean="0">
                <a:latin typeface="Arial" pitchFamily="34" charset="0"/>
              </a:rPr>
              <a:t>Applications of olefin metathesis</a:t>
            </a:r>
          </a:p>
        </p:txBody>
      </p:sp>
      <p:sp>
        <p:nvSpPr>
          <p:cNvPr id="253955" name="Rectangle 7"/>
          <p:cNvSpPr>
            <a:spLocks noGrp="1" noChangeArrowheads="1"/>
          </p:cNvSpPr>
          <p:nvPr>
            <p:ph type="sldNum" sz="quarter" idx="5"/>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fld id="{8D227F1E-43A2-4DBF-A42C-94EE29956F35}" type="slidenum">
              <a:rPr lang="en-US" sz="1300" b="0" smtClean="0">
                <a:latin typeface="Arial" pitchFamily="34" charset="0"/>
              </a:rPr>
              <a:pPr>
                <a:defRPr/>
              </a:pPr>
              <a:t>13</a:t>
            </a:fld>
            <a:endParaRPr lang="en-US" sz="1300" b="0" smtClean="0">
              <a:latin typeface="Arial" pitchFamily="34" charset="0"/>
            </a:endParaRPr>
          </a:p>
        </p:txBody>
      </p:sp>
      <p:sp>
        <p:nvSpPr>
          <p:cNvPr id="266244" name="Rectangle 2"/>
          <p:cNvSpPr>
            <a:spLocks noGrp="1" noRot="1" noChangeAspect="1" noChangeArrowheads="1" noTextEdit="1"/>
          </p:cNvSpPr>
          <p:nvPr>
            <p:ph type="sldImg"/>
          </p:nvPr>
        </p:nvSpPr>
        <p:spPr>
          <a:ln/>
        </p:spPr>
      </p:sp>
      <p:sp>
        <p:nvSpPr>
          <p:cNvPr id="266245"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08DC7B8C-D2A6-444C-BD2D-F4A56362EA45}" type="slidenum">
              <a:rPr lang="en-US"/>
              <a:pPr/>
              <a:t>14</a:t>
            </a:fld>
            <a:endParaRPr lang="en-US"/>
          </a:p>
        </p:txBody>
      </p:sp>
      <p:sp>
        <p:nvSpPr>
          <p:cNvPr id="10530818" name="Rectangle 2"/>
          <p:cNvSpPr>
            <a:spLocks noGrp="1" noRot="1" noChangeAspect="1" noChangeArrowheads="1" noTextEdit="1"/>
          </p:cNvSpPr>
          <p:nvPr>
            <p:ph type="sldImg"/>
          </p:nvPr>
        </p:nvSpPr>
        <p:spPr>
          <a:xfrm>
            <a:off x="1258888" y="720725"/>
            <a:ext cx="4800600" cy="3600450"/>
          </a:xfrm>
          <a:ln/>
        </p:spPr>
      </p:sp>
      <p:sp>
        <p:nvSpPr>
          <p:cNvPr id="10530819"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53F42E3A-930C-4495-BFA4-88B3F4A8F6F6}" type="slidenum">
              <a:rPr lang="en-US"/>
              <a:pPr/>
              <a:t>15</a:t>
            </a:fld>
            <a:endParaRPr lang="en-US"/>
          </a:p>
        </p:txBody>
      </p:sp>
      <p:sp>
        <p:nvSpPr>
          <p:cNvPr id="10948610" name="Rectangle 2"/>
          <p:cNvSpPr>
            <a:spLocks noGrp="1" noRot="1" noChangeAspect="1" noChangeArrowheads="1" noTextEdit="1"/>
          </p:cNvSpPr>
          <p:nvPr>
            <p:ph type="sldImg"/>
          </p:nvPr>
        </p:nvSpPr>
        <p:spPr>
          <a:ln/>
        </p:spPr>
      </p:sp>
      <p:sp>
        <p:nvSpPr>
          <p:cNvPr id="1094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46C36527-6D83-4D33-B238-9BC653DEBE43}" type="slidenum">
              <a:rPr lang="en-US"/>
              <a:pPr/>
              <a:t>16</a:t>
            </a:fld>
            <a:endParaRPr lang="en-US"/>
          </a:p>
        </p:txBody>
      </p:sp>
      <p:sp>
        <p:nvSpPr>
          <p:cNvPr id="10949634" name="Rectangle 2"/>
          <p:cNvSpPr>
            <a:spLocks noGrp="1" noRot="1" noChangeAspect="1" noChangeArrowheads="1" noTextEdit="1"/>
          </p:cNvSpPr>
          <p:nvPr>
            <p:ph type="sldImg"/>
          </p:nvPr>
        </p:nvSpPr>
        <p:spPr>
          <a:ln/>
        </p:spPr>
      </p:sp>
      <p:sp>
        <p:nvSpPr>
          <p:cNvPr id="109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23DFD766-F230-44CB-BD25-18830FC14EE1}" type="slidenum">
              <a:rPr lang="en-US"/>
              <a:pPr/>
              <a:t>18</a:t>
            </a:fld>
            <a:endParaRPr lang="en-US"/>
          </a:p>
        </p:txBody>
      </p:sp>
      <p:sp>
        <p:nvSpPr>
          <p:cNvPr id="10950658" name="Rectangle 2"/>
          <p:cNvSpPr>
            <a:spLocks noGrp="1" noRot="1" noChangeAspect="1" noChangeArrowheads="1" noTextEdit="1"/>
          </p:cNvSpPr>
          <p:nvPr>
            <p:ph type="sldImg"/>
          </p:nvPr>
        </p:nvSpPr>
        <p:spPr>
          <a:ln/>
        </p:spPr>
      </p:sp>
      <p:sp>
        <p:nvSpPr>
          <p:cNvPr id="109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06D27FB4-B2DB-4289-BE34-BCFA7ABD8AAC}" type="slidenum">
              <a:rPr lang="en-US"/>
              <a:pPr/>
              <a:t>19</a:t>
            </a:fld>
            <a:endParaRPr lang="en-US"/>
          </a:p>
        </p:txBody>
      </p:sp>
      <p:sp>
        <p:nvSpPr>
          <p:cNvPr id="10951682" name="Rectangle 2"/>
          <p:cNvSpPr>
            <a:spLocks noGrp="1" noRot="1" noChangeAspect="1" noChangeArrowheads="1" noTextEdit="1"/>
          </p:cNvSpPr>
          <p:nvPr>
            <p:ph type="sldImg"/>
          </p:nvPr>
        </p:nvSpPr>
        <p:spPr>
          <a:ln/>
        </p:spPr>
      </p:sp>
      <p:sp>
        <p:nvSpPr>
          <p:cNvPr id="1095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D3312213-79F3-4C7D-BDDF-A0548F8A4029}" type="slidenum">
              <a:rPr lang="en-US"/>
              <a:pPr/>
              <a:t>20</a:t>
            </a:fld>
            <a:endParaRPr lang="en-US"/>
          </a:p>
        </p:txBody>
      </p:sp>
      <p:sp>
        <p:nvSpPr>
          <p:cNvPr id="10952706" name="Rectangle 2"/>
          <p:cNvSpPr>
            <a:spLocks noGrp="1" noRot="1" noChangeAspect="1" noChangeArrowheads="1" noTextEdit="1"/>
          </p:cNvSpPr>
          <p:nvPr>
            <p:ph type="sldImg"/>
          </p:nvPr>
        </p:nvSpPr>
        <p:spPr>
          <a:ln/>
        </p:spPr>
      </p:sp>
      <p:sp>
        <p:nvSpPr>
          <p:cNvPr id="109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Applications of olefin metathesis</a:t>
            </a:r>
          </a:p>
        </p:txBody>
      </p:sp>
      <p:sp>
        <p:nvSpPr>
          <p:cNvPr id="8" name="Rectangle 7"/>
          <p:cNvSpPr>
            <a:spLocks noGrp="1" noChangeArrowheads="1"/>
          </p:cNvSpPr>
          <p:nvPr>
            <p:ph type="sldNum" sz="quarter" idx="5"/>
          </p:nvPr>
        </p:nvSpPr>
        <p:spPr>
          <a:ln/>
        </p:spPr>
        <p:txBody>
          <a:bodyPr/>
          <a:lstStyle/>
          <a:p>
            <a:fld id="{44243732-CA6C-489E-B8A3-3894299F7C97}" type="slidenum">
              <a:rPr lang="en-US"/>
              <a:pPr/>
              <a:t>21</a:t>
            </a:fld>
            <a:endParaRPr lang="en-US"/>
          </a:p>
        </p:txBody>
      </p:sp>
      <p:sp>
        <p:nvSpPr>
          <p:cNvPr id="10537986" name="Slide Image Placeholder 1"/>
          <p:cNvSpPr>
            <a:spLocks noGrp="1" noRot="1" noChangeAspect="1" noTextEdit="1"/>
          </p:cNvSpPr>
          <p:nvPr>
            <p:ph type="sldImg"/>
          </p:nvPr>
        </p:nvSpPr>
        <p:spPr>
          <a:xfrm>
            <a:off x="1257300" y="720725"/>
            <a:ext cx="4800600" cy="3600450"/>
          </a:xfrm>
          <a:ln/>
          <a:extLst>
            <a:ext uri="{909E8E84-426E-40DD-AFC4-6F175D3DCCD1}">
              <a14:hiddenFill xmlns:a14="http://schemas.microsoft.com/office/drawing/2010/main">
                <a:noFill/>
              </a14:hiddenFill>
            </a:ext>
          </a:extLst>
        </p:spPr>
      </p:sp>
      <p:sp>
        <p:nvSpPr>
          <p:cNvPr id="3" name="Notes Placeholder 2"/>
          <p:cNvSpPr>
            <a:spLocks noGrp="1"/>
          </p:cNvSpPr>
          <p:nvPr>
            <p:ph type="body" idx="1"/>
          </p:nvPr>
        </p:nvSpPr>
        <p:spPr>
          <a:xfrm>
            <a:off x="731838" y="4560888"/>
            <a:ext cx="5851525" cy="4319587"/>
          </a:xfrm>
        </p:spPr>
        <p:txBody>
          <a:bodyPr lIns="96661" tIns="48331" rIns="96661" bIns="48331"/>
          <a:lstStyle/>
          <a:p>
            <a:pPr eaLnBrk="1" hangingPunct="1">
              <a:lnSpc>
                <a:spcPct val="90000"/>
              </a:lnSpc>
              <a:spcBef>
                <a:spcPct val="0"/>
              </a:spcBef>
            </a:pPr>
            <a:r>
              <a:rPr lang="en-US" dirty="0"/>
              <a:t>The density of crystalline energetic materials is considered to be one of the primary physical parameters in detonation performance, since detonation velocities and pressures of energetic materials are proportional to powers in the density.</a:t>
            </a:r>
          </a:p>
          <a:p>
            <a:pPr eaLnBrk="1" hangingPunct="1">
              <a:lnSpc>
                <a:spcPct val="90000"/>
              </a:lnSpc>
              <a:spcBef>
                <a:spcPct val="0"/>
              </a:spcBef>
            </a:pPr>
            <a:endParaRPr lang="en-US" dirty="0"/>
          </a:p>
          <a:p>
            <a:pPr eaLnBrk="1" hangingPunct="1">
              <a:lnSpc>
                <a:spcPct val="90000"/>
              </a:lnSpc>
              <a:spcBef>
                <a:spcPct val="0"/>
              </a:spcBef>
            </a:pPr>
            <a:r>
              <a:rPr lang="en-US" dirty="0"/>
              <a:t> We propose here a simple first-principles based augmentation to DFT that </a:t>
            </a:r>
          </a:p>
          <a:p>
            <a:pPr eaLnBrk="1" hangingPunct="1">
              <a:lnSpc>
                <a:spcPct val="90000"/>
              </a:lnSpc>
              <a:spcBef>
                <a:spcPct val="0"/>
              </a:spcBef>
            </a:pPr>
            <a:r>
              <a:rPr lang="en-US" dirty="0"/>
              <a:t>• Describes the 1/</a:t>
            </a:r>
            <a:r>
              <a:rPr lang="en-US" dirty="0" err="1"/>
              <a:t>R6</a:t>
            </a:r>
            <a:r>
              <a:rPr lang="en-US" dirty="0"/>
              <a:t> London dispersion that is valid at long range where molecular orbitals do not overlap. </a:t>
            </a:r>
          </a:p>
          <a:p>
            <a:pPr eaLnBrk="1" hangingPunct="1">
              <a:lnSpc>
                <a:spcPct val="90000"/>
              </a:lnSpc>
              <a:spcBef>
                <a:spcPct val="0"/>
              </a:spcBef>
            </a:pPr>
            <a:r>
              <a:rPr lang="en-US" dirty="0"/>
              <a:t>• Maintains small forces—low gradients—at short distances that affect valence geometries, which DFT can describe well. </a:t>
            </a:r>
          </a:p>
          <a:p>
            <a:pPr eaLnBrk="1" hangingPunct="1">
              <a:lnSpc>
                <a:spcPct val="90000"/>
              </a:lnSpc>
              <a:spcBef>
                <a:spcPct val="0"/>
              </a:spcBef>
            </a:pPr>
            <a:r>
              <a:rPr lang="en-US" dirty="0"/>
              <a:t>• Introduces only a single set of parameters for each pair-wise interaction type (C-C, C-H, H-H) derived from highly accurate </a:t>
            </a:r>
            <a:r>
              <a:rPr lang="en-US" i="1" dirty="0"/>
              <a:t>ab initio calculations, which is transferable for correcting interactions of large molecular complexes and crystals. </a:t>
            </a:r>
          </a:p>
          <a:p>
            <a:pPr eaLnBrk="1" hangingPunct="1">
              <a:lnSpc>
                <a:spcPct val="90000"/>
              </a:lnSpc>
              <a:spcBef>
                <a:spcPct val="0"/>
              </a:spcBef>
            </a:pPr>
            <a:endParaRPr lang="en-US" dirty="0"/>
          </a:p>
          <a:p>
            <a:pPr eaLnBrk="1" hangingPunct="1">
              <a:lnSpc>
                <a:spcPct val="90000"/>
              </a:lnSpc>
              <a:spcBef>
                <a:spcPct val="0"/>
              </a:spcBef>
            </a:pPr>
            <a:r>
              <a:rPr lang="en-US" dirty="0"/>
              <a:t>We adopt the DFT-Low Gradient (DFT-g) model of eq. (1): </a:t>
            </a:r>
          </a:p>
          <a:p>
            <a:pPr eaLnBrk="1" hangingPunct="1">
              <a:lnSpc>
                <a:spcPct val="90000"/>
              </a:lnSpc>
              <a:spcBef>
                <a:spcPct val="0"/>
              </a:spcBef>
            </a:pPr>
            <a:r>
              <a:rPr lang="en-US" dirty="0"/>
              <a:t>Here </a:t>
            </a:r>
            <a:r>
              <a:rPr lang="en-US" i="1" dirty="0" err="1"/>
              <a:t>Cg,ij</a:t>
            </a:r>
            <a:r>
              <a:rPr lang="en-US" i="1" dirty="0"/>
              <a:t> is the parameter measuring the strength of the missing dispersive interaction between atoms i and j separated by rij. To determine the scale at which this dispersion form is appropriate, we take </a:t>
            </a:r>
            <a:r>
              <a:rPr lang="en-US" i="1" dirty="0" err="1"/>
              <a:t>R0ij</a:t>
            </a:r>
            <a:r>
              <a:rPr lang="en-US" i="1" dirty="0"/>
              <a:t> as the typical  </a:t>
            </a:r>
            <a:endParaRPr lang="en-US" dirty="0"/>
          </a:p>
          <a:p>
            <a:pPr eaLnBrk="1" hangingPunct="1">
              <a:lnSpc>
                <a:spcPct val="90000"/>
              </a:lnSpc>
              <a:spcBef>
                <a:spcPct val="0"/>
              </a:spcBef>
            </a:pPr>
            <a:r>
              <a:rPr lang="en-US" dirty="0"/>
              <a:t> equilibrium </a:t>
            </a:r>
            <a:r>
              <a:rPr lang="en-US" i="1" dirty="0"/>
              <a:t>vdW distance between atoms i and j. Here we adopt the vdW radii from the UFF force </a:t>
            </a:r>
            <a:r>
              <a:rPr lang="en-US" i="1" dirty="0" err="1"/>
              <a:t>fields8</a:t>
            </a:r>
            <a:r>
              <a:rPr lang="en-US" i="1" dirty="0"/>
              <a:t>. The scaling parameter </a:t>
            </a:r>
            <a:r>
              <a:rPr lang="en-US" i="1" dirty="0" err="1"/>
              <a:t>bg</a:t>
            </a:r>
            <a:r>
              <a:rPr lang="en-US" i="1" dirty="0"/>
              <a:t> = 1 is fixed here, but it is adjustable when shifting the location of the maximum gradient is necessary. The Dg dispersion function becomes constant at short ranges and changes monotonically with distance so that it will not affect valence geometries. </a:t>
            </a:r>
            <a:endParaRPr lang="en-US" dirty="0"/>
          </a:p>
        </p:txBody>
      </p:sp>
      <p:sp>
        <p:nvSpPr>
          <p:cNvPr id="3072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Arial" charset="0"/>
              </a:defRPr>
            </a:lvl1pPr>
            <a:lvl2pPr marL="785813" indent="-303213" defTabSz="966788">
              <a:defRPr sz="2400">
                <a:solidFill>
                  <a:schemeClr val="tx1"/>
                </a:solidFill>
                <a:latin typeface="Arial" charset="0"/>
              </a:defRPr>
            </a:lvl2pPr>
            <a:lvl3pPr marL="1208088" indent="-241300" defTabSz="966788">
              <a:defRPr sz="2400">
                <a:solidFill>
                  <a:schemeClr val="tx1"/>
                </a:solidFill>
                <a:latin typeface="Arial" charset="0"/>
              </a:defRPr>
            </a:lvl3pPr>
            <a:lvl4pPr marL="1692275" indent="-242888" defTabSz="966788">
              <a:defRPr sz="2400">
                <a:solidFill>
                  <a:schemeClr val="tx1"/>
                </a:solidFill>
                <a:latin typeface="Arial" charset="0"/>
              </a:defRPr>
            </a:lvl4pPr>
            <a:lvl5pPr marL="2174875" indent="-241300" defTabSz="966788">
              <a:defRPr sz="2400">
                <a:solidFill>
                  <a:schemeClr val="tx1"/>
                </a:solidFill>
                <a:latin typeface="Arial" charset="0"/>
              </a:defRPr>
            </a:lvl5pPr>
            <a:lvl6pPr marL="2632075" indent="-241300" defTabSz="966788" eaLnBrk="0" fontAlgn="base" hangingPunct="0">
              <a:spcBef>
                <a:spcPct val="0"/>
              </a:spcBef>
              <a:spcAft>
                <a:spcPct val="0"/>
              </a:spcAft>
              <a:defRPr sz="2400">
                <a:solidFill>
                  <a:schemeClr val="tx1"/>
                </a:solidFill>
                <a:latin typeface="Arial" charset="0"/>
              </a:defRPr>
            </a:lvl6pPr>
            <a:lvl7pPr marL="3089275" indent="-241300" defTabSz="966788" eaLnBrk="0" fontAlgn="base" hangingPunct="0">
              <a:spcBef>
                <a:spcPct val="0"/>
              </a:spcBef>
              <a:spcAft>
                <a:spcPct val="0"/>
              </a:spcAft>
              <a:defRPr sz="2400">
                <a:solidFill>
                  <a:schemeClr val="tx1"/>
                </a:solidFill>
                <a:latin typeface="Arial" charset="0"/>
              </a:defRPr>
            </a:lvl7pPr>
            <a:lvl8pPr marL="3546475" indent="-241300" defTabSz="966788" eaLnBrk="0" fontAlgn="base" hangingPunct="0">
              <a:spcBef>
                <a:spcPct val="0"/>
              </a:spcBef>
              <a:spcAft>
                <a:spcPct val="0"/>
              </a:spcAft>
              <a:defRPr sz="2400">
                <a:solidFill>
                  <a:schemeClr val="tx1"/>
                </a:solidFill>
                <a:latin typeface="Arial" charset="0"/>
              </a:defRPr>
            </a:lvl8pPr>
            <a:lvl9pPr marL="4003675" indent="-241300" defTabSz="966788" eaLnBrk="0" fontAlgn="base" hangingPunct="0">
              <a:spcBef>
                <a:spcPct val="0"/>
              </a:spcBef>
              <a:spcAft>
                <a:spcPct val="0"/>
              </a:spcAft>
              <a:defRPr sz="2400">
                <a:solidFill>
                  <a:schemeClr val="tx1"/>
                </a:solidFill>
                <a:latin typeface="Arial" charset="0"/>
              </a:defRPr>
            </a:lvl9pPr>
          </a:lstStyle>
          <a:p>
            <a:pPr algn="r" eaLnBrk="1" hangingPunct="1"/>
            <a:fld id="{F1C840D3-CA20-4039-9801-155B08C48D1A}" type="slidenum">
              <a:rPr lang="en-US" sz="1300" b="0">
                <a:latin typeface="Calibri" pitchFamily="34" charset="0"/>
                <a:cs typeface="Arial" charset="0"/>
              </a:rPr>
              <a:pPr algn="r" eaLnBrk="1" hangingPunct="1"/>
              <a:t>21</a:t>
            </a:fld>
            <a:endParaRPr lang="en-US" sz="1300" b="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E3553041-0CFE-45E5-91B7-C57649D2596B}" type="slidenum">
              <a:rPr lang="en-US"/>
              <a:pPr/>
              <a:t>2</a:t>
            </a:fld>
            <a:endParaRPr lang="en-US"/>
          </a:p>
        </p:txBody>
      </p:sp>
      <p:sp>
        <p:nvSpPr>
          <p:cNvPr id="10077186" name="Rectangle 2"/>
          <p:cNvSpPr>
            <a:spLocks noGrp="1" noRot="1" noChangeAspect="1" noChangeArrowheads="1" noTextEdit="1"/>
          </p:cNvSpPr>
          <p:nvPr>
            <p:ph type="sldImg"/>
          </p:nvPr>
        </p:nvSpPr>
        <p:spPr>
          <a:ln/>
        </p:spPr>
      </p:sp>
      <p:sp>
        <p:nvSpPr>
          <p:cNvPr id="100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402B3A-97C7-4DF8-9602-F8116D8F3FFC}" type="slidenum">
              <a:rPr lang="en-US"/>
              <a:pPr/>
              <a:t>22</a:t>
            </a:fld>
            <a:endParaRPr lang="en-US"/>
          </a:p>
        </p:txBody>
      </p:sp>
      <p:sp>
        <p:nvSpPr>
          <p:cNvPr id="204802" name="Slide Image Placeholder 1"/>
          <p:cNvSpPr>
            <a:spLocks noGrp="1" noRot="1" noChangeAspect="1" noTextEdit="1"/>
          </p:cNvSpPr>
          <p:nvPr>
            <p:ph type="sldImg"/>
          </p:nvPr>
        </p:nvSpPr>
        <p:spPr>
          <a:xfrm>
            <a:off x="1258888" y="720725"/>
            <a:ext cx="4800600" cy="3600450"/>
          </a:xfrm>
          <a:ln/>
          <a:extLst>
            <a:ext uri="{909E8E84-426E-40DD-AFC4-6F175D3DCCD1}">
              <a14:hiddenFill xmlns:a14="http://schemas.microsoft.com/office/drawing/2010/main">
                <a:noFill/>
              </a14:hiddenFill>
            </a:ext>
          </a:extLst>
        </p:spPr>
      </p:sp>
      <p:sp>
        <p:nvSpPr>
          <p:cNvPr id="204803" name="Notes Placeholder 2"/>
          <p:cNvSpPr>
            <a:spLocks noGrp="1"/>
          </p:cNvSpPr>
          <p:nvPr>
            <p:ph type="body" idx="1"/>
          </p:nvPr>
        </p:nvSpPr>
        <p:spPr/>
        <p:txBody>
          <a:bodyPr lIns="96653" tIns="48326" rIns="96653" bIns="48326"/>
          <a:lstStyle/>
          <a:p>
            <a:pPr>
              <a:spcBef>
                <a:spcPct val="0"/>
              </a:spcBef>
            </a:pPr>
            <a:endParaRPr lang="en-US"/>
          </a:p>
        </p:txBody>
      </p:sp>
      <p:sp>
        <p:nvSpPr>
          <p:cNvPr id="44036"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p>
            <a:pPr algn="r">
              <a:defRPr/>
            </a:pPr>
            <a:fld id="{7681B3D9-00A8-4852-AE19-EF82CB6A3993}" type="slidenum">
              <a:rPr lang="en-US" sz="1300">
                <a:latin typeface="+mn-lt"/>
              </a:rPr>
              <a:pPr algn="r">
                <a:defRPr/>
              </a:pPr>
              <a:t>22</a:t>
            </a:fld>
            <a:endParaRPr lang="en-US" sz="13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8" name="Rectangle 7"/>
          <p:cNvSpPr>
            <a:spLocks noGrp="1" noChangeArrowheads="1"/>
          </p:cNvSpPr>
          <p:nvPr>
            <p:ph type="sldNum" sz="quarter" idx="5"/>
          </p:nvPr>
        </p:nvSpPr>
        <p:spPr>
          <a:ln/>
        </p:spPr>
        <p:txBody>
          <a:bodyPr/>
          <a:lstStyle/>
          <a:p>
            <a:fld id="{9E3FEBF0-5939-47F8-A62A-54B2B3904904}" type="slidenum">
              <a:rPr lang="en-US">
                <a:solidFill>
                  <a:prstClr val="black"/>
                </a:solidFill>
              </a:rPr>
              <a:pPr/>
              <a:t>23</a:t>
            </a:fld>
            <a:endParaRPr lang="en-US">
              <a:solidFill>
                <a:prstClr val="black"/>
              </a:solidFill>
            </a:endParaRPr>
          </a:p>
        </p:txBody>
      </p:sp>
      <p:sp>
        <p:nvSpPr>
          <p:cNvPr id="10541058" name="Slide Image Placeholder 1"/>
          <p:cNvSpPr>
            <a:spLocks noGrp="1" noRot="1" noChangeAspect="1" noTextEdit="1"/>
          </p:cNvSpPr>
          <p:nvPr>
            <p:ph type="sldImg"/>
          </p:nvPr>
        </p:nvSpPr>
        <p:spPr>
          <a:xfrm>
            <a:off x="1257300" y="720725"/>
            <a:ext cx="4800600" cy="3600450"/>
          </a:xfrm>
          <a:ln/>
          <a:extLst>
            <a:ext uri="{909E8E84-426E-40DD-AFC4-6F175D3DCCD1}">
              <a14:hiddenFill xmlns:a14="http://schemas.microsoft.com/office/drawing/2010/main">
                <a:noFill/>
              </a14:hiddenFill>
            </a:ext>
          </a:extLst>
        </p:spPr>
      </p:sp>
      <p:sp>
        <p:nvSpPr>
          <p:cNvPr id="10541059" name="Notes Placeholder 2"/>
          <p:cNvSpPr>
            <a:spLocks noGrp="1"/>
          </p:cNvSpPr>
          <p:nvPr>
            <p:ph type="body" idx="1"/>
          </p:nvPr>
        </p:nvSpPr>
        <p:spPr>
          <a:xfrm>
            <a:off x="731838" y="4560888"/>
            <a:ext cx="5851525" cy="4319587"/>
          </a:xfrm>
        </p:spPr>
        <p:txBody>
          <a:bodyPr lIns="96661" tIns="48331" rIns="96661" bIns="48331"/>
          <a:lstStyle/>
          <a:p>
            <a:pPr eaLnBrk="1" hangingPunct="1">
              <a:spcBef>
                <a:spcPct val="0"/>
              </a:spcBef>
            </a:pPr>
            <a:endParaRPr lang="en-US"/>
          </a:p>
        </p:txBody>
      </p:sp>
      <p:sp>
        <p:nvSpPr>
          <p:cNvPr id="4506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Arial" charset="0"/>
              </a:defRPr>
            </a:lvl1pPr>
            <a:lvl2pPr marL="785813" indent="-303213" defTabSz="966788">
              <a:defRPr sz="2400">
                <a:solidFill>
                  <a:schemeClr val="tx1"/>
                </a:solidFill>
                <a:latin typeface="Arial" charset="0"/>
              </a:defRPr>
            </a:lvl2pPr>
            <a:lvl3pPr marL="1208088" indent="-241300" defTabSz="966788">
              <a:defRPr sz="2400">
                <a:solidFill>
                  <a:schemeClr val="tx1"/>
                </a:solidFill>
                <a:latin typeface="Arial" charset="0"/>
              </a:defRPr>
            </a:lvl3pPr>
            <a:lvl4pPr marL="1692275" indent="-242888" defTabSz="966788">
              <a:defRPr sz="2400">
                <a:solidFill>
                  <a:schemeClr val="tx1"/>
                </a:solidFill>
                <a:latin typeface="Arial" charset="0"/>
              </a:defRPr>
            </a:lvl4pPr>
            <a:lvl5pPr marL="2174875" indent="-241300" defTabSz="966788">
              <a:defRPr sz="2400">
                <a:solidFill>
                  <a:schemeClr val="tx1"/>
                </a:solidFill>
                <a:latin typeface="Arial" charset="0"/>
              </a:defRPr>
            </a:lvl5pPr>
            <a:lvl6pPr marL="2632075" indent="-241300" defTabSz="966788" eaLnBrk="0" fontAlgn="base" hangingPunct="0">
              <a:spcBef>
                <a:spcPct val="0"/>
              </a:spcBef>
              <a:spcAft>
                <a:spcPct val="0"/>
              </a:spcAft>
              <a:defRPr sz="2400">
                <a:solidFill>
                  <a:schemeClr val="tx1"/>
                </a:solidFill>
                <a:latin typeface="Arial" charset="0"/>
              </a:defRPr>
            </a:lvl6pPr>
            <a:lvl7pPr marL="3089275" indent="-241300" defTabSz="966788" eaLnBrk="0" fontAlgn="base" hangingPunct="0">
              <a:spcBef>
                <a:spcPct val="0"/>
              </a:spcBef>
              <a:spcAft>
                <a:spcPct val="0"/>
              </a:spcAft>
              <a:defRPr sz="2400">
                <a:solidFill>
                  <a:schemeClr val="tx1"/>
                </a:solidFill>
                <a:latin typeface="Arial" charset="0"/>
              </a:defRPr>
            </a:lvl7pPr>
            <a:lvl8pPr marL="3546475" indent="-241300" defTabSz="966788" eaLnBrk="0" fontAlgn="base" hangingPunct="0">
              <a:spcBef>
                <a:spcPct val="0"/>
              </a:spcBef>
              <a:spcAft>
                <a:spcPct val="0"/>
              </a:spcAft>
              <a:defRPr sz="2400">
                <a:solidFill>
                  <a:schemeClr val="tx1"/>
                </a:solidFill>
                <a:latin typeface="Arial" charset="0"/>
              </a:defRPr>
            </a:lvl8pPr>
            <a:lvl9pPr marL="4003675" indent="-241300" defTabSz="966788" eaLnBrk="0" fontAlgn="base" hangingPunct="0">
              <a:spcBef>
                <a:spcPct val="0"/>
              </a:spcBef>
              <a:spcAft>
                <a:spcPct val="0"/>
              </a:spcAft>
              <a:defRPr sz="2400">
                <a:solidFill>
                  <a:schemeClr val="tx1"/>
                </a:solidFill>
                <a:latin typeface="Arial" charset="0"/>
              </a:defRPr>
            </a:lvl9pPr>
          </a:lstStyle>
          <a:p>
            <a:pPr algn="r"/>
            <a:fld id="{45474544-B5BD-40A9-947F-ACC08BC6C8A1}" type="slidenum">
              <a:rPr lang="en-US" sz="1300" b="0">
                <a:solidFill>
                  <a:prstClr val="black"/>
                </a:solidFill>
                <a:latin typeface="Calibri" pitchFamily="34" charset="0"/>
                <a:ea typeface="+mn-ea"/>
                <a:cs typeface="Arial" charset="0"/>
              </a:rPr>
              <a:pPr algn="r"/>
              <a:t>23</a:t>
            </a:fld>
            <a:endParaRPr lang="en-US" sz="1300" b="0">
              <a:solidFill>
                <a:prstClr val="black"/>
              </a:solidFill>
              <a:latin typeface="Calibri" pitchFamily="34" charset="0"/>
              <a:ea typeface="+mn-ea"/>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fld id="{BC24CFA1-6522-4787-9D1A-A2A2BE907031}" type="slidenum">
              <a:rPr lang="en-US" sz="1300" b="0" smtClean="0">
                <a:solidFill>
                  <a:prstClr val="black"/>
                </a:solidFill>
                <a:latin typeface="Arial" pitchFamily="34" charset="0"/>
              </a:rPr>
              <a:pPr>
                <a:defRPr/>
              </a:pPr>
              <a:t>24</a:t>
            </a:fld>
            <a:endParaRPr lang="en-US" sz="1300" b="0" smtClean="0">
              <a:solidFill>
                <a:prstClr val="black"/>
              </a:solidFill>
              <a:latin typeface="Arial" pitchFamily="34" charset="0"/>
            </a:endParaRPr>
          </a:p>
        </p:txBody>
      </p:sp>
      <p:sp>
        <p:nvSpPr>
          <p:cNvPr id="277507" name="Slide Image Placeholder 1"/>
          <p:cNvSpPr>
            <a:spLocks noGrp="1" noRot="1" noChangeAspect="1" noTextEdit="1"/>
          </p:cNvSpPr>
          <p:nvPr>
            <p:ph type="sldImg"/>
          </p:nvPr>
        </p:nvSpPr>
        <p:spPr>
          <a:xfrm>
            <a:off x="1258888" y="720725"/>
            <a:ext cx="4800600" cy="3600450"/>
          </a:xfrm>
          <a:ln/>
        </p:spPr>
      </p:sp>
      <p:sp>
        <p:nvSpPr>
          <p:cNvPr id="277508" name="Notes Placeholder 2"/>
          <p:cNvSpPr>
            <a:spLocks noGrp="1"/>
          </p:cNvSpPr>
          <p:nvPr>
            <p:ph type="body" idx="1"/>
          </p:nvPr>
        </p:nvSpPr>
        <p:spPr>
          <a:noFill/>
        </p:spPr>
        <p:txBody>
          <a:bodyPr lIns="96653" tIns="48326" rIns="96653" bIns="48326"/>
          <a:lstStyle/>
          <a:p>
            <a:pPr>
              <a:spcBef>
                <a:spcPct val="0"/>
              </a:spcBef>
            </a:pPr>
            <a:endParaRPr lang="en-US" smtClean="0">
              <a:latin typeface="Arial" pitchFamily="34" charset="0"/>
            </a:endParaRPr>
          </a:p>
        </p:txBody>
      </p:sp>
      <p:sp>
        <p:nvSpPr>
          <p:cNvPr id="4506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p>
            <a:pPr algn="r" eaLnBrk="0" hangingPunct="0">
              <a:defRPr/>
            </a:pPr>
            <a:fld id="{F53F86ED-957E-45E9-B862-DE51970DDDDE}" type="slidenum">
              <a:rPr lang="en-US" sz="1300">
                <a:solidFill>
                  <a:prstClr val="black"/>
                </a:solidFill>
                <a:latin typeface="Calibri"/>
                <a:ea typeface="+mn-ea"/>
              </a:rPr>
              <a:pPr algn="r" eaLnBrk="0" hangingPunct="0">
                <a:defRPr/>
              </a:pPr>
              <a:t>24</a:t>
            </a:fld>
            <a:endParaRPr lang="en-US" sz="1300">
              <a:solidFill>
                <a:prstClr val="black"/>
              </a:solidFill>
              <a:latin typeface="Calibri"/>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5DB64E-2DBA-4E04-B84B-E47D3FD2D0CB}" type="slidenum">
              <a:rPr lang="en-US"/>
              <a:pPr/>
              <a:t>25</a:t>
            </a:fld>
            <a:endParaRPr lang="en-US"/>
          </a:p>
        </p:txBody>
      </p:sp>
      <p:sp>
        <p:nvSpPr>
          <p:cNvPr id="200706" name="Slide Image Placeholder 1"/>
          <p:cNvSpPr>
            <a:spLocks noGrp="1" noRot="1" noChangeAspect="1" noTextEdit="1"/>
          </p:cNvSpPr>
          <p:nvPr>
            <p:ph type="sldImg"/>
          </p:nvPr>
        </p:nvSpPr>
        <p:spPr>
          <a:xfrm>
            <a:off x="1258888" y="720725"/>
            <a:ext cx="4800600" cy="3600450"/>
          </a:xfrm>
          <a:ln/>
        </p:spPr>
      </p:sp>
      <p:sp>
        <p:nvSpPr>
          <p:cNvPr id="200707" name="Notes Placeholder 2"/>
          <p:cNvSpPr>
            <a:spLocks noGrp="1"/>
          </p:cNvSpPr>
          <p:nvPr>
            <p:ph type="body" idx="1"/>
          </p:nvPr>
        </p:nvSpPr>
        <p:spPr/>
        <p:txBody>
          <a:bodyPr lIns="96653" tIns="48326" rIns="96653" bIns="48326"/>
          <a:lstStyle/>
          <a:p>
            <a:pPr>
              <a:spcBef>
                <a:spcPct val="0"/>
              </a:spcBef>
            </a:pPr>
            <a:endParaRPr lang="ko-KR" altLang="en-US">
              <a:ea typeface="굴림" pitchFamily="34" charset="-127"/>
            </a:endParaRPr>
          </a:p>
        </p:txBody>
      </p:sp>
      <p:sp>
        <p:nvSpPr>
          <p:cNvPr id="20070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latinLnBrk="1"/>
            <a:fld id="{A97AFDD3-55FE-4243-B456-F30B585F859C}" type="slidenum">
              <a:rPr kumimoji="1" lang="ko-KR" altLang="en-US" sz="1300">
                <a:latin typeface="굴림" pitchFamily="34" charset="-127"/>
                <a:ea typeface="굴림" pitchFamily="34" charset="-127"/>
              </a:rPr>
              <a:pPr algn="r" latinLnBrk="1"/>
              <a:t>25</a:t>
            </a:fld>
            <a:endParaRPr kumimoji="1" lang="en-US" altLang="ko-KR" sz="1300">
              <a:latin typeface="굴림" pitchFamily="34" charset="-127"/>
              <a:ea typeface="굴림"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7338B9BA-AB1F-458F-BC5D-D99F80E06003}" type="slidenum">
              <a:rPr lang="en-US"/>
              <a:pPr/>
              <a:t>26</a:t>
            </a:fld>
            <a:endParaRPr lang="en-US"/>
          </a:p>
        </p:txBody>
      </p:sp>
      <p:sp>
        <p:nvSpPr>
          <p:cNvPr id="10953730" name="Rectangle 2"/>
          <p:cNvSpPr>
            <a:spLocks noGrp="1" noRot="1" noChangeAspect="1" noChangeArrowheads="1" noTextEdit="1"/>
          </p:cNvSpPr>
          <p:nvPr>
            <p:ph type="sldImg"/>
          </p:nvPr>
        </p:nvSpPr>
        <p:spPr>
          <a:ln/>
        </p:spPr>
      </p:sp>
      <p:sp>
        <p:nvSpPr>
          <p:cNvPr id="1095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DC474760-031A-419C-8CFF-932BA5C8FB0C}" type="slidenum">
              <a:rPr lang="en-US"/>
              <a:pPr/>
              <a:t>29</a:t>
            </a:fld>
            <a:endParaRPr lang="en-US"/>
          </a:p>
        </p:txBody>
      </p:sp>
      <p:sp>
        <p:nvSpPr>
          <p:cNvPr id="10954754" name="Rectangle 2"/>
          <p:cNvSpPr>
            <a:spLocks noGrp="1" noRot="1" noChangeAspect="1" noChangeArrowheads="1" noTextEdit="1"/>
          </p:cNvSpPr>
          <p:nvPr>
            <p:ph type="sldImg"/>
          </p:nvPr>
        </p:nvSpPr>
        <p:spPr>
          <a:ln/>
        </p:spPr>
      </p:sp>
      <p:sp>
        <p:nvSpPr>
          <p:cNvPr id="1095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B52E477C-B736-4169-8A2C-0B9F73A2FD5D}" type="slidenum">
              <a:rPr lang="en-US"/>
              <a:pPr/>
              <a:t>35</a:t>
            </a:fld>
            <a:endParaRPr lang="en-US"/>
          </a:p>
        </p:txBody>
      </p:sp>
      <p:sp>
        <p:nvSpPr>
          <p:cNvPr id="10850306" name="Rectangle 2"/>
          <p:cNvSpPr>
            <a:spLocks noGrp="1" noRot="1" noChangeAspect="1" noChangeArrowheads="1" noTextEdit="1"/>
          </p:cNvSpPr>
          <p:nvPr>
            <p:ph type="sldImg"/>
          </p:nvPr>
        </p:nvSpPr>
        <p:spPr>
          <a:ln/>
        </p:spPr>
      </p:sp>
      <p:sp>
        <p:nvSpPr>
          <p:cNvPr id="108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B24A9F21-6B45-4817-AE43-469E801FFFE5}" type="slidenum">
              <a:rPr lang="en-US"/>
              <a:pPr/>
              <a:t>36</a:t>
            </a:fld>
            <a:endParaRPr lang="en-US"/>
          </a:p>
        </p:txBody>
      </p:sp>
      <p:sp>
        <p:nvSpPr>
          <p:cNvPr id="10851330" name="Rectangle 2"/>
          <p:cNvSpPr>
            <a:spLocks noGrp="1" noRot="1" noChangeAspect="1" noChangeArrowheads="1" noTextEdit="1"/>
          </p:cNvSpPr>
          <p:nvPr>
            <p:ph type="sldImg"/>
          </p:nvPr>
        </p:nvSpPr>
        <p:spPr>
          <a:ln/>
        </p:spPr>
      </p:sp>
      <p:sp>
        <p:nvSpPr>
          <p:cNvPr id="1085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DD6A6C13-2E49-4242-BF33-A5B9B176683F}" type="slidenum">
              <a:rPr lang="en-US"/>
              <a:pPr/>
              <a:t>37</a:t>
            </a:fld>
            <a:endParaRPr lang="en-US"/>
          </a:p>
        </p:txBody>
      </p:sp>
      <p:sp>
        <p:nvSpPr>
          <p:cNvPr id="10852354" name="Rectangle 2"/>
          <p:cNvSpPr>
            <a:spLocks noGrp="1" noRot="1" noChangeAspect="1" noChangeArrowheads="1" noTextEdit="1"/>
          </p:cNvSpPr>
          <p:nvPr>
            <p:ph type="sldImg"/>
          </p:nvPr>
        </p:nvSpPr>
        <p:spPr>
          <a:ln/>
        </p:spPr>
      </p:sp>
      <p:sp>
        <p:nvSpPr>
          <p:cNvPr id="1085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B52E477C-B736-4169-8A2C-0B9F73A2FD5D}" type="slidenum">
              <a:rPr lang="en-US">
                <a:solidFill>
                  <a:prstClr val="black"/>
                </a:solidFill>
              </a:rPr>
              <a:pPr/>
              <a:t>38</a:t>
            </a:fld>
            <a:endParaRPr lang="en-US">
              <a:solidFill>
                <a:prstClr val="black"/>
              </a:solidFill>
            </a:endParaRPr>
          </a:p>
        </p:txBody>
      </p:sp>
      <p:sp>
        <p:nvSpPr>
          <p:cNvPr id="10850306" name="Rectangle 2"/>
          <p:cNvSpPr>
            <a:spLocks noGrp="1" noRot="1" noChangeAspect="1" noChangeArrowheads="1" noTextEdit="1"/>
          </p:cNvSpPr>
          <p:nvPr>
            <p:ph type="sldImg"/>
          </p:nvPr>
        </p:nvSpPr>
        <p:spPr>
          <a:ln/>
        </p:spPr>
      </p:sp>
      <p:sp>
        <p:nvSpPr>
          <p:cNvPr id="108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7C3FE708-6AE4-4870-8075-46B95851C285}" type="slidenum">
              <a:rPr lang="en-US"/>
              <a:pPr/>
              <a:t>3</a:t>
            </a:fld>
            <a:endParaRPr lang="en-US"/>
          </a:p>
        </p:txBody>
      </p:sp>
      <p:sp>
        <p:nvSpPr>
          <p:cNvPr id="10075138" name="Rectangle 2"/>
          <p:cNvSpPr>
            <a:spLocks noGrp="1" noRot="1" noChangeAspect="1" noChangeArrowheads="1" noTextEdit="1"/>
          </p:cNvSpPr>
          <p:nvPr>
            <p:ph type="sldImg"/>
          </p:nvPr>
        </p:nvSpPr>
        <p:spPr>
          <a:ln/>
        </p:spPr>
      </p:sp>
      <p:sp>
        <p:nvSpPr>
          <p:cNvPr id="100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951F165D-E116-415A-AB19-05CAADDC78A4}" type="slidenum">
              <a:rPr lang="en-US">
                <a:solidFill>
                  <a:prstClr val="black"/>
                </a:solidFill>
              </a:rPr>
              <a:pPr/>
              <a:t>39</a:t>
            </a:fld>
            <a:endParaRPr lang="en-US">
              <a:solidFill>
                <a:prstClr val="black"/>
              </a:solidFill>
            </a:endParaRPr>
          </a:p>
        </p:txBody>
      </p:sp>
      <p:sp>
        <p:nvSpPr>
          <p:cNvPr id="10854402" name="Rectangle 2"/>
          <p:cNvSpPr>
            <a:spLocks noGrp="1" noRot="1" noChangeAspect="1" noChangeArrowheads="1" noTextEdit="1"/>
          </p:cNvSpPr>
          <p:nvPr>
            <p:ph type="sldImg"/>
          </p:nvPr>
        </p:nvSpPr>
        <p:spPr>
          <a:ln/>
        </p:spPr>
      </p:sp>
      <p:sp>
        <p:nvSpPr>
          <p:cNvPr id="108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951F165D-E116-415A-AB19-05CAADDC78A4}" type="slidenum">
              <a:rPr lang="en-US">
                <a:solidFill>
                  <a:prstClr val="black"/>
                </a:solidFill>
              </a:rPr>
              <a:pPr/>
              <a:t>40</a:t>
            </a:fld>
            <a:endParaRPr lang="en-US">
              <a:solidFill>
                <a:prstClr val="black"/>
              </a:solidFill>
            </a:endParaRPr>
          </a:p>
        </p:txBody>
      </p:sp>
      <p:sp>
        <p:nvSpPr>
          <p:cNvPr id="10854402" name="Rectangle 2"/>
          <p:cNvSpPr>
            <a:spLocks noGrp="1" noRot="1" noChangeAspect="1" noChangeArrowheads="1" noTextEdit="1"/>
          </p:cNvSpPr>
          <p:nvPr>
            <p:ph type="sldImg"/>
          </p:nvPr>
        </p:nvSpPr>
        <p:spPr>
          <a:ln/>
        </p:spPr>
      </p:sp>
      <p:sp>
        <p:nvSpPr>
          <p:cNvPr id="108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08BFF13A-53A7-4A8C-BF4F-9F6BC0A66C4C}" type="slidenum">
              <a:rPr lang="en-US"/>
              <a:pPr/>
              <a:t>41</a:t>
            </a:fld>
            <a:endParaRPr lang="en-US"/>
          </a:p>
        </p:txBody>
      </p:sp>
      <p:sp>
        <p:nvSpPr>
          <p:cNvPr id="10856450" name="Rectangle 2"/>
          <p:cNvSpPr>
            <a:spLocks noGrp="1" noRot="1" noChangeAspect="1" noChangeArrowheads="1" noTextEdit="1"/>
          </p:cNvSpPr>
          <p:nvPr>
            <p:ph type="sldImg"/>
          </p:nvPr>
        </p:nvSpPr>
        <p:spPr>
          <a:ln/>
        </p:spPr>
      </p:sp>
      <p:sp>
        <p:nvSpPr>
          <p:cNvPr id="108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94268ACC-62B5-4956-8E84-D7194EBA22AA}" type="slidenum">
              <a:rPr lang="en-US"/>
              <a:pPr/>
              <a:t>42</a:t>
            </a:fld>
            <a:endParaRPr lang="en-US"/>
          </a:p>
        </p:txBody>
      </p:sp>
      <p:sp>
        <p:nvSpPr>
          <p:cNvPr id="10857474" name="Rectangle 2"/>
          <p:cNvSpPr>
            <a:spLocks noGrp="1" noRot="1" noChangeAspect="1" noChangeArrowheads="1" noTextEdit="1"/>
          </p:cNvSpPr>
          <p:nvPr>
            <p:ph type="sldImg"/>
          </p:nvPr>
        </p:nvSpPr>
        <p:spPr>
          <a:ln/>
        </p:spPr>
      </p:sp>
      <p:sp>
        <p:nvSpPr>
          <p:cNvPr id="1085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5598D559-C4E5-4F5D-9718-F903BD80C99C}" type="slidenum">
              <a:rPr lang="en-US"/>
              <a:pPr/>
              <a:t>43</a:t>
            </a:fld>
            <a:endParaRPr lang="en-US"/>
          </a:p>
        </p:txBody>
      </p:sp>
      <p:sp>
        <p:nvSpPr>
          <p:cNvPr id="10858498" name="Rectangle 2"/>
          <p:cNvSpPr>
            <a:spLocks noGrp="1" noRot="1" noChangeAspect="1" noChangeArrowheads="1" noTextEdit="1"/>
          </p:cNvSpPr>
          <p:nvPr>
            <p:ph type="sldImg"/>
          </p:nvPr>
        </p:nvSpPr>
        <p:spPr>
          <a:ln/>
        </p:spPr>
      </p:sp>
      <p:sp>
        <p:nvSpPr>
          <p:cNvPr id="108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FD65397F-6472-4892-89BE-748315F994C5}" type="slidenum">
              <a:rPr lang="en-US"/>
              <a:pPr/>
              <a:t>44</a:t>
            </a:fld>
            <a:endParaRPr lang="en-US"/>
          </a:p>
        </p:txBody>
      </p:sp>
      <p:sp>
        <p:nvSpPr>
          <p:cNvPr id="10859522" name="Rectangle 2"/>
          <p:cNvSpPr>
            <a:spLocks noGrp="1" noRot="1" noChangeAspect="1" noChangeArrowheads="1" noTextEdit="1"/>
          </p:cNvSpPr>
          <p:nvPr>
            <p:ph type="sldImg"/>
          </p:nvPr>
        </p:nvSpPr>
        <p:spPr>
          <a:ln/>
        </p:spPr>
      </p:sp>
      <p:sp>
        <p:nvSpPr>
          <p:cNvPr id="1085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D8B5543E-2F15-44E6-834D-DCBCCBBE09E0}" type="slidenum">
              <a:rPr lang="en-US">
                <a:solidFill>
                  <a:prstClr val="black"/>
                </a:solidFill>
              </a:rPr>
              <a:pPr/>
              <a:t>45</a:t>
            </a:fld>
            <a:endParaRPr lang="en-US">
              <a:solidFill>
                <a:prstClr val="black"/>
              </a:solidFill>
            </a:endParaRPr>
          </a:p>
        </p:txBody>
      </p:sp>
      <p:sp>
        <p:nvSpPr>
          <p:cNvPr id="10860546" name="Rectangle 2"/>
          <p:cNvSpPr>
            <a:spLocks noGrp="1" noRot="1" noChangeAspect="1" noChangeArrowheads="1" noTextEdit="1"/>
          </p:cNvSpPr>
          <p:nvPr>
            <p:ph type="sldImg"/>
          </p:nvPr>
        </p:nvSpPr>
        <p:spPr>
          <a:ln/>
        </p:spPr>
      </p:sp>
      <p:sp>
        <p:nvSpPr>
          <p:cNvPr id="1086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5598D559-C4E5-4F5D-9718-F903BD80C99C}" type="slidenum">
              <a:rPr lang="en-US">
                <a:solidFill>
                  <a:prstClr val="black"/>
                </a:solidFill>
              </a:rPr>
              <a:pPr/>
              <a:t>46</a:t>
            </a:fld>
            <a:endParaRPr lang="en-US">
              <a:solidFill>
                <a:prstClr val="black"/>
              </a:solidFill>
            </a:endParaRPr>
          </a:p>
        </p:txBody>
      </p:sp>
      <p:sp>
        <p:nvSpPr>
          <p:cNvPr id="10858498" name="Rectangle 2"/>
          <p:cNvSpPr>
            <a:spLocks noGrp="1" noRot="1" noChangeAspect="1" noChangeArrowheads="1" noTextEdit="1"/>
          </p:cNvSpPr>
          <p:nvPr>
            <p:ph type="sldImg"/>
          </p:nvPr>
        </p:nvSpPr>
        <p:spPr>
          <a:ln/>
        </p:spPr>
      </p:sp>
      <p:sp>
        <p:nvSpPr>
          <p:cNvPr id="108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28D30171-9270-4757-AF32-763FD2E10E3A}" type="slidenum">
              <a:rPr lang="en-US"/>
              <a:pPr/>
              <a:t>47</a:t>
            </a:fld>
            <a:endParaRPr lang="en-US"/>
          </a:p>
        </p:txBody>
      </p:sp>
      <p:sp>
        <p:nvSpPr>
          <p:cNvPr id="10861570" name="Rectangle 2"/>
          <p:cNvSpPr>
            <a:spLocks noGrp="1" noRot="1" noChangeAspect="1" noChangeArrowheads="1" noTextEdit="1"/>
          </p:cNvSpPr>
          <p:nvPr>
            <p:ph type="sldImg"/>
          </p:nvPr>
        </p:nvSpPr>
        <p:spPr>
          <a:ln/>
        </p:spPr>
      </p:sp>
      <p:sp>
        <p:nvSpPr>
          <p:cNvPr id="1086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04C56014-435D-4B29-828C-BB956FCD7458}" type="slidenum">
              <a:rPr lang="en-US">
                <a:solidFill>
                  <a:prstClr val="black"/>
                </a:solidFill>
              </a:rPr>
              <a:pPr/>
              <a:t>48</a:t>
            </a:fld>
            <a:endParaRPr lang="en-US">
              <a:solidFill>
                <a:prstClr val="black"/>
              </a:solidFill>
            </a:endParaRPr>
          </a:p>
        </p:txBody>
      </p:sp>
      <p:sp>
        <p:nvSpPr>
          <p:cNvPr id="10862594" name="Rectangle 2"/>
          <p:cNvSpPr>
            <a:spLocks noGrp="1" noRot="1" noChangeAspect="1" noChangeArrowheads="1" noTextEdit="1"/>
          </p:cNvSpPr>
          <p:nvPr>
            <p:ph type="sldImg"/>
          </p:nvPr>
        </p:nvSpPr>
        <p:spPr>
          <a:ln/>
        </p:spPr>
      </p:sp>
      <p:sp>
        <p:nvSpPr>
          <p:cNvPr id="1086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FB0A36EE-BAC2-43AC-966B-7BC1B8570AA9}" type="slidenum">
              <a:rPr lang="en-US"/>
              <a:pPr/>
              <a:t>4</a:t>
            </a:fld>
            <a:endParaRPr lang="en-US"/>
          </a:p>
        </p:txBody>
      </p:sp>
      <p:sp>
        <p:nvSpPr>
          <p:cNvPr id="9856002" name="Rectangle 2"/>
          <p:cNvSpPr>
            <a:spLocks noGrp="1" noRot="1" noChangeAspect="1" noChangeArrowheads="1" noTextEdit="1"/>
          </p:cNvSpPr>
          <p:nvPr>
            <p:ph type="sldImg"/>
          </p:nvPr>
        </p:nvSpPr>
        <p:spPr>
          <a:xfrm>
            <a:off x="1262063" y="720725"/>
            <a:ext cx="4794250" cy="3595688"/>
          </a:xfrm>
          <a:ln/>
        </p:spPr>
      </p:sp>
      <p:sp>
        <p:nvSpPr>
          <p:cNvPr id="98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2E10449E-59CE-4364-827A-BFAEA5A57706}" type="slidenum">
              <a:rPr lang="en-US">
                <a:solidFill>
                  <a:prstClr val="black"/>
                </a:solidFill>
              </a:rPr>
              <a:pPr/>
              <a:t>49</a:t>
            </a:fld>
            <a:endParaRPr lang="en-US">
              <a:solidFill>
                <a:prstClr val="black"/>
              </a:solidFill>
            </a:endParaRPr>
          </a:p>
        </p:txBody>
      </p:sp>
      <p:sp>
        <p:nvSpPr>
          <p:cNvPr id="10866690" name="Rectangle 2"/>
          <p:cNvSpPr>
            <a:spLocks noGrp="1" noRot="1" noChangeAspect="1" noChangeArrowheads="1" noTextEdit="1"/>
          </p:cNvSpPr>
          <p:nvPr>
            <p:ph type="sldImg"/>
          </p:nvPr>
        </p:nvSpPr>
        <p:spPr>
          <a:ln/>
        </p:spPr>
      </p:sp>
      <p:sp>
        <p:nvSpPr>
          <p:cNvPr id="1086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226D0A25-72F2-46E8-9EC0-9D3A109BD6FC}" type="slidenum">
              <a:rPr lang="en-US">
                <a:solidFill>
                  <a:prstClr val="black"/>
                </a:solidFill>
              </a:rPr>
              <a:pPr/>
              <a:t>50</a:t>
            </a:fld>
            <a:endParaRPr lang="en-US">
              <a:solidFill>
                <a:prstClr val="black"/>
              </a:solidFill>
            </a:endParaRPr>
          </a:p>
        </p:txBody>
      </p:sp>
      <p:sp>
        <p:nvSpPr>
          <p:cNvPr id="10864642" name="Rectangle 2"/>
          <p:cNvSpPr>
            <a:spLocks noGrp="1" noRot="1" noChangeAspect="1" noChangeArrowheads="1" noTextEdit="1"/>
          </p:cNvSpPr>
          <p:nvPr>
            <p:ph type="sldImg"/>
          </p:nvPr>
        </p:nvSpPr>
        <p:spPr>
          <a:ln/>
        </p:spPr>
      </p:sp>
      <p:sp>
        <p:nvSpPr>
          <p:cNvPr id="1086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B57E2878-8F95-4826-923F-96B7A618B2F4}" type="slidenum">
              <a:rPr lang="en-US">
                <a:solidFill>
                  <a:prstClr val="black"/>
                </a:solidFill>
              </a:rPr>
              <a:pPr/>
              <a:t>51</a:t>
            </a:fld>
            <a:endParaRPr lang="en-US">
              <a:solidFill>
                <a:prstClr val="black"/>
              </a:solidFill>
            </a:endParaRPr>
          </a:p>
        </p:txBody>
      </p:sp>
      <p:sp>
        <p:nvSpPr>
          <p:cNvPr id="10865666" name="Rectangle 2"/>
          <p:cNvSpPr>
            <a:spLocks noGrp="1" noRot="1" noChangeAspect="1" noChangeArrowheads="1" noTextEdit="1"/>
          </p:cNvSpPr>
          <p:nvPr>
            <p:ph type="sldImg"/>
          </p:nvPr>
        </p:nvSpPr>
        <p:spPr>
          <a:ln/>
        </p:spPr>
      </p:sp>
      <p:sp>
        <p:nvSpPr>
          <p:cNvPr id="1086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B72296F4-0052-4D93-A848-46836846CA72}" type="slidenum">
              <a:rPr lang="en-US">
                <a:solidFill>
                  <a:prstClr val="black"/>
                </a:solidFill>
              </a:rPr>
              <a:pPr/>
              <a:t>52</a:t>
            </a:fld>
            <a:endParaRPr lang="en-US">
              <a:solidFill>
                <a:prstClr val="black"/>
              </a:solidFill>
            </a:endParaRPr>
          </a:p>
        </p:txBody>
      </p:sp>
      <p:sp>
        <p:nvSpPr>
          <p:cNvPr id="10867714" name="Rectangle 2"/>
          <p:cNvSpPr>
            <a:spLocks noGrp="1" noRot="1" noChangeAspect="1" noChangeArrowheads="1" noTextEdit="1"/>
          </p:cNvSpPr>
          <p:nvPr>
            <p:ph type="sldImg"/>
          </p:nvPr>
        </p:nvSpPr>
        <p:spPr>
          <a:ln/>
        </p:spPr>
      </p:sp>
      <p:sp>
        <p:nvSpPr>
          <p:cNvPr id="1086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9F1F7A0B-6671-4A67-A09A-592077C9DA86}" type="slidenum">
              <a:rPr lang="en-US">
                <a:solidFill>
                  <a:prstClr val="black"/>
                </a:solidFill>
              </a:rPr>
              <a:pPr/>
              <a:t>53</a:t>
            </a:fld>
            <a:endParaRPr lang="en-US">
              <a:solidFill>
                <a:prstClr val="black"/>
              </a:solidFill>
            </a:endParaRPr>
          </a:p>
        </p:txBody>
      </p:sp>
      <p:sp>
        <p:nvSpPr>
          <p:cNvPr id="10869762" name="Rectangle 2"/>
          <p:cNvSpPr>
            <a:spLocks noGrp="1" noRot="1" noChangeAspect="1" noChangeArrowheads="1" noTextEdit="1"/>
          </p:cNvSpPr>
          <p:nvPr>
            <p:ph type="sldImg"/>
          </p:nvPr>
        </p:nvSpPr>
        <p:spPr>
          <a:ln/>
        </p:spPr>
      </p:sp>
      <p:sp>
        <p:nvSpPr>
          <p:cNvPr id="1086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56D7B7A4-C3D8-40B1-8D97-6BB381378CAA}" type="slidenum">
              <a:rPr lang="en-US">
                <a:solidFill>
                  <a:prstClr val="black"/>
                </a:solidFill>
              </a:rPr>
              <a:pPr/>
              <a:t>54</a:t>
            </a:fld>
            <a:endParaRPr lang="en-US">
              <a:solidFill>
                <a:prstClr val="black"/>
              </a:solidFill>
            </a:endParaRPr>
          </a:p>
        </p:txBody>
      </p:sp>
      <p:sp>
        <p:nvSpPr>
          <p:cNvPr id="10868738" name="Rectangle 2"/>
          <p:cNvSpPr>
            <a:spLocks noGrp="1" noRot="1" noChangeAspect="1" noChangeArrowheads="1" noTextEdit="1"/>
          </p:cNvSpPr>
          <p:nvPr>
            <p:ph type="sldImg"/>
          </p:nvPr>
        </p:nvSpPr>
        <p:spPr>
          <a:ln/>
        </p:spPr>
      </p:sp>
      <p:sp>
        <p:nvSpPr>
          <p:cNvPr id="1086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5F308091-9581-45A8-9157-1A6A5B34D1B7}" type="slidenum">
              <a:rPr lang="en-US"/>
              <a:pPr/>
              <a:t>56</a:t>
            </a:fld>
            <a:endParaRPr lang="en-US"/>
          </a:p>
        </p:txBody>
      </p:sp>
      <p:sp>
        <p:nvSpPr>
          <p:cNvPr id="10827778" name="Rectangle 2"/>
          <p:cNvSpPr>
            <a:spLocks noGrp="1" noRot="1" noChangeAspect="1" noChangeArrowheads="1" noTextEdit="1"/>
          </p:cNvSpPr>
          <p:nvPr>
            <p:ph type="sldImg"/>
          </p:nvPr>
        </p:nvSpPr>
        <p:spPr>
          <a:ln/>
        </p:spPr>
      </p:sp>
      <p:sp>
        <p:nvSpPr>
          <p:cNvPr id="1082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1D8AED4E-1CDE-4953-AAD3-3D0AAA85438B}" type="slidenum">
              <a:rPr lang="en-US"/>
              <a:pPr/>
              <a:t>57</a:t>
            </a:fld>
            <a:endParaRPr lang="en-US"/>
          </a:p>
        </p:txBody>
      </p:sp>
      <p:sp>
        <p:nvSpPr>
          <p:cNvPr id="10829826" name="Rectangle 2"/>
          <p:cNvSpPr>
            <a:spLocks noGrp="1" noRot="1" noChangeAspect="1" noChangeArrowheads="1" noTextEdit="1"/>
          </p:cNvSpPr>
          <p:nvPr>
            <p:ph type="sldImg"/>
          </p:nvPr>
        </p:nvSpPr>
        <p:spPr>
          <a:xfrm>
            <a:off x="1258888" y="720725"/>
            <a:ext cx="4800600" cy="3600450"/>
          </a:xfrm>
          <a:ln/>
        </p:spPr>
      </p:sp>
      <p:sp>
        <p:nvSpPr>
          <p:cNvPr id="1082982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3DA51051-BA6C-467F-92FD-074DEA853961}" type="slidenum">
              <a:rPr lang="en-US"/>
              <a:pPr/>
              <a:t>58</a:t>
            </a:fld>
            <a:endParaRPr lang="en-US"/>
          </a:p>
        </p:txBody>
      </p:sp>
      <p:sp>
        <p:nvSpPr>
          <p:cNvPr id="10831874" name="Rectangle 2"/>
          <p:cNvSpPr>
            <a:spLocks noGrp="1" noRot="1" noChangeAspect="1" noChangeArrowheads="1" noTextEdit="1"/>
          </p:cNvSpPr>
          <p:nvPr>
            <p:ph type="sldImg"/>
          </p:nvPr>
        </p:nvSpPr>
        <p:spPr>
          <a:xfrm>
            <a:off x="1258888" y="720725"/>
            <a:ext cx="4800600" cy="3600450"/>
          </a:xfrm>
          <a:ln/>
        </p:spPr>
      </p:sp>
      <p:sp>
        <p:nvSpPr>
          <p:cNvPr id="1083187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1B951403-0C84-4F54-B9DF-C7E861C99914}" type="slidenum">
              <a:rPr lang="en-US"/>
              <a:pPr/>
              <a:t>59</a:t>
            </a:fld>
            <a:endParaRPr lang="en-US"/>
          </a:p>
        </p:txBody>
      </p:sp>
      <p:sp>
        <p:nvSpPr>
          <p:cNvPr id="10833922" name="Rectangle 2"/>
          <p:cNvSpPr>
            <a:spLocks noGrp="1" noRot="1" noChangeAspect="1" noChangeArrowheads="1" noTextEdit="1"/>
          </p:cNvSpPr>
          <p:nvPr>
            <p:ph type="sldImg"/>
          </p:nvPr>
        </p:nvSpPr>
        <p:spPr>
          <a:xfrm>
            <a:off x="1258888" y="720725"/>
            <a:ext cx="4800600" cy="3600450"/>
          </a:xfrm>
          <a:ln/>
        </p:spPr>
      </p:sp>
      <p:sp>
        <p:nvSpPr>
          <p:cNvPr id="10833923"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0ED16D1D-7540-41A0-8948-A0F692BBC667}" type="slidenum">
              <a:rPr lang="en-US"/>
              <a:pPr/>
              <a:t>5</a:t>
            </a:fld>
            <a:endParaRPr lang="en-US"/>
          </a:p>
        </p:txBody>
      </p:sp>
      <p:sp>
        <p:nvSpPr>
          <p:cNvPr id="9447426" name="Rectangle 2"/>
          <p:cNvSpPr>
            <a:spLocks noGrp="1" noRot="1" noChangeAspect="1" noChangeArrowheads="1" noTextEdit="1"/>
          </p:cNvSpPr>
          <p:nvPr>
            <p:ph type="sldImg"/>
          </p:nvPr>
        </p:nvSpPr>
        <p:spPr>
          <a:xfrm>
            <a:off x="1260475" y="722313"/>
            <a:ext cx="4799013" cy="3598862"/>
          </a:xfrm>
          <a:ln/>
        </p:spPr>
      </p:sp>
      <p:sp>
        <p:nvSpPr>
          <p:cNvPr id="9447427" name="Rectangle 3"/>
          <p:cNvSpPr>
            <a:spLocks noGrp="1" noChangeArrowheads="1"/>
          </p:cNvSpPr>
          <p:nvPr>
            <p:ph type="body" idx="1"/>
          </p:nvPr>
        </p:nvSpPr>
        <p:spPr>
          <a:xfrm>
            <a:off x="976313" y="4560888"/>
            <a:ext cx="5362575" cy="4318000"/>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8F3B0EFE-A4AF-4052-8C6D-FBC38FD19068}" type="slidenum">
              <a:rPr lang="en-US"/>
              <a:pPr/>
              <a:t>60</a:t>
            </a:fld>
            <a:endParaRPr lang="en-US"/>
          </a:p>
        </p:txBody>
      </p:sp>
      <p:sp>
        <p:nvSpPr>
          <p:cNvPr id="10835970" name="Rectangle 2"/>
          <p:cNvSpPr>
            <a:spLocks noGrp="1" noRot="1" noChangeAspect="1" noChangeArrowheads="1" noTextEdit="1"/>
          </p:cNvSpPr>
          <p:nvPr>
            <p:ph type="sldImg"/>
          </p:nvPr>
        </p:nvSpPr>
        <p:spPr>
          <a:xfrm>
            <a:off x="1258888" y="720725"/>
            <a:ext cx="4800600" cy="3600450"/>
          </a:xfrm>
          <a:ln/>
        </p:spPr>
      </p:sp>
      <p:sp>
        <p:nvSpPr>
          <p:cNvPr id="1083597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7702EE90-62A6-4972-9E65-1967BC119142}" type="slidenum">
              <a:rPr lang="en-US"/>
              <a:pPr/>
              <a:t>61</a:t>
            </a:fld>
            <a:endParaRPr lang="en-US"/>
          </a:p>
        </p:txBody>
      </p:sp>
      <p:sp>
        <p:nvSpPr>
          <p:cNvPr id="10870786" name="Rectangle 2"/>
          <p:cNvSpPr>
            <a:spLocks noGrp="1" noRot="1" noChangeAspect="1" noChangeArrowheads="1" noTextEdit="1"/>
          </p:cNvSpPr>
          <p:nvPr>
            <p:ph type="sldImg"/>
          </p:nvPr>
        </p:nvSpPr>
        <p:spPr>
          <a:ln/>
        </p:spPr>
      </p:sp>
      <p:sp>
        <p:nvSpPr>
          <p:cNvPr id="108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55724111-513C-4ECA-9334-1276DC69F7C4}" type="slidenum">
              <a:rPr lang="en-US">
                <a:solidFill>
                  <a:prstClr val="black"/>
                </a:solidFill>
              </a:rPr>
              <a:pPr/>
              <a:t>62</a:t>
            </a:fld>
            <a:endParaRPr lang="en-US">
              <a:solidFill>
                <a:prstClr val="black"/>
              </a:solidFill>
            </a:endParaRPr>
          </a:p>
        </p:txBody>
      </p:sp>
      <p:sp>
        <p:nvSpPr>
          <p:cNvPr id="10875906" name="Rectangle 2"/>
          <p:cNvSpPr>
            <a:spLocks noGrp="1" noRot="1" noChangeAspect="1" noChangeArrowheads="1" noTextEdit="1"/>
          </p:cNvSpPr>
          <p:nvPr>
            <p:ph type="sldImg"/>
          </p:nvPr>
        </p:nvSpPr>
        <p:spPr>
          <a:ln/>
        </p:spPr>
      </p:sp>
      <p:sp>
        <p:nvSpPr>
          <p:cNvPr id="1087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2726F75B-D724-4660-86AC-15077942B7B1}" type="slidenum">
              <a:rPr lang="en-US">
                <a:solidFill>
                  <a:prstClr val="black"/>
                </a:solidFill>
              </a:rPr>
              <a:pPr/>
              <a:t>63</a:t>
            </a:fld>
            <a:endParaRPr lang="en-US">
              <a:solidFill>
                <a:prstClr val="black"/>
              </a:solidFill>
            </a:endParaRPr>
          </a:p>
        </p:txBody>
      </p:sp>
      <p:sp>
        <p:nvSpPr>
          <p:cNvPr id="10876930" name="Rectangle 2"/>
          <p:cNvSpPr>
            <a:spLocks noGrp="1" noRot="1" noChangeAspect="1" noChangeArrowheads="1" noTextEdit="1"/>
          </p:cNvSpPr>
          <p:nvPr>
            <p:ph type="sldImg"/>
          </p:nvPr>
        </p:nvSpPr>
        <p:spPr>
          <a:ln/>
        </p:spPr>
      </p:sp>
      <p:sp>
        <p:nvSpPr>
          <p:cNvPr id="1087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E2B47643-BA9D-460A-AB78-0F6C55A9CEC4}" type="slidenum">
              <a:rPr lang="en-US">
                <a:solidFill>
                  <a:prstClr val="black"/>
                </a:solidFill>
              </a:rPr>
              <a:pPr/>
              <a:t>64</a:t>
            </a:fld>
            <a:endParaRPr lang="en-US">
              <a:solidFill>
                <a:prstClr val="black"/>
              </a:solidFill>
            </a:endParaRPr>
          </a:p>
        </p:txBody>
      </p:sp>
      <p:sp>
        <p:nvSpPr>
          <p:cNvPr id="10877954" name="Rectangle 2"/>
          <p:cNvSpPr>
            <a:spLocks noGrp="1" noRot="1" noChangeAspect="1" noChangeArrowheads="1" noTextEdit="1"/>
          </p:cNvSpPr>
          <p:nvPr>
            <p:ph type="sldImg"/>
          </p:nvPr>
        </p:nvSpPr>
        <p:spPr>
          <a:ln/>
        </p:spPr>
      </p:sp>
      <p:sp>
        <p:nvSpPr>
          <p:cNvPr id="1087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42377-556E-4AE2-B74A-5EF167C017A7}" type="slidenum">
              <a:rPr lang="en-US">
                <a:solidFill>
                  <a:prstClr val="black"/>
                </a:solidFill>
              </a:rPr>
              <a:pPr/>
              <a:t>65</a:t>
            </a:fld>
            <a:endParaRPr lang="en-US">
              <a:solidFill>
                <a:prstClr val="black"/>
              </a:solidFill>
            </a:endParaRPr>
          </a:p>
        </p:txBody>
      </p:sp>
      <p:sp>
        <p:nvSpPr>
          <p:cNvPr id="1755138" name="Rectangle 2"/>
          <p:cNvSpPr>
            <a:spLocks noGrp="1" noRot="1" noChangeAspect="1" noChangeArrowheads="1" noTextEdit="1"/>
          </p:cNvSpPr>
          <p:nvPr>
            <p:ph type="sldImg"/>
          </p:nvPr>
        </p:nvSpPr>
        <p:spPr>
          <a:xfrm>
            <a:off x="1258888" y="720725"/>
            <a:ext cx="4800600" cy="3600450"/>
          </a:xfrm>
          <a:ln/>
        </p:spPr>
      </p:sp>
      <p:sp>
        <p:nvSpPr>
          <p:cNvPr id="175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D90B2-F373-48CA-A205-CCDE1E09F031}" type="slidenum">
              <a:rPr lang="en-US">
                <a:solidFill>
                  <a:prstClr val="black"/>
                </a:solidFill>
              </a:rPr>
              <a:pPr/>
              <a:t>70</a:t>
            </a:fld>
            <a:endParaRPr lang="en-US">
              <a:solidFill>
                <a:prstClr val="black"/>
              </a:solidFill>
            </a:endParaRPr>
          </a:p>
        </p:txBody>
      </p:sp>
      <p:sp>
        <p:nvSpPr>
          <p:cNvPr id="1179650" name="Rectangle 2"/>
          <p:cNvSpPr>
            <a:spLocks noGrp="1" noRot="1" noChangeAspect="1" noChangeArrowheads="1" noTextEdit="1"/>
          </p:cNvSpPr>
          <p:nvPr>
            <p:ph type="sldImg"/>
          </p:nvPr>
        </p:nvSpPr>
        <p:spPr>
          <a:xfrm>
            <a:off x="1258888" y="720725"/>
            <a:ext cx="4800600" cy="3600450"/>
          </a:xfrm>
          <a:ln/>
        </p:spPr>
      </p:sp>
      <p:sp>
        <p:nvSpPr>
          <p:cNvPr id="117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7702EE90-62A6-4972-9E65-1967BC119142}" type="slidenum">
              <a:rPr lang="en-US"/>
              <a:pPr/>
              <a:t>73</a:t>
            </a:fld>
            <a:endParaRPr lang="en-US"/>
          </a:p>
        </p:txBody>
      </p:sp>
      <p:sp>
        <p:nvSpPr>
          <p:cNvPr id="10870786" name="Rectangle 2"/>
          <p:cNvSpPr>
            <a:spLocks noGrp="1" noRot="1" noChangeAspect="1" noChangeArrowheads="1" noTextEdit="1"/>
          </p:cNvSpPr>
          <p:nvPr>
            <p:ph type="sldImg"/>
          </p:nvPr>
        </p:nvSpPr>
        <p:spPr>
          <a:ln/>
        </p:spPr>
      </p:sp>
      <p:sp>
        <p:nvSpPr>
          <p:cNvPr id="108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B26CF7C8-E350-4CCF-BB13-EE89F34784D9}" type="slidenum">
              <a:rPr lang="en-US">
                <a:solidFill>
                  <a:prstClr val="black"/>
                </a:solidFill>
              </a:rPr>
              <a:pPr/>
              <a:t>74</a:t>
            </a:fld>
            <a:endParaRPr lang="en-US">
              <a:solidFill>
                <a:prstClr val="black"/>
              </a:solidFill>
            </a:endParaRPr>
          </a:p>
        </p:txBody>
      </p:sp>
      <p:sp>
        <p:nvSpPr>
          <p:cNvPr id="10878978" name="Rectangle 2"/>
          <p:cNvSpPr>
            <a:spLocks noGrp="1" noRot="1" noChangeAspect="1" noChangeArrowheads="1" noTextEdit="1"/>
          </p:cNvSpPr>
          <p:nvPr>
            <p:ph type="sldImg"/>
          </p:nvPr>
        </p:nvSpPr>
        <p:spPr>
          <a:ln/>
        </p:spPr>
      </p:sp>
      <p:sp>
        <p:nvSpPr>
          <p:cNvPr id="1087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9B2FAD76-6754-4EE7-B395-3A802A060F85}" type="slidenum">
              <a:rPr lang="en-US">
                <a:solidFill>
                  <a:prstClr val="black"/>
                </a:solidFill>
              </a:rPr>
              <a:pPr/>
              <a:t>75</a:t>
            </a:fld>
            <a:endParaRPr lang="en-US">
              <a:solidFill>
                <a:prstClr val="black"/>
              </a:solidFill>
            </a:endParaRPr>
          </a:p>
        </p:txBody>
      </p:sp>
      <p:sp>
        <p:nvSpPr>
          <p:cNvPr id="10880002" name="Rectangle 2"/>
          <p:cNvSpPr>
            <a:spLocks noGrp="1" noRot="1" noChangeAspect="1" noChangeArrowheads="1" noTextEdit="1"/>
          </p:cNvSpPr>
          <p:nvPr>
            <p:ph type="sldImg"/>
          </p:nvPr>
        </p:nvSpPr>
        <p:spPr>
          <a:ln/>
        </p:spPr>
      </p:sp>
      <p:sp>
        <p:nvSpPr>
          <p:cNvPr id="108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A9EA238C-8E78-4762-9AEE-BF1ACAE012CD}" type="slidenum">
              <a:rPr lang="en-US"/>
              <a:pPr/>
              <a:t>6</a:t>
            </a:fld>
            <a:endParaRPr lang="en-US"/>
          </a:p>
        </p:txBody>
      </p:sp>
      <p:sp>
        <p:nvSpPr>
          <p:cNvPr id="6177794" name="Rectangle 2"/>
          <p:cNvSpPr>
            <a:spLocks noGrp="1" noRot="1" noChangeAspect="1" noChangeArrowheads="1" noTextEdit="1"/>
          </p:cNvSpPr>
          <p:nvPr>
            <p:ph type="sldImg"/>
          </p:nvPr>
        </p:nvSpPr>
        <p:spPr>
          <a:ln/>
        </p:spPr>
      </p:sp>
      <p:sp>
        <p:nvSpPr>
          <p:cNvPr id="617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01B4224B-1A66-49B8-B4B2-4FF8462E8198}" type="slidenum">
              <a:rPr lang="en-US">
                <a:solidFill>
                  <a:prstClr val="black"/>
                </a:solidFill>
              </a:rPr>
              <a:pPr/>
              <a:t>76</a:t>
            </a:fld>
            <a:endParaRPr lang="en-US">
              <a:solidFill>
                <a:prstClr val="black"/>
              </a:solidFill>
            </a:endParaRPr>
          </a:p>
        </p:txBody>
      </p:sp>
      <p:sp>
        <p:nvSpPr>
          <p:cNvPr id="10314754" name="Rectangle 2"/>
          <p:cNvSpPr>
            <a:spLocks noGrp="1" noRot="1" noChangeAspect="1" noChangeArrowheads="1" noTextEdit="1"/>
          </p:cNvSpPr>
          <p:nvPr>
            <p:ph type="sldImg"/>
          </p:nvPr>
        </p:nvSpPr>
        <p:spPr>
          <a:ln/>
        </p:spPr>
      </p:sp>
      <p:sp>
        <p:nvSpPr>
          <p:cNvPr id="103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01B4224B-1A66-49B8-B4B2-4FF8462E8198}" type="slidenum">
              <a:rPr lang="en-US">
                <a:solidFill>
                  <a:prstClr val="black"/>
                </a:solidFill>
              </a:rPr>
              <a:pPr/>
              <a:t>77</a:t>
            </a:fld>
            <a:endParaRPr lang="en-US">
              <a:solidFill>
                <a:prstClr val="black"/>
              </a:solidFill>
            </a:endParaRPr>
          </a:p>
        </p:txBody>
      </p:sp>
      <p:sp>
        <p:nvSpPr>
          <p:cNvPr id="10314754" name="Rectangle 2"/>
          <p:cNvSpPr>
            <a:spLocks noGrp="1" noRot="1" noChangeAspect="1" noChangeArrowheads="1" noTextEdit="1"/>
          </p:cNvSpPr>
          <p:nvPr>
            <p:ph type="sldImg"/>
          </p:nvPr>
        </p:nvSpPr>
        <p:spPr>
          <a:ln/>
        </p:spPr>
      </p:sp>
      <p:sp>
        <p:nvSpPr>
          <p:cNvPr id="103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89C1737B-EC17-4CD1-A383-32E9A17AB75D}" type="slidenum">
              <a:rPr lang="en-US">
                <a:solidFill>
                  <a:prstClr val="black"/>
                </a:solidFill>
              </a:rPr>
              <a:pPr/>
              <a:t>78</a:t>
            </a:fld>
            <a:endParaRPr lang="en-US">
              <a:solidFill>
                <a:prstClr val="black"/>
              </a:solidFill>
            </a:endParaRPr>
          </a:p>
        </p:txBody>
      </p:sp>
      <p:sp>
        <p:nvSpPr>
          <p:cNvPr id="10320898" name="Rectangle 2"/>
          <p:cNvSpPr>
            <a:spLocks noGrp="1" noRot="1" noChangeAspect="1" noChangeArrowheads="1" noTextEdit="1"/>
          </p:cNvSpPr>
          <p:nvPr>
            <p:ph type="sldImg"/>
          </p:nvPr>
        </p:nvSpPr>
        <p:spPr>
          <a:ln/>
        </p:spPr>
      </p:sp>
      <p:sp>
        <p:nvSpPr>
          <p:cNvPr id="103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4163EFFC-EB5F-4CDF-B7B0-9F5978A54147}" type="slidenum">
              <a:rPr lang="en-US">
                <a:solidFill>
                  <a:prstClr val="black"/>
                </a:solidFill>
              </a:rPr>
              <a:pPr/>
              <a:t>80</a:t>
            </a:fld>
            <a:endParaRPr lang="en-US">
              <a:solidFill>
                <a:prstClr val="black"/>
              </a:solidFill>
            </a:endParaRPr>
          </a:p>
        </p:txBody>
      </p:sp>
      <p:sp>
        <p:nvSpPr>
          <p:cNvPr id="10316802" name="Rectangle 2"/>
          <p:cNvSpPr>
            <a:spLocks noGrp="1" noRot="1" noChangeAspect="1" noChangeArrowheads="1" noTextEdit="1"/>
          </p:cNvSpPr>
          <p:nvPr>
            <p:ph type="sldImg"/>
          </p:nvPr>
        </p:nvSpPr>
        <p:spPr>
          <a:ln/>
        </p:spPr>
      </p:sp>
      <p:sp>
        <p:nvSpPr>
          <p:cNvPr id="103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0DD69C0F-1F30-4A76-93B8-0DAA1868848C}" type="slidenum">
              <a:rPr lang="en-US">
                <a:solidFill>
                  <a:prstClr val="black"/>
                </a:solidFill>
              </a:rPr>
              <a:pPr/>
              <a:t>83</a:t>
            </a:fld>
            <a:endParaRPr lang="en-US">
              <a:solidFill>
                <a:prstClr val="black"/>
              </a:solidFill>
            </a:endParaRPr>
          </a:p>
        </p:txBody>
      </p:sp>
      <p:sp>
        <p:nvSpPr>
          <p:cNvPr id="10446850" name="Rectangle 2"/>
          <p:cNvSpPr>
            <a:spLocks noGrp="1" noRot="1" noChangeAspect="1" noChangeArrowheads="1" noTextEdit="1"/>
          </p:cNvSpPr>
          <p:nvPr>
            <p:ph type="sldImg"/>
          </p:nvPr>
        </p:nvSpPr>
        <p:spPr>
          <a:xfrm>
            <a:off x="1260475" y="722313"/>
            <a:ext cx="4799013" cy="3598862"/>
          </a:xfrm>
          <a:ln/>
        </p:spPr>
      </p:sp>
      <p:sp>
        <p:nvSpPr>
          <p:cNvPr id="10446851" name="Rectangle 3"/>
          <p:cNvSpPr>
            <a:spLocks noGrp="1" noChangeArrowheads="1"/>
          </p:cNvSpPr>
          <p:nvPr>
            <p:ph type="body" idx="1"/>
          </p:nvPr>
        </p:nvSpPr>
        <p:spPr>
          <a:xfrm>
            <a:off x="976313" y="4560888"/>
            <a:ext cx="5362575" cy="4318000"/>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Applications of olefin metathesis</a:t>
            </a:r>
          </a:p>
        </p:txBody>
      </p:sp>
      <p:sp>
        <p:nvSpPr>
          <p:cNvPr id="7" name="Rectangle 7"/>
          <p:cNvSpPr>
            <a:spLocks noGrp="1" noChangeArrowheads="1"/>
          </p:cNvSpPr>
          <p:nvPr>
            <p:ph type="sldNum" sz="quarter" idx="5"/>
          </p:nvPr>
        </p:nvSpPr>
        <p:spPr>
          <a:ln/>
        </p:spPr>
        <p:txBody>
          <a:bodyPr/>
          <a:lstStyle/>
          <a:p>
            <a:fld id="{25F5728F-CE95-421A-8CAA-7E3C591391E3}" type="slidenum">
              <a:rPr lang="en-US">
                <a:solidFill>
                  <a:prstClr val="black"/>
                </a:solidFill>
              </a:rPr>
              <a:pPr/>
              <a:t>84</a:t>
            </a:fld>
            <a:endParaRPr lang="en-US">
              <a:solidFill>
                <a:prstClr val="black"/>
              </a:solidFill>
            </a:endParaRPr>
          </a:p>
        </p:txBody>
      </p:sp>
      <p:sp>
        <p:nvSpPr>
          <p:cNvPr id="10448898" name="Rectangle 2"/>
          <p:cNvSpPr>
            <a:spLocks noGrp="1" noRot="1" noChangeAspect="1" noChangeArrowheads="1" noTextEdit="1"/>
          </p:cNvSpPr>
          <p:nvPr>
            <p:ph type="sldImg"/>
          </p:nvPr>
        </p:nvSpPr>
        <p:spPr>
          <a:xfrm>
            <a:off x="1257300" y="720725"/>
            <a:ext cx="4799013" cy="3598863"/>
          </a:xfrm>
          <a:solidFill>
            <a:srgbClr val="FFFFFF"/>
          </a:solidFill>
          <a:ln/>
        </p:spPr>
      </p:sp>
      <p:sp>
        <p:nvSpPr>
          <p:cNvPr id="10448899" name="Rectangle 3"/>
          <p:cNvSpPr txBox="1">
            <a:spLocks noGrp="1" noChangeArrowheads="1"/>
          </p:cNvSpPr>
          <p:nvPr>
            <p:ph type="body" idx="1"/>
          </p:nvPr>
        </p:nvSpPr>
        <p:spPr>
          <a:xfrm>
            <a:off x="974725" y="4560888"/>
            <a:ext cx="5364163" cy="187325"/>
          </a:xfrm>
          <a:ln/>
          <a:extLs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D44ED954-FB30-4606-8136-F9E9B79CC7F0}" type="slidenum">
              <a:rPr lang="en-US"/>
              <a:pPr/>
              <a:t>85</a:t>
            </a:fld>
            <a:endParaRPr lang="en-US"/>
          </a:p>
        </p:txBody>
      </p:sp>
      <p:sp>
        <p:nvSpPr>
          <p:cNvPr id="9211906" name="Rectangle 2"/>
          <p:cNvSpPr>
            <a:spLocks noGrp="1" noRot="1" noChangeAspect="1" noChangeArrowheads="1" noTextEdit="1"/>
          </p:cNvSpPr>
          <p:nvPr>
            <p:ph type="sldImg"/>
          </p:nvPr>
        </p:nvSpPr>
        <p:spPr>
          <a:ln/>
        </p:spPr>
      </p:sp>
      <p:sp>
        <p:nvSpPr>
          <p:cNvPr id="921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5D570906-5BC4-46C4-A2C0-A594571F078F}" type="slidenum">
              <a:rPr lang="en-US"/>
              <a:pPr/>
              <a:t>7</a:t>
            </a:fld>
            <a:endParaRPr lang="en-US"/>
          </a:p>
        </p:txBody>
      </p:sp>
      <p:sp>
        <p:nvSpPr>
          <p:cNvPr id="10945538" name="Rectangle 2"/>
          <p:cNvSpPr>
            <a:spLocks noGrp="1" noRot="1" noChangeAspect="1" noChangeArrowheads="1" noTextEdit="1"/>
          </p:cNvSpPr>
          <p:nvPr>
            <p:ph type="sldImg"/>
          </p:nvPr>
        </p:nvSpPr>
        <p:spPr>
          <a:ln/>
        </p:spPr>
      </p:sp>
      <p:sp>
        <p:nvSpPr>
          <p:cNvPr id="1094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r>
              <a:rPr lang="en-US" sz="1300" b="0" smtClean="0">
                <a:latin typeface="Arial" pitchFamily="34" charset="0"/>
              </a:rPr>
              <a:t>Applications of olefin metathesis</a:t>
            </a:r>
          </a:p>
        </p:txBody>
      </p:sp>
      <p:sp>
        <p:nvSpPr>
          <p:cNvPr id="239619" name="Rectangle 7"/>
          <p:cNvSpPr>
            <a:spLocks noGrp="1" noChangeArrowheads="1"/>
          </p:cNvSpPr>
          <p:nvPr>
            <p:ph type="sldNum" sz="quarter" idx="5"/>
          </p:nvPr>
        </p:nvSpPr>
        <p:spPr/>
        <p:txBody>
          <a:bodyPr/>
          <a:lstStyle>
            <a:lvl1pPr defTabSz="966788" eaLnBrk="0" hangingPunct="0">
              <a:defRPr sz="2000" b="1">
                <a:solidFill>
                  <a:schemeClr val="tx1"/>
                </a:solidFill>
                <a:latin typeface="Times New Roman" pitchFamily="18" charset="0"/>
              </a:defRPr>
            </a:lvl1pPr>
            <a:lvl2pPr marL="742950" indent="-285750" defTabSz="966788" eaLnBrk="0" hangingPunct="0">
              <a:defRPr sz="2000" b="1">
                <a:solidFill>
                  <a:schemeClr val="tx1"/>
                </a:solidFill>
                <a:latin typeface="Times New Roman" pitchFamily="18" charset="0"/>
              </a:defRPr>
            </a:lvl2pPr>
            <a:lvl3pPr marL="1143000" indent="-228600" defTabSz="966788" eaLnBrk="0" hangingPunct="0">
              <a:defRPr sz="2000" b="1">
                <a:solidFill>
                  <a:schemeClr val="tx1"/>
                </a:solidFill>
                <a:latin typeface="Times New Roman" pitchFamily="18" charset="0"/>
              </a:defRPr>
            </a:lvl3pPr>
            <a:lvl4pPr marL="1600200" indent="-228600" defTabSz="966788" eaLnBrk="0" hangingPunct="0">
              <a:defRPr sz="2000" b="1">
                <a:solidFill>
                  <a:schemeClr val="tx1"/>
                </a:solidFill>
                <a:latin typeface="Times New Roman" pitchFamily="18" charset="0"/>
              </a:defRPr>
            </a:lvl4pPr>
            <a:lvl5pPr marL="2057400" indent="-228600" defTabSz="966788" eaLnBrk="0" hangingPunct="0">
              <a:defRPr sz="2000" b="1">
                <a:solidFill>
                  <a:schemeClr val="tx1"/>
                </a:solidFill>
                <a:latin typeface="Times New Roman" pitchFamily="18" charset="0"/>
              </a:defRPr>
            </a:lvl5pPr>
            <a:lvl6pPr marL="2514600" indent="-228600" defTabSz="966788" eaLnBrk="0" fontAlgn="base" hangingPunct="0">
              <a:spcBef>
                <a:spcPct val="0"/>
              </a:spcBef>
              <a:spcAft>
                <a:spcPct val="0"/>
              </a:spcAft>
              <a:defRPr sz="2000" b="1">
                <a:solidFill>
                  <a:schemeClr val="tx1"/>
                </a:solidFill>
                <a:latin typeface="Times New Roman" pitchFamily="18" charset="0"/>
              </a:defRPr>
            </a:lvl6pPr>
            <a:lvl7pPr marL="2971800" indent="-228600" defTabSz="966788" eaLnBrk="0" fontAlgn="base" hangingPunct="0">
              <a:spcBef>
                <a:spcPct val="0"/>
              </a:spcBef>
              <a:spcAft>
                <a:spcPct val="0"/>
              </a:spcAft>
              <a:defRPr sz="2000" b="1">
                <a:solidFill>
                  <a:schemeClr val="tx1"/>
                </a:solidFill>
                <a:latin typeface="Times New Roman" pitchFamily="18" charset="0"/>
              </a:defRPr>
            </a:lvl7pPr>
            <a:lvl8pPr marL="3429000" indent="-228600" defTabSz="966788" eaLnBrk="0" fontAlgn="base" hangingPunct="0">
              <a:spcBef>
                <a:spcPct val="0"/>
              </a:spcBef>
              <a:spcAft>
                <a:spcPct val="0"/>
              </a:spcAft>
              <a:defRPr sz="2000" b="1">
                <a:solidFill>
                  <a:schemeClr val="tx1"/>
                </a:solidFill>
                <a:latin typeface="Times New Roman" pitchFamily="18" charset="0"/>
              </a:defRPr>
            </a:lvl8pPr>
            <a:lvl9pPr marL="3886200" indent="-228600" defTabSz="966788" eaLnBrk="0" fontAlgn="base" hangingPunct="0">
              <a:spcBef>
                <a:spcPct val="0"/>
              </a:spcBef>
              <a:spcAft>
                <a:spcPct val="0"/>
              </a:spcAft>
              <a:defRPr sz="2000" b="1">
                <a:solidFill>
                  <a:schemeClr val="tx1"/>
                </a:solidFill>
                <a:latin typeface="Times New Roman" pitchFamily="18" charset="0"/>
              </a:defRPr>
            </a:lvl9pPr>
          </a:lstStyle>
          <a:p>
            <a:pPr>
              <a:defRPr/>
            </a:pPr>
            <a:fld id="{DF35C0CF-4506-4A9B-820A-34932E9C2C5B}" type="slidenum">
              <a:rPr lang="en-US" sz="1300" b="0" smtClean="0">
                <a:latin typeface="Arial" pitchFamily="34" charset="0"/>
              </a:rPr>
              <a:pPr>
                <a:defRPr/>
              </a:pPr>
              <a:t>9</a:t>
            </a:fld>
            <a:endParaRPr lang="en-US" sz="1300" b="0" smtClean="0">
              <a:latin typeface="Arial" pitchFamily="34" charset="0"/>
            </a:endParaRPr>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Applications of olefin metathesis</a:t>
            </a:r>
          </a:p>
        </p:txBody>
      </p:sp>
      <p:sp>
        <p:nvSpPr>
          <p:cNvPr id="7" name="Rectangle 7"/>
          <p:cNvSpPr>
            <a:spLocks noGrp="1" noChangeArrowheads="1"/>
          </p:cNvSpPr>
          <p:nvPr>
            <p:ph type="sldNum" sz="quarter" idx="5"/>
          </p:nvPr>
        </p:nvSpPr>
        <p:spPr>
          <a:ln/>
        </p:spPr>
        <p:txBody>
          <a:bodyPr/>
          <a:lstStyle/>
          <a:p>
            <a:fld id="{CB541C5A-F5E7-47E4-9412-601C1E8541A8}" type="slidenum">
              <a:rPr lang="en-US"/>
              <a:pPr/>
              <a:t>10</a:t>
            </a:fld>
            <a:endParaRPr lang="en-US"/>
          </a:p>
        </p:txBody>
      </p:sp>
      <p:sp>
        <p:nvSpPr>
          <p:cNvPr id="10946562" name="Rectangle 2"/>
          <p:cNvSpPr>
            <a:spLocks noGrp="1" noRot="1" noChangeAspect="1" noChangeArrowheads="1" noTextEdit="1"/>
          </p:cNvSpPr>
          <p:nvPr>
            <p:ph type="sldImg"/>
          </p:nvPr>
        </p:nvSpPr>
        <p:spPr>
          <a:ln/>
        </p:spPr>
      </p:sp>
      <p:sp>
        <p:nvSpPr>
          <p:cNvPr id="1094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841090"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1091"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83801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3801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840066"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0067"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83904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3904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93D441-D8E1-4646-B91F-9DC50C28EE65}" type="slidenum">
              <a:rPr lang="en-US"/>
              <a:pPr/>
              <a:t>‹#›</a:t>
            </a:fld>
            <a:endParaRPr lang="en-US"/>
          </a:p>
        </p:txBody>
      </p:sp>
    </p:spTree>
    <p:extLst>
      <p:ext uri="{BB962C8B-B14F-4D97-AF65-F5344CB8AC3E}">
        <p14:creationId xmlns:p14="http://schemas.microsoft.com/office/powerpoint/2010/main" val="37953175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0AC4EFD-2D64-4B7E-8A30-9D2930B2FA9A}" type="slidenum">
              <a:rPr lang="en-US"/>
              <a:pPr/>
              <a:t>‹#›</a:t>
            </a:fld>
            <a:endParaRPr lang="en-US"/>
          </a:p>
        </p:txBody>
      </p:sp>
    </p:spTree>
    <p:extLst>
      <p:ext uri="{BB962C8B-B14F-4D97-AF65-F5344CB8AC3E}">
        <p14:creationId xmlns:p14="http://schemas.microsoft.com/office/powerpoint/2010/main" val="10708267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D2C2628-FE29-461C-9239-4D216B3F6B5C}" type="slidenum">
              <a:rPr lang="en-US"/>
              <a:pPr/>
              <a:t>‹#›</a:t>
            </a:fld>
            <a:endParaRPr lang="en-US"/>
          </a:p>
        </p:txBody>
      </p:sp>
    </p:spTree>
    <p:extLst>
      <p:ext uri="{BB962C8B-B14F-4D97-AF65-F5344CB8AC3E}">
        <p14:creationId xmlns:p14="http://schemas.microsoft.com/office/powerpoint/2010/main" val="32859055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E6C4842-D696-481F-BF5B-4A9CFEFE80F1}" type="slidenum">
              <a:rPr lang="en-US"/>
              <a:pPr/>
              <a:t>‹#›</a:t>
            </a:fld>
            <a:endParaRPr lang="en-US"/>
          </a:p>
        </p:txBody>
      </p:sp>
    </p:spTree>
    <p:extLst>
      <p:ext uri="{BB962C8B-B14F-4D97-AF65-F5344CB8AC3E}">
        <p14:creationId xmlns:p14="http://schemas.microsoft.com/office/powerpoint/2010/main" val="8211451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EBBB4D3-1C0C-4FC7-843D-F6F3FC70D3B2}" type="slidenum">
              <a:rPr lang="en-US"/>
              <a:pPr/>
              <a:t>‹#›</a:t>
            </a:fld>
            <a:endParaRPr lang="en-US"/>
          </a:p>
        </p:txBody>
      </p:sp>
    </p:spTree>
    <p:extLst>
      <p:ext uri="{BB962C8B-B14F-4D97-AF65-F5344CB8AC3E}">
        <p14:creationId xmlns:p14="http://schemas.microsoft.com/office/powerpoint/2010/main" val="20459125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C25708-16C3-4480-A295-220693840C43}" type="slidenum">
              <a:rPr lang="en-US"/>
              <a:pPr/>
              <a:t>‹#›</a:t>
            </a:fld>
            <a:endParaRPr lang="en-US"/>
          </a:p>
        </p:txBody>
      </p:sp>
    </p:spTree>
    <p:extLst>
      <p:ext uri="{BB962C8B-B14F-4D97-AF65-F5344CB8AC3E}">
        <p14:creationId xmlns:p14="http://schemas.microsoft.com/office/powerpoint/2010/main" val="13146969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0C7A5AB-31E2-4052-9CC9-89D51F854E33}" type="slidenum">
              <a:rPr lang="en-US"/>
              <a:pPr/>
              <a:t>‹#›</a:t>
            </a:fld>
            <a:endParaRPr lang="en-US"/>
          </a:p>
        </p:txBody>
      </p:sp>
    </p:spTree>
    <p:extLst>
      <p:ext uri="{BB962C8B-B14F-4D97-AF65-F5344CB8AC3E}">
        <p14:creationId xmlns:p14="http://schemas.microsoft.com/office/powerpoint/2010/main" val="1190232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084313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313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9241653-2EED-4624-83AA-F341A8D0D248}" type="slidenum">
              <a:rPr lang="en-US"/>
              <a:pPr/>
              <a:t>‹#›</a:t>
            </a:fld>
            <a:endParaRPr lang="en-US"/>
          </a:p>
        </p:txBody>
      </p:sp>
    </p:spTree>
    <p:extLst>
      <p:ext uri="{BB962C8B-B14F-4D97-AF65-F5344CB8AC3E}">
        <p14:creationId xmlns:p14="http://schemas.microsoft.com/office/powerpoint/2010/main" val="11855338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13459F-D041-4871-B0A3-88BF0B42AA75}" type="slidenum">
              <a:rPr lang="en-US"/>
              <a:pPr/>
              <a:t>‹#›</a:t>
            </a:fld>
            <a:endParaRPr lang="en-US"/>
          </a:p>
        </p:txBody>
      </p:sp>
    </p:spTree>
    <p:extLst>
      <p:ext uri="{BB962C8B-B14F-4D97-AF65-F5344CB8AC3E}">
        <p14:creationId xmlns:p14="http://schemas.microsoft.com/office/powerpoint/2010/main" val="4983642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A4C71B1-F8F0-47A7-8BD8-CBEDD5A9CCBA}" type="slidenum">
              <a:rPr lang="en-US"/>
              <a:pPr/>
              <a:t>‹#›</a:t>
            </a:fld>
            <a:endParaRPr lang="en-US"/>
          </a:p>
        </p:txBody>
      </p:sp>
    </p:spTree>
    <p:extLst>
      <p:ext uri="{BB962C8B-B14F-4D97-AF65-F5344CB8AC3E}">
        <p14:creationId xmlns:p14="http://schemas.microsoft.com/office/powerpoint/2010/main" val="2973764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A25DF90-60D5-4CDF-9ECD-A64AEB2DCFE1}"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2634573187"/>
      </p:ext>
    </p:extLst>
  </p:cSld>
  <p:clrMapOvr>
    <a:masterClrMapping/>
  </p:clrMapOvr>
  <p:transition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52F450F-7EBF-4811-90A7-8FD1D9A5B62B}"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1050093169"/>
      </p:ext>
    </p:extLst>
  </p:cSld>
  <p:clrMapOvr>
    <a:masterClrMapping/>
  </p:clrMapOvr>
  <p:transition advTm="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786D6F-7CA0-4BEE-8C54-30A96E99F14E}"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343401413"/>
      </p:ext>
    </p:extLst>
  </p:cSld>
  <p:clrMapOvr>
    <a:masterClrMapping/>
  </p:clrMapOvr>
  <p:transition advTm="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F2055E-F4BC-42B0-9C29-4C55A38176FC}"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1849403544"/>
      </p:ext>
    </p:extLst>
  </p:cSld>
  <p:clrMapOvr>
    <a:masterClrMapping/>
  </p:clrMapOvr>
  <p:transition advTm="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299BC5C-BFFA-4CD6-AB0F-6B88D68ACA84}"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317124555"/>
      </p:ext>
    </p:extLst>
  </p:cSld>
  <p:clrMapOvr>
    <a:masterClrMapping/>
  </p:clrMapOvr>
  <p:transition advTm="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5097771-A768-4D82-9916-DAF2A57BBB9D}"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3149392371"/>
      </p:ext>
    </p:extLst>
  </p:cSld>
  <p:clrMapOvr>
    <a:masterClrMapping/>
  </p:clrMapOvr>
  <p:transition advTm="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9BA1412-3E9B-4555-98B9-4A78F6BE1A1A}"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2725708393"/>
      </p:ext>
    </p:extLst>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1084416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416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5B6FEB2-1D64-4263-B917-E68C456774BD}"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3328018208"/>
      </p:ext>
    </p:extLst>
  </p:cSld>
  <p:clrMapOvr>
    <a:masterClrMapping/>
  </p:clrMapOvr>
  <p:transition advTm="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60B82A-6A65-4AE1-9EDD-3A04A4C2DD2F}"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250227973"/>
      </p:ext>
    </p:extLst>
  </p:cSld>
  <p:clrMapOvr>
    <a:masterClrMapping/>
  </p:clrMapOvr>
  <p:transition advTm="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12B1E4B-0DA8-4C13-9B0D-D98E027CA66A}"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1370709918"/>
      </p:ext>
    </p:extLst>
  </p:cSld>
  <p:clrMapOvr>
    <a:masterClrMapping/>
  </p:clrMapOvr>
  <p:transition advTm="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B9729B5-B0B9-4E16-80DA-14930280DE35}" type="slidenum">
              <a:rPr lang="en-US">
                <a:solidFill>
                  <a:srgbClr val="FFFFFF"/>
                </a:solidFill>
              </a:rPr>
              <a:pPr/>
              <a:t>‹#›</a:t>
            </a:fld>
            <a:endParaRPr lang="en-US">
              <a:solidFill>
                <a:srgbClr val="000000"/>
              </a:solidFill>
            </a:endParaRPr>
          </a:p>
        </p:txBody>
      </p:sp>
    </p:spTree>
    <p:extLst>
      <p:ext uri="{BB962C8B-B14F-4D97-AF65-F5344CB8AC3E}">
        <p14:creationId xmlns:p14="http://schemas.microsoft.com/office/powerpoint/2010/main" val="3640161535"/>
      </p:ext>
    </p:extLst>
  </p:cSld>
  <p:clrMapOvr>
    <a:masterClrMapping/>
  </p:clrMapOvr>
  <p:transition advTm="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841090"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1091"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32603866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084313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313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292971079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1084416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416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7138793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10845186"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5187"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73862588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10847234"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7235"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9029830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1084825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825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0456081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10845186"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5187"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4928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928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5845726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10846210"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6211"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336894090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10842114"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2115"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294972400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83801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3801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228936961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840066"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40067"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29937466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83904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rgbClr val="3333CC"/>
              </a:solidFill>
              <a:latin typeface="Arial" charset="0"/>
            </a:endParaRPr>
          </a:p>
        </p:txBody>
      </p:sp>
      <p:sp>
        <p:nvSpPr>
          <p:cNvPr id="1083904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solidFill>
                <a:srgbClr val="000000"/>
              </a:solidFill>
              <a:latin typeface="Arial" charset="0"/>
            </a:endParaRPr>
          </a:p>
        </p:txBody>
      </p:sp>
    </p:spTree>
    <p:extLst>
      <p:ext uri="{BB962C8B-B14F-4D97-AF65-F5344CB8AC3E}">
        <p14:creationId xmlns:p14="http://schemas.microsoft.com/office/powerpoint/2010/main" val="26190577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93D441-D8E1-4646-B91F-9DC50C28EE65}" type="slidenum">
              <a:rPr lang="en-US"/>
              <a:pPr/>
              <a:t>‹#›</a:t>
            </a:fld>
            <a:endParaRPr lang="en-US"/>
          </a:p>
        </p:txBody>
      </p:sp>
    </p:spTree>
    <p:extLst>
      <p:ext uri="{BB962C8B-B14F-4D97-AF65-F5344CB8AC3E}">
        <p14:creationId xmlns:p14="http://schemas.microsoft.com/office/powerpoint/2010/main" val="5695118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0AC4EFD-2D64-4B7E-8A30-9D2930B2FA9A}" type="slidenum">
              <a:rPr lang="en-US"/>
              <a:pPr/>
              <a:t>‹#›</a:t>
            </a:fld>
            <a:endParaRPr lang="en-US"/>
          </a:p>
        </p:txBody>
      </p:sp>
    </p:spTree>
    <p:extLst>
      <p:ext uri="{BB962C8B-B14F-4D97-AF65-F5344CB8AC3E}">
        <p14:creationId xmlns:p14="http://schemas.microsoft.com/office/powerpoint/2010/main" val="22671287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D2C2628-FE29-461C-9239-4D216B3F6B5C}" type="slidenum">
              <a:rPr lang="en-US"/>
              <a:pPr/>
              <a:t>‹#›</a:t>
            </a:fld>
            <a:endParaRPr lang="en-US"/>
          </a:p>
        </p:txBody>
      </p:sp>
    </p:spTree>
    <p:extLst>
      <p:ext uri="{BB962C8B-B14F-4D97-AF65-F5344CB8AC3E}">
        <p14:creationId xmlns:p14="http://schemas.microsoft.com/office/powerpoint/2010/main" val="25574657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E6C4842-D696-481F-BF5B-4A9CFEFE80F1}" type="slidenum">
              <a:rPr lang="en-US"/>
              <a:pPr/>
              <a:t>‹#›</a:t>
            </a:fld>
            <a:endParaRPr lang="en-US"/>
          </a:p>
        </p:txBody>
      </p:sp>
    </p:spTree>
    <p:extLst>
      <p:ext uri="{BB962C8B-B14F-4D97-AF65-F5344CB8AC3E}">
        <p14:creationId xmlns:p14="http://schemas.microsoft.com/office/powerpoint/2010/main" val="17380064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10847234"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7235"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EBBB4D3-1C0C-4FC7-843D-F6F3FC70D3B2}" type="slidenum">
              <a:rPr lang="en-US"/>
              <a:pPr/>
              <a:t>‹#›</a:t>
            </a:fld>
            <a:endParaRPr lang="en-US"/>
          </a:p>
        </p:txBody>
      </p:sp>
    </p:spTree>
    <p:extLst>
      <p:ext uri="{BB962C8B-B14F-4D97-AF65-F5344CB8AC3E}">
        <p14:creationId xmlns:p14="http://schemas.microsoft.com/office/powerpoint/2010/main" val="351286703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C25708-16C3-4480-A295-220693840C43}" type="slidenum">
              <a:rPr lang="en-US"/>
              <a:pPr/>
              <a:t>‹#›</a:t>
            </a:fld>
            <a:endParaRPr lang="en-US"/>
          </a:p>
        </p:txBody>
      </p:sp>
    </p:spTree>
    <p:extLst>
      <p:ext uri="{BB962C8B-B14F-4D97-AF65-F5344CB8AC3E}">
        <p14:creationId xmlns:p14="http://schemas.microsoft.com/office/powerpoint/2010/main" val="69834972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0C7A5AB-31E2-4052-9CC9-89D51F854E33}" type="slidenum">
              <a:rPr lang="en-US"/>
              <a:pPr/>
              <a:t>‹#›</a:t>
            </a:fld>
            <a:endParaRPr lang="en-US"/>
          </a:p>
        </p:txBody>
      </p:sp>
    </p:spTree>
    <p:extLst>
      <p:ext uri="{BB962C8B-B14F-4D97-AF65-F5344CB8AC3E}">
        <p14:creationId xmlns:p14="http://schemas.microsoft.com/office/powerpoint/2010/main" val="37813073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9241653-2EED-4624-83AA-F341A8D0D248}" type="slidenum">
              <a:rPr lang="en-US"/>
              <a:pPr/>
              <a:t>‹#›</a:t>
            </a:fld>
            <a:endParaRPr lang="en-US"/>
          </a:p>
        </p:txBody>
      </p:sp>
    </p:spTree>
    <p:extLst>
      <p:ext uri="{BB962C8B-B14F-4D97-AF65-F5344CB8AC3E}">
        <p14:creationId xmlns:p14="http://schemas.microsoft.com/office/powerpoint/2010/main" val="264116106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13459F-D041-4871-B0A3-88BF0B42AA75}" type="slidenum">
              <a:rPr lang="en-US"/>
              <a:pPr/>
              <a:t>‹#›</a:t>
            </a:fld>
            <a:endParaRPr lang="en-US"/>
          </a:p>
        </p:txBody>
      </p:sp>
    </p:spTree>
    <p:extLst>
      <p:ext uri="{BB962C8B-B14F-4D97-AF65-F5344CB8AC3E}">
        <p14:creationId xmlns:p14="http://schemas.microsoft.com/office/powerpoint/2010/main" val="144231386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A4C71B1-F8F0-47A7-8BD8-CBEDD5A9CCBA}" type="slidenum">
              <a:rPr lang="en-US"/>
              <a:pPr/>
              <a:t>‹#›</a:t>
            </a:fld>
            <a:endParaRPr lang="en-US"/>
          </a:p>
        </p:txBody>
      </p:sp>
    </p:spTree>
    <p:extLst>
      <p:ext uri="{BB962C8B-B14F-4D97-AF65-F5344CB8AC3E}">
        <p14:creationId xmlns:p14="http://schemas.microsoft.com/office/powerpoint/2010/main" val="33372539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10848258"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8259"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49282"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9283"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10846210"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6211"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10842114" name="Rectangle 2"/>
          <p:cNvSpPr>
            <a:spLocks noGrp="1" noChangeArrowheads="1"/>
          </p:cNvSpPr>
          <p:nvPr/>
        </p:nvSpPr>
        <p:spPr bwMode="auto">
          <a:xfrm>
            <a:off x="0" y="0"/>
            <a:ext cx="9144000" cy="838200"/>
          </a:xfrm>
          <a:prstGeom prst="rect">
            <a:avLst/>
          </a:prstGeom>
        </p:spPr>
        <p:txBody>
          <a:bodyPr lIns="90487" tIns="44450" rIns="90487" bIns="44450" anchor="ctr"/>
          <a:lstStyle/>
          <a:p>
            <a:pPr algn="ctr" eaLnBrk="1" hangingPunct="1"/>
            <a:endParaRPr lang="en-US" sz="3200">
              <a:solidFill>
                <a:schemeClr val="accent2"/>
              </a:solidFill>
              <a:latin typeface="Arial" charset="0"/>
            </a:endParaRPr>
          </a:p>
        </p:txBody>
      </p:sp>
      <p:sp>
        <p:nvSpPr>
          <p:cNvPr id="10842115" name="Rectangle 3"/>
          <p:cNvSpPr>
            <a:spLocks noGrp="1"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endParaRPr lang="en-US" sz="3200" b="0">
              <a:latin typeface="Arial"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75138" name="Rectangle 2"/>
          <p:cNvSpPr>
            <a:spLocks noChangeArrowheads="1"/>
          </p:cNvSpPr>
          <p:nvPr/>
        </p:nvSpPr>
        <p:spPr bwMode="auto">
          <a:xfrm>
            <a:off x="0" y="0"/>
            <a:ext cx="9144000" cy="838200"/>
          </a:xfrm>
          <a:prstGeom prst="rect">
            <a:avLst/>
          </a:prstGeom>
          <a:solidFill>
            <a:srgbClr val="FFCC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5139" name="Rectangle 3"/>
          <p:cNvSpPr>
            <a:spLocks noGrp="1" noChangeArrowheads="1"/>
          </p:cNvSpPr>
          <p:nvPr>
            <p:ph type="title"/>
          </p:nvPr>
        </p:nvSpPr>
        <p:spPr bwMode="auto">
          <a:xfrm>
            <a:off x="0" y="0"/>
            <a:ext cx="9144000" cy="8382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6875140" name="Rectangle 4"/>
          <p:cNvSpPr>
            <a:spLocks noChangeArrowheads="1"/>
          </p:cNvSpPr>
          <p:nvPr/>
        </p:nvSpPr>
        <p:spPr bwMode="auto">
          <a:xfrm>
            <a:off x="2667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algn="ctr"/>
            <a:endParaRPr lang="en-US" sz="1800" i="1">
              <a:solidFill>
                <a:schemeClr val="accent1"/>
              </a:solidFill>
              <a:effectLst>
                <a:outerShdw blurRad="38100" dist="38100" dir="2700000" algn="tl">
                  <a:srgbClr val="C0C0C0"/>
                </a:outerShdw>
              </a:effectLst>
              <a:latin typeface="Arial" charset="0"/>
            </a:endParaRPr>
          </a:p>
        </p:txBody>
      </p:sp>
      <p:sp>
        <p:nvSpPr>
          <p:cNvPr id="6875141" name="Rectangle 5"/>
          <p:cNvSpPr>
            <a:spLocks noGrp="1" noChangeArrowheads="1"/>
          </p:cNvSpPr>
          <p:nvPr>
            <p:ph type="sldNum" sz="quarter" idx="4"/>
          </p:nvPr>
        </p:nvSpPr>
        <p:spPr bwMode="auto">
          <a:xfrm>
            <a:off x="8458200" y="6477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FF0000"/>
                </a:solidFill>
                <a:latin typeface="+mn-lt"/>
              </a:defRPr>
            </a:lvl1pPr>
          </a:lstStyle>
          <a:p>
            <a:fld id="{7ABD37D2-5722-42C6-AE06-D262990719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3" r:id="rId5"/>
    <p:sldLayoutId id="2147483684" r:id="rId6"/>
    <p:sldLayoutId id="2147483685" r:id="rId7"/>
    <p:sldLayoutId id="2147483682" r:id="rId8"/>
    <p:sldLayoutId id="2147483678" r:id="rId9"/>
    <p:sldLayoutId id="2147483676" r:id="rId10"/>
    <p:sldLayoutId id="2147483674" r:id="rId11"/>
    <p:sldLayoutId id="2147483672"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transition/>
  <p:hf hdr="0" ftr="0" dt="0"/>
  <p:txStyles>
    <p:titleStyle>
      <a:lvl1pPr algn="ctr" rtl="0" fontAlgn="base">
        <a:spcBef>
          <a:spcPct val="0"/>
        </a:spcBef>
        <a:spcAft>
          <a:spcPct val="0"/>
        </a:spcAft>
        <a:defRPr sz="3200" b="1">
          <a:solidFill>
            <a:schemeClr val="accent2"/>
          </a:solidFill>
          <a:latin typeface="+mj-lt"/>
          <a:ea typeface="+mj-ea"/>
          <a:cs typeface="+mj-cs"/>
        </a:defRPr>
      </a:lvl1pPr>
      <a:lvl2pPr algn="ctr" rtl="0" fontAlgn="base">
        <a:spcBef>
          <a:spcPct val="0"/>
        </a:spcBef>
        <a:spcAft>
          <a:spcPct val="0"/>
        </a:spcAft>
        <a:defRPr sz="3200" b="1">
          <a:solidFill>
            <a:schemeClr val="accent2"/>
          </a:solidFill>
          <a:latin typeface="Arial" charset="0"/>
        </a:defRPr>
      </a:lvl2pPr>
      <a:lvl3pPr algn="ctr" rtl="0" fontAlgn="base">
        <a:spcBef>
          <a:spcPct val="0"/>
        </a:spcBef>
        <a:spcAft>
          <a:spcPct val="0"/>
        </a:spcAft>
        <a:defRPr sz="3200" b="1">
          <a:solidFill>
            <a:schemeClr val="accent2"/>
          </a:solidFill>
          <a:latin typeface="Arial" charset="0"/>
        </a:defRPr>
      </a:lvl3pPr>
      <a:lvl4pPr algn="ctr" rtl="0" fontAlgn="base">
        <a:spcBef>
          <a:spcPct val="0"/>
        </a:spcBef>
        <a:spcAft>
          <a:spcPct val="0"/>
        </a:spcAft>
        <a:defRPr sz="3200" b="1">
          <a:solidFill>
            <a:schemeClr val="accent2"/>
          </a:solidFill>
          <a:latin typeface="Arial" charset="0"/>
        </a:defRPr>
      </a:lvl4pPr>
      <a:lvl5pPr algn="ctr" rtl="0" fontAlgn="base">
        <a:spcBef>
          <a:spcPct val="0"/>
        </a:spcBef>
        <a:spcAft>
          <a:spcPct val="0"/>
        </a:spcAft>
        <a:defRPr sz="3200" b="1">
          <a:solidFill>
            <a:schemeClr val="accent2"/>
          </a:solidFill>
          <a:latin typeface="Arial" charset="0"/>
        </a:defRPr>
      </a:lvl5pPr>
      <a:lvl6pPr marL="457200" algn="ctr" rtl="0" fontAlgn="base">
        <a:spcBef>
          <a:spcPct val="0"/>
        </a:spcBef>
        <a:spcAft>
          <a:spcPct val="0"/>
        </a:spcAft>
        <a:defRPr sz="3200" b="1">
          <a:solidFill>
            <a:schemeClr val="accent2"/>
          </a:solidFill>
          <a:latin typeface="Arial" charset="0"/>
        </a:defRPr>
      </a:lvl6pPr>
      <a:lvl7pPr marL="914400" algn="ctr" rtl="0" fontAlgn="base">
        <a:spcBef>
          <a:spcPct val="0"/>
        </a:spcBef>
        <a:spcAft>
          <a:spcPct val="0"/>
        </a:spcAft>
        <a:defRPr sz="3200" b="1">
          <a:solidFill>
            <a:schemeClr val="accent2"/>
          </a:solidFill>
          <a:latin typeface="Arial" charset="0"/>
        </a:defRPr>
      </a:lvl7pPr>
      <a:lvl8pPr marL="1371600" algn="ctr" rtl="0" fontAlgn="base">
        <a:spcBef>
          <a:spcPct val="0"/>
        </a:spcBef>
        <a:spcAft>
          <a:spcPct val="0"/>
        </a:spcAft>
        <a:defRPr sz="3200" b="1">
          <a:solidFill>
            <a:schemeClr val="accent2"/>
          </a:solidFill>
          <a:latin typeface="Arial" charset="0"/>
        </a:defRPr>
      </a:lvl8pPr>
      <a:lvl9pPr marL="1828800" algn="ctr" rtl="0" fontAlgn="base">
        <a:spcBef>
          <a:spcPct val="0"/>
        </a:spcBef>
        <a:spcAft>
          <a:spcPct val="0"/>
        </a:spcAft>
        <a:defRPr sz="3200" b="1">
          <a:solidFill>
            <a:schemeClr val="accent2"/>
          </a:solidFill>
          <a:latin typeface="Arial" charset="0"/>
        </a:defRPr>
      </a:lvl9pPr>
    </p:titleStyle>
    <p:bodyStyle>
      <a:lvl1pPr marL="342900" indent="-342900" algn="l" rtl="0" fontAlgn="base">
        <a:spcBef>
          <a:spcPct val="20000"/>
        </a:spcBef>
        <a:spcAft>
          <a:spcPct val="0"/>
        </a:spcAft>
        <a:buSzPct val="10000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Char char="–"/>
        <a:defRPr sz="2800">
          <a:solidFill>
            <a:schemeClr val="tx1"/>
          </a:solidFill>
          <a:latin typeface="+mn-lt"/>
        </a:defRPr>
      </a:lvl2pPr>
      <a:lvl3pPr marL="1143000" indent="-228600" algn="l" rtl="0" fontAlgn="base">
        <a:spcBef>
          <a:spcPct val="20000"/>
        </a:spcBef>
        <a:spcAft>
          <a:spcPct val="0"/>
        </a:spcAft>
        <a:buSzPct val="100000"/>
        <a:buChar char="•"/>
        <a:defRPr sz="2400">
          <a:solidFill>
            <a:schemeClr val="tx1"/>
          </a:solidFill>
          <a:latin typeface="+mn-lt"/>
        </a:defRPr>
      </a:lvl3pPr>
      <a:lvl4pPr marL="1600200" indent="-228600" algn="l" rtl="0" fontAlgn="base">
        <a:spcBef>
          <a:spcPct val="20000"/>
        </a:spcBef>
        <a:spcAft>
          <a:spcPct val="0"/>
        </a:spcAft>
        <a:buSzPct val="100000"/>
        <a:buChar char="–"/>
        <a:defRPr sz="2000">
          <a:solidFill>
            <a:schemeClr val="tx1"/>
          </a:solidFill>
          <a:latin typeface="+mn-lt"/>
        </a:defRPr>
      </a:lvl4pPr>
      <a:lvl5pPr marL="2057400" indent="-228600" algn="l" rtl="0" fontAlgn="base">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5507" name="Rectangle 3"/>
          <p:cNvSpPr>
            <a:spLocks noChangeArrowheads="1"/>
          </p:cNvSpPr>
          <p:nvPr/>
        </p:nvSpPr>
        <p:spPr bwMode="auto">
          <a:xfrm>
            <a:off x="0" y="0"/>
            <a:ext cx="9144000" cy="914400"/>
          </a:xfrm>
          <a:prstGeom prst="rect">
            <a:avLst/>
          </a:prstGeom>
          <a:solidFill>
            <a:srgbClr val="FFCC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smtClean="0">
              <a:solidFill>
                <a:srgbClr val="000000"/>
              </a:solidFill>
            </a:endParaRPr>
          </a:p>
        </p:txBody>
      </p:sp>
      <p:sp>
        <p:nvSpPr>
          <p:cNvPr id="8085508" name="Rectangle 4"/>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8085510" name="Rectangle 6"/>
          <p:cNvSpPr>
            <a:spLocks noGrp="1" noChangeArrowheads="1"/>
          </p:cNvSpPr>
          <p:nvPr>
            <p:ph type="sldNum" sz="quarter" idx="4"/>
          </p:nvPr>
        </p:nvSpPr>
        <p:spPr bwMode="auto">
          <a:xfrm>
            <a:off x="7620000" y="6477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49B77FCA-59D9-4998-8357-70057EB9273B}" type="slidenum">
              <a:rPr lang="en-US" b="0" smtClean="0">
                <a:solidFill>
                  <a:srgbClr val="FFFFFF"/>
                </a:solidFill>
              </a:rPr>
              <a:pPr/>
              <a:t>‹#›</a:t>
            </a:fld>
            <a:endParaRPr lang="en-US" b="0" smtClean="0">
              <a:solidFill>
                <a:srgbClr val="000000"/>
              </a:solidFill>
            </a:endParaRPr>
          </a:p>
        </p:txBody>
      </p:sp>
    </p:spTree>
    <p:extLst>
      <p:ext uri="{BB962C8B-B14F-4D97-AF65-F5344CB8AC3E}">
        <p14:creationId xmlns:p14="http://schemas.microsoft.com/office/powerpoint/2010/main" val="173737240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advTm="0"/>
  <p:hf hdr="0" ftr="0" dt="0"/>
  <p:txStyles>
    <p:titleStyle>
      <a:lvl1pPr algn="ctr" rtl="0" fontAlgn="base">
        <a:spcBef>
          <a:spcPct val="0"/>
        </a:spcBef>
        <a:spcAft>
          <a:spcPct val="0"/>
        </a:spcAft>
        <a:defRPr sz="3200" b="1">
          <a:solidFill>
            <a:schemeClr val="accent2"/>
          </a:solidFill>
          <a:latin typeface="+mj-lt"/>
          <a:ea typeface="+mj-ea"/>
          <a:cs typeface="+mj-cs"/>
        </a:defRPr>
      </a:lvl1pPr>
      <a:lvl2pPr algn="ctr" rtl="0" fontAlgn="base">
        <a:spcBef>
          <a:spcPct val="0"/>
        </a:spcBef>
        <a:spcAft>
          <a:spcPct val="0"/>
        </a:spcAft>
        <a:defRPr sz="3200" b="1">
          <a:solidFill>
            <a:schemeClr val="accent2"/>
          </a:solidFill>
          <a:latin typeface="Arial" pitchFamily="34" charset="0"/>
        </a:defRPr>
      </a:lvl2pPr>
      <a:lvl3pPr algn="ctr" rtl="0" fontAlgn="base">
        <a:spcBef>
          <a:spcPct val="0"/>
        </a:spcBef>
        <a:spcAft>
          <a:spcPct val="0"/>
        </a:spcAft>
        <a:defRPr sz="3200" b="1">
          <a:solidFill>
            <a:schemeClr val="accent2"/>
          </a:solidFill>
          <a:latin typeface="Arial" pitchFamily="34" charset="0"/>
        </a:defRPr>
      </a:lvl3pPr>
      <a:lvl4pPr algn="ctr" rtl="0" fontAlgn="base">
        <a:spcBef>
          <a:spcPct val="0"/>
        </a:spcBef>
        <a:spcAft>
          <a:spcPct val="0"/>
        </a:spcAft>
        <a:defRPr sz="3200" b="1">
          <a:solidFill>
            <a:schemeClr val="accent2"/>
          </a:solidFill>
          <a:latin typeface="Arial" pitchFamily="34" charset="0"/>
        </a:defRPr>
      </a:lvl4pPr>
      <a:lvl5pPr algn="ctr" rtl="0" fontAlgn="base">
        <a:spcBef>
          <a:spcPct val="0"/>
        </a:spcBef>
        <a:spcAft>
          <a:spcPct val="0"/>
        </a:spcAft>
        <a:defRPr sz="3200" b="1">
          <a:solidFill>
            <a:schemeClr val="accent2"/>
          </a:solidFill>
          <a:latin typeface="Arial" pitchFamily="34" charset="0"/>
        </a:defRPr>
      </a:lvl5pPr>
      <a:lvl6pPr marL="457200" algn="ctr" rtl="0" fontAlgn="base">
        <a:spcBef>
          <a:spcPct val="0"/>
        </a:spcBef>
        <a:spcAft>
          <a:spcPct val="0"/>
        </a:spcAft>
        <a:defRPr sz="3200" b="1">
          <a:solidFill>
            <a:schemeClr val="accent2"/>
          </a:solidFill>
          <a:latin typeface="Arial" pitchFamily="34" charset="0"/>
        </a:defRPr>
      </a:lvl6pPr>
      <a:lvl7pPr marL="914400" algn="ctr" rtl="0" fontAlgn="base">
        <a:spcBef>
          <a:spcPct val="0"/>
        </a:spcBef>
        <a:spcAft>
          <a:spcPct val="0"/>
        </a:spcAft>
        <a:defRPr sz="3200" b="1">
          <a:solidFill>
            <a:schemeClr val="accent2"/>
          </a:solidFill>
          <a:latin typeface="Arial" pitchFamily="34" charset="0"/>
        </a:defRPr>
      </a:lvl7pPr>
      <a:lvl8pPr marL="1371600" algn="ctr" rtl="0" fontAlgn="base">
        <a:spcBef>
          <a:spcPct val="0"/>
        </a:spcBef>
        <a:spcAft>
          <a:spcPct val="0"/>
        </a:spcAft>
        <a:defRPr sz="3200" b="1">
          <a:solidFill>
            <a:schemeClr val="accent2"/>
          </a:solidFill>
          <a:latin typeface="Arial" pitchFamily="34" charset="0"/>
        </a:defRPr>
      </a:lvl8pPr>
      <a:lvl9pPr marL="1828800" algn="ctr" rtl="0" fontAlgn="base">
        <a:spcBef>
          <a:spcPct val="0"/>
        </a:spcBef>
        <a:spcAft>
          <a:spcPct val="0"/>
        </a:spcAft>
        <a:defRPr sz="3200" b="1">
          <a:solidFill>
            <a:schemeClr val="accent2"/>
          </a:solidFill>
          <a:latin typeface="Arial" pitchFamily="34" charset="0"/>
        </a:defRPr>
      </a:lvl9pPr>
    </p:titleStyle>
    <p:bodyStyle>
      <a:lvl1pPr marL="342900" indent="-342900" algn="l" rtl="0" fontAlgn="base">
        <a:spcBef>
          <a:spcPct val="20000"/>
        </a:spcBef>
        <a:spcAft>
          <a:spcPct val="0"/>
        </a:spcAft>
        <a:buSzPct val="10000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Char char="–"/>
        <a:defRPr sz="2800">
          <a:solidFill>
            <a:schemeClr val="tx1"/>
          </a:solidFill>
          <a:latin typeface="+mn-lt"/>
        </a:defRPr>
      </a:lvl2pPr>
      <a:lvl3pPr marL="1143000" indent="-228600" algn="l" rtl="0" fontAlgn="base">
        <a:spcBef>
          <a:spcPct val="20000"/>
        </a:spcBef>
        <a:spcAft>
          <a:spcPct val="0"/>
        </a:spcAft>
        <a:buSzPct val="100000"/>
        <a:buChar char="•"/>
        <a:defRPr sz="2400">
          <a:solidFill>
            <a:schemeClr val="tx1"/>
          </a:solidFill>
          <a:latin typeface="+mn-lt"/>
        </a:defRPr>
      </a:lvl3pPr>
      <a:lvl4pPr marL="1600200" indent="-228600" algn="l" rtl="0" fontAlgn="base">
        <a:spcBef>
          <a:spcPct val="20000"/>
        </a:spcBef>
        <a:spcAft>
          <a:spcPct val="0"/>
        </a:spcAft>
        <a:buSzPct val="100000"/>
        <a:buChar char="–"/>
        <a:defRPr sz="2000">
          <a:solidFill>
            <a:schemeClr val="tx1"/>
          </a:solidFill>
          <a:latin typeface="+mn-lt"/>
        </a:defRPr>
      </a:lvl4pPr>
      <a:lvl5pPr marL="2057400" indent="-228600" algn="l" rtl="0" fontAlgn="base">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75138" name="Rectangle 2"/>
          <p:cNvSpPr>
            <a:spLocks noChangeArrowheads="1"/>
          </p:cNvSpPr>
          <p:nvPr/>
        </p:nvSpPr>
        <p:spPr bwMode="auto">
          <a:xfrm>
            <a:off x="0" y="0"/>
            <a:ext cx="9144000" cy="838200"/>
          </a:xfrm>
          <a:prstGeom prst="rect">
            <a:avLst/>
          </a:prstGeom>
          <a:solidFill>
            <a:srgbClr val="FFCC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875139" name="Rectangle 3"/>
          <p:cNvSpPr>
            <a:spLocks noGrp="1" noChangeArrowheads="1"/>
          </p:cNvSpPr>
          <p:nvPr>
            <p:ph type="title"/>
          </p:nvPr>
        </p:nvSpPr>
        <p:spPr bwMode="auto">
          <a:xfrm>
            <a:off x="0" y="0"/>
            <a:ext cx="9144000" cy="83820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6875140" name="Rectangle 4"/>
          <p:cNvSpPr>
            <a:spLocks noChangeArrowheads="1"/>
          </p:cNvSpPr>
          <p:nvPr/>
        </p:nvSpPr>
        <p:spPr bwMode="auto">
          <a:xfrm>
            <a:off x="2667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algn="ctr"/>
            <a:endParaRPr lang="en-US" sz="1800" i="1">
              <a:solidFill>
                <a:srgbClr val="00CC99"/>
              </a:solidFill>
              <a:effectLst>
                <a:outerShdw blurRad="38100" dist="38100" dir="2700000" algn="tl">
                  <a:srgbClr val="C0C0C0"/>
                </a:outerShdw>
              </a:effectLst>
              <a:latin typeface="Arial" charset="0"/>
            </a:endParaRPr>
          </a:p>
        </p:txBody>
      </p:sp>
      <p:sp>
        <p:nvSpPr>
          <p:cNvPr id="6875141" name="Rectangle 5"/>
          <p:cNvSpPr>
            <a:spLocks noGrp="1" noChangeArrowheads="1"/>
          </p:cNvSpPr>
          <p:nvPr>
            <p:ph type="sldNum" sz="quarter" idx="4"/>
          </p:nvPr>
        </p:nvSpPr>
        <p:spPr bwMode="auto">
          <a:xfrm>
            <a:off x="8458200" y="6477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FF0000"/>
                </a:solidFill>
                <a:latin typeface="+mn-lt"/>
              </a:defRPr>
            </a:lvl1pPr>
          </a:lstStyle>
          <a:p>
            <a:fld id="{7ABD37D2-5722-42C6-AE06-D26299071942}" type="slidenum">
              <a:rPr lang="en-US"/>
              <a:pPr/>
              <a:t>‹#›</a:t>
            </a:fld>
            <a:endParaRPr lang="en-US"/>
          </a:p>
        </p:txBody>
      </p:sp>
    </p:spTree>
    <p:extLst>
      <p:ext uri="{BB962C8B-B14F-4D97-AF65-F5344CB8AC3E}">
        <p14:creationId xmlns:p14="http://schemas.microsoft.com/office/powerpoint/2010/main" val="35506615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Lst>
  <p:transition/>
  <p:hf hdr="0" ftr="0" dt="0"/>
  <p:txStyles>
    <p:titleStyle>
      <a:lvl1pPr algn="ctr" rtl="0" fontAlgn="base">
        <a:spcBef>
          <a:spcPct val="0"/>
        </a:spcBef>
        <a:spcAft>
          <a:spcPct val="0"/>
        </a:spcAft>
        <a:defRPr sz="3200" b="1">
          <a:solidFill>
            <a:schemeClr val="accent2"/>
          </a:solidFill>
          <a:latin typeface="+mj-lt"/>
          <a:ea typeface="+mj-ea"/>
          <a:cs typeface="+mj-cs"/>
        </a:defRPr>
      </a:lvl1pPr>
      <a:lvl2pPr algn="ctr" rtl="0" fontAlgn="base">
        <a:spcBef>
          <a:spcPct val="0"/>
        </a:spcBef>
        <a:spcAft>
          <a:spcPct val="0"/>
        </a:spcAft>
        <a:defRPr sz="3200" b="1">
          <a:solidFill>
            <a:schemeClr val="accent2"/>
          </a:solidFill>
          <a:latin typeface="Arial" charset="0"/>
        </a:defRPr>
      </a:lvl2pPr>
      <a:lvl3pPr algn="ctr" rtl="0" fontAlgn="base">
        <a:spcBef>
          <a:spcPct val="0"/>
        </a:spcBef>
        <a:spcAft>
          <a:spcPct val="0"/>
        </a:spcAft>
        <a:defRPr sz="3200" b="1">
          <a:solidFill>
            <a:schemeClr val="accent2"/>
          </a:solidFill>
          <a:latin typeface="Arial" charset="0"/>
        </a:defRPr>
      </a:lvl3pPr>
      <a:lvl4pPr algn="ctr" rtl="0" fontAlgn="base">
        <a:spcBef>
          <a:spcPct val="0"/>
        </a:spcBef>
        <a:spcAft>
          <a:spcPct val="0"/>
        </a:spcAft>
        <a:defRPr sz="3200" b="1">
          <a:solidFill>
            <a:schemeClr val="accent2"/>
          </a:solidFill>
          <a:latin typeface="Arial" charset="0"/>
        </a:defRPr>
      </a:lvl4pPr>
      <a:lvl5pPr algn="ctr" rtl="0" fontAlgn="base">
        <a:spcBef>
          <a:spcPct val="0"/>
        </a:spcBef>
        <a:spcAft>
          <a:spcPct val="0"/>
        </a:spcAft>
        <a:defRPr sz="3200" b="1">
          <a:solidFill>
            <a:schemeClr val="accent2"/>
          </a:solidFill>
          <a:latin typeface="Arial" charset="0"/>
        </a:defRPr>
      </a:lvl5pPr>
      <a:lvl6pPr marL="457200" algn="ctr" rtl="0" fontAlgn="base">
        <a:spcBef>
          <a:spcPct val="0"/>
        </a:spcBef>
        <a:spcAft>
          <a:spcPct val="0"/>
        </a:spcAft>
        <a:defRPr sz="3200" b="1">
          <a:solidFill>
            <a:schemeClr val="accent2"/>
          </a:solidFill>
          <a:latin typeface="Arial" charset="0"/>
        </a:defRPr>
      </a:lvl6pPr>
      <a:lvl7pPr marL="914400" algn="ctr" rtl="0" fontAlgn="base">
        <a:spcBef>
          <a:spcPct val="0"/>
        </a:spcBef>
        <a:spcAft>
          <a:spcPct val="0"/>
        </a:spcAft>
        <a:defRPr sz="3200" b="1">
          <a:solidFill>
            <a:schemeClr val="accent2"/>
          </a:solidFill>
          <a:latin typeface="Arial" charset="0"/>
        </a:defRPr>
      </a:lvl7pPr>
      <a:lvl8pPr marL="1371600" algn="ctr" rtl="0" fontAlgn="base">
        <a:spcBef>
          <a:spcPct val="0"/>
        </a:spcBef>
        <a:spcAft>
          <a:spcPct val="0"/>
        </a:spcAft>
        <a:defRPr sz="3200" b="1">
          <a:solidFill>
            <a:schemeClr val="accent2"/>
          </a:solidFill>
          <a:latin typeface="Arial" charset="0"/>
        </a:defRPr>
      </a:lvl8pPr>
      <a:lvl9pPr marL="1828800" algn="ctr" rtl="0" fontAlgn="base">
        <a:spcBef>
          <a:spcPct val="0"/>
        </a:spcBef>
        <a:spcAft>
          <a:spcPct val="0"/>
        </a:spcAft>
        <a:defRPr sz="3200" b="1">
          <a:solidFill>
            <a:schemeClr val="accent2"/>
          </a:solidFill>
          <a:latin typeface="Arial" charset="0"/>
        </a:defRPr>
      </a:lvl9pPr>
    </p:titleStyle>
    <p:bodyStyle>
      <a:lvl1pPr marL="342900" indent="-342900" algn="l" rtl="0" fontAlgn="base">
        <a:spcBef>
          <a:spcPct val="20000"/>
        </a:spcBef>
        <a:spcAft>
          <a:spcPct val="0"/>
        </a:spcAft>
        <a:buSzPct val="10000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Char char="–"/>
        <a:defRPr sz="2800">
          <a:solidFill>
            <a:schemeClr val="tx1"/>
          </a:solidFill>
          <a:latin typeface="+mn-lt"/>
        </a:defRPr>
      </a:lvl2pPr>
      <a:lvl3pPr marL="1143000" indent="-228600" algn="l" rtl="0" fontAlgn="base">
        <a:spcBef>
          <a:spcPct val="20000"/>
        </a:spcBef>
        <a:spcAft>
          <a:spcPct val="0"/>
        </a:spcAft>
        <a:buSzPct val="100000"/>
        <a:buChar char="•"/>
        <a:defRPr sz="2400">
          <a:solidFill>
            <a:schemeClr val="tx1"/>
          </a:solidFill>
          <a:latin typeface="+mn-lt"/>
        </a:defRPr>
      </a:lvl3pPr>
      <a:lvl4pPr marL="1600200" indent="-228600" algn="l" rtl="0" fontAlgn="base">
        <a:spcBef>
          <a:spcPct val="20000"/>
        </a:spcBef>
        <a:spcAft>
          <a:spcPct val="0"/>
        </a:spcAft>
        <a:buSzPct val="100000"/>
        <a:buChar char="–"/>
        <a:defRPr sz="2000">
          <a:solidFill>
            <a:schemeClr val="tx1"/>
          </a:solidFill>
          <a:latin typeface="+mn-lt"/>
        </a:defRPr>
      </a:lvl4pPr>
      <a:lvl5pPr marL="2057400" indent="-228600" algn="l" rtl="0" fontAlgn="base">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image" Target="../media/image6.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20.xml"/><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emf"/><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37.wmf"/><Relationship Id="rId5" Type="http://schemas.openxmlformats.org/officeDocument/2006/relationships/image" Target="../media/image36.emf"/><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40.emf"/><Relationship Id="rId4" Type="http://schemas.openxmlformats.org/officeDocument/2006/relationships/image" Target="../media/image39.wmf"/></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notesSlide" Target="../notesSlides/notesSlide49.xml"/><Relationship Id="rId7" Type="http://schemas.openxmlformats.org/officeDocument/2006/relationships/image" Target="../media/image62.e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6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43.xm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53.xml"/><Relationship Id="rId1" Type="http://schemas.openxmlformats.org/officeDocument/2006/relationships/slideLayout" Target="../slideLayouts/slideLayout43.xml"/><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54.xml"/><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5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50.xml"/><Relationship Id="rId4" Type="http://schemas.openxmlformats.org/officeDocument/2006/relationships/image" Target="../media/image77.emf"/></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35.xml"/><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0.wmf"/><Relationship Id="rId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1.tmp"/><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0.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notesSlide" Target="../notesSlides/notesSlide63.xml"/><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82.wmf"/><Relationship Id="rId11" Type="http://schemas.openxmlformats.org/officeDocument/2006/relationships/image" Target="../media/image86.png"/><Relationship Id="rId5" Type="http://schemas.openxmlformats.org/officeDocument/2006/relationships/oleObject" Target="../embeddings/oleObject9.bin"/><Relationship Id="rId10" Type="http://schemas.openxmlformats.org/officeDocument/2006/relationships/image" Target="../media/image84.wmf"/><Relationship Id="rId4" Type="http://schemas.openxmlformats.org/officeDocument/2006/relationships/image" Target="../media/image85.emf"/><Relationship Id="rId9" Type="http://schemas.openxmlformats.org/officeDocument/2006/relationships/oleObject" Target="../embeddings/oleObject11.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64.xml"/><Relationship Id="rId7"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87.wmf"/><Relationship Id="rId11" Type="http://schemas.openxmlformats.org/officeDocument/2006/relationships/image" Target="../media/image89.wmf"/><Relationship Id="rId5" Type="http://schemas.openxmlformats.org/officeDocument/2006/relationships/oleObject" Target="../embeddings/oleObject12.bin"/><Relationship Id="rId10" Type="http://schemas.openxmlformats.org/officeDocument/2006/relationships/oleObject" Target="../embeddings/oleObject14.bin"/><Relationship Id="rId4" Type="http://schemas.openxmlformats.org/officeDocument/2006/relationships/image" Target="../media/image86.png"/><Relationship Id="rId9" Type="http://schemas.openxmlformats.org/officeDocument/2006/relationships/image" Target="../media/image90.emf"/></Relationships>
</file>

<file path=ppt/slides/_rels/slide84.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65.xml"/><Relationship Id="rId7"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91.wmf"/><Relationship Id="rId5" Type="http://schemas.openxmlformats.org/officeDocument/2006/relationships/oleObject" Target="../embeddings/oleObject15.bin"/><Relationship Id="rId10" Type="http://schemas.openxmlformats.org/officeDocument/2006/relationships/image" Target="../media/image93.wmf"/><Relationship Id="rId4" Type="http://schemas.openxmlformats.org/officeDocument/2006/relationships/image" Target="../media/image94.png"/><Relationship Id="rId9"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E2D46AC-2D61-417D-AFF4-803722C3B348}" type="slidenum">
              <a:rPr lang="en-US"/>
              <a:pPr/>
              <a:t>1</a:t>
            </a:fld>
            <a:endParaRPr lang="en-US" dirty="0"/>
          </a:p>
        </p:txBody>
      </p:sp>
      <p:sp>
        <p:nvSpPr>
          <p:cNvPr id="3952642" name="Rectangle 2"/>
          <p:cNvSpPr>
            <a:spLocks noGrp="1" noChangeArrowheads="1"/>
          </p:cNvSpPr>
          <p:nvPr>
            <p:ph type="body" idx="1"/>
          </p:nvPr>
        </p:nvSpPr>
        <p:spPr bwMode="auto">
          <a:xfrm>
            <a:off x="0" y="1828800"/>
            <a:ext cx="9144000" cy="1905000"/>
          </a:xfrm>
          <a:solidFill>
            <a:schemeClr val="hlink"/>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en-US" sz="4400" dirty="0"/>
              <a:t>Computational solutions to industrially-funded simulations</a:t>
            </a:r>
            <a:endParaRPr lang="en-US" sz="4400" dirty="0">
              <a:solidFill>
                <a:srgbClr val="FF6600"/>
              </a:solidFill>
            </a:endParaRPr>
          </a:p>
        </p:txBody>
      </p:sp>
      <p:sp>
        <p:nvSpPr>
          <p:cNvPr id="3952643" name="Rectangle 3"/>
          <p:cNvSpPr>
            <a:spLocks noGrp="1" noChangeArrowheads="1"/>
          </p:cNvSpPr>
          <p:nvPr>
            <p:ph type="title"/>
          </p:nvPr>
        </p:nvSpPr>
        <p:spPr>
          <a:xfrm>
            <a:off x="0" y="0"/>
            <a:ext cx="9144000" cy="990600"/>
          </a:xfrm>
        </p:spPr>
        <p:txBody>
          <a:bodyPr/>
          <a:lstStyle/>
          <a:p>
            <a:r>
              <a:rPr lang="en-US" dirty="0" err="1"/>
              <a:t>NIST</a:t>
            </a:r>
            <a:r>
              <a:rPr lang="en-US" dirty="0"/>
              <a:t> Workshop on Atomistic Simulations for Industrial Needs </a:t>
            </a:r>
            <a:r>
              <a:rPr lang="en-US" sz="2800" dirty="0" smtClean="0"/>
              <a:t>June 23-24, 2011</a:t>
            </a:r>
            <a:endParaRPr lang="en-US" sz="2800" dirty="0"/>
          </a:p>
        </p:txBody>
      </p:sp>
      <p:sp>
        <p:nvSpPr>
          <p:cNvPr id="3952644" name="Rectangle 4"/>
          <p:cNvSpPr>
            <a:spLocks noChangeArrowheads="1"/>
          </p:cNvSpPr>
          <p:nvPr/>
        </p:nvSpPr>
        <p:spPr bwMode="auto">
          <a:xfrm>
            <a:off x="0" y="40386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342900" indent="-342900" algn="ctr">
              <a:buSzPct val="100000"/>
            </a:pPr>
            <a:r>
              <a:rPr lang="en-US" sz="2400" b="1">
                <a:solidFill>
                  <a:srgbClr val="000099"/>
                </a:solidFill>
              </a:rPr>
              <a:t>William A. Goddard III </a:t>
            </a:r>
          </a:p>
          <a:p>
            <a:pPr marL="342900" indent="-342900" algn="ctr">
              <a:buSzPct val="100000"/>
            </a:pPr>
            <a:r>
              <a:rPr lang="en-US" b="1">
                <a:solidFill>
                  <a:srgbClr val="008000"/>
                </a:solidFill>
              </a:rPr>
              <a:t>Charles and Mary Ferkel Professor of </a:t>
            </a:r>
          </a:p>
          <a:p>
            <a:pPr marL="342900" indent="-342900" algn="ctr">
              <a:buSzPct val="100000"/>
            </a:pPr>
            <a:r>
              <a:rPr lang="en-US" b="1">
                <a:solidFill>
                  <a:srgbClr val="008000"/>
                </a:solidFill>
              </a:rPr>
              <a:t>Chemistry, Materials Science, and Applied Physics</a:t>
            </a:r>
          </a:p>
          <a:p>
            <a:pPr marL="342900" indent="-342900" algn="ctr">
              <a:buSzPct val="100000"/>
            </a:pPr>
            <a:r>
              <a:rPr lang="en-US" b="1">
                <a:solidFill>
                  <a:srgbClr val="CC0066"/>
                </a:solidFill>
              </a:rPr>
              <a:t>Director, Materials and Process Simulation Center (MSC)</a:t>
            </a:r>
          </a:p>
          <a:p>
            <a:pPr marL="342900" indent="-342900" algn="ctr">
              <a:buSzPct val="100000"/>
            </a:pPr>
            <a:r>
              <a:rPr lang="en-US">
                <a:solidFill>
                  <a:srgbClr val="FD0909"/>
                </a:solidFill>
              </a:rPr>
              <a:t>California Institute of Technology, Pasadena, California 91125</a:t>
            </a:r>
            <a:endParaRPr lang="en-US">
              <a:solidFill>
                <a:schemeClr val="accent2"/>
              </a:solidFill>
            </a:endParaRPr>
          </a:p>
          <a:p>
            <a:pPr marL="342900" indent="-342900" algn="ctr">
              <a:buSzPct val="100000"/>
            </a:pPr>
            <a:r>
              <a:rPr lang="en-US" sz="2400" b="1">
                <a:solidFill>
                  <a:srgbClr val="FF0000"/>
                </a:solidFill>
              </a:rPr>
              <a:t>email: wag@wag.caltech.edu</a:t>
            </a:r>
          </a:p>
        </p:txBody>
      </p:sp>
      <p:sp>
        <p:nvSpPr>
          <p:cNvPr id="3952647" name="Text Box 7"/>
          <p:cNvSpPr txBox="1">
            <a:spLocks noChangeArrowheads="1"/>
          </p:cNvSpPr>
          <p:nvPr/>
        </p:nvSpPr>
        <p:spPr bwMode="auto">
          <a:xfrm>
            <a:off x="0" y="11430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6600"/>
                </a:solidFill>
              </a:rPr>
              <a:t>Thanks to Chandler Becker for organizing the conference and for arrangements</a:t>
            </a:r>
          </a:p>
        </p:txBody>
      </p:sp>
    </p:spTree>
    <p:extLst>
      <p:ext uri="{BB962C8B-B14F-4D97-AF65-F5344CB8AC3E}">
        <p14:creationId xmlns:p14="http://schemas.microsoft.com/office/powerpoint/2010/main" val="38532559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fld id="{21AF192B-E711-43B7-B62A-85A09B76D323}" type="slidenum">
              <a:rPr lang="en-US"/>
              <a:pPr/>
              <a:t>10</a:t>
            </a:fld>
            <a:endParaRPr lang="en-US"/>
          </a:p>
        </p:txBody>
      </p:sp>
      <p:sp>
        <p:nvSpPr>
          <p:cNvPr id="10527746" name="Rectangle 2"/>
          <p:cNvSpPr>
            <a:spLocks noGrp="1" noChangeArrowheads="1"/>
          </p:cNvSpPr>
          <p:nvPr>
            <p:ph type="title"/>
          </p:nvPr>
        </p:nvSpPr>
        <p:spPr/>
        <p:txBody>
          <a:bodyPr/>
          <a:lstStyle/>
          <a:p>
            <a:r>
              <a:rPr lang="en-US"/>
              <a:t>DFT is at the heart of our QM applications</a:t>
            </a:r>
          </a:p>
        </p:txBody>
      </p:sp>
      <p:sp>
        <p:nvSpPr>
          <p:cNvPr id="10527747" name="Text Box 3"/>
          <p:cNvSpPr txBox="1">
            <a:spLocks noChangeArrowheads="1"/>
          </p:cNvSpPr>
          <p:nvPr/>
        </p:nvSpPr>
        <p:spPr bwMode="auto">
          <a:xfrm>
            <a:off x="0" y="914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dirty="0">
                <a:latin typeface="Arial" charset="0"/>
                <a:cs typeface="Arial" charset="0"/>
              </a:rPr>
              <a:t>Current flavors of DFT </a:t>
            </a:r>
            <a:r>
              <a:rPr lang="en-US" sz="2400" b="0" dirty="0" smtClean="0">
                <a:latin typeface="Arial" charset="0"/>
                <a:cs typeface="Arial" charset="0"/>
              </a:rPr>
              <a:t>accurate </a:t>
            </a:r>
            <a:r>
              <a:rPr lang="en-US" sz="2400" b="0" dirty="0">
                <a:latin typeface="Arial" charset="0"/>
                <a:cs typeface="Arial" charset="0"/>
              </a:rPr>
              <a:t>for properties of many systems</a:t>
            </a:r>
          </a:p>
          <a:p>
            <a:r>
              <a:rPr lang="en-US" sz="2400" b="0" dirty="0">
                <a:latin typeface="Arial" charset="0"/>
                <a:cs typeface="Arial" charset="0"/>
              </a:rPr>
              <a:t>B3LYP and </a:t>
            </a:r>
            <a:r>
              <a:rPr lang="en-US" sz="2400" b="0" dirty="0" err="1">
                <a:latin typeface="Arial" charset="0"/>
                <a:cs typeface="Arial" charset="0"/>
              </a:rPr>
              <a:t>M06</a:t>
            </a:r>
            <a:r>
              <a:rPr lang="en-US" sz="2400" b="0" dirty="0">
                <a:latin typeface="Arial" charset="0"/>
                <a:cs typeface="Arial" charset="0"/>
              </a:rPr>
              <a:t> useful for chemical reaction mechanisms</a:t>
            </a:r>
          </a:p>
        </p:txBody>
      </p:sp>
      <p:sp>
        <p:nvSpPr>
          <p:cNvPr id="10527748" name="Rectangle 4"/>
          <p:cNvSpPr>
            <a:spLocks noChangeArrowheads="1"/>
          </p:cNvSpPr>
          <p:nvPr/>
        </p:nvSpPr>
        <p:spPr bwMode="auto">
          <a:xfrm>
            <a:off x="304800" y="5943600"/>
            <a:ext cx="5943600" cy="914400"/>
          </a:xfrm>
          <a:prstGeom prst="rect">
            <a:avLst/>
          </a:pr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100000"/>
              <a:buFontTx/>
              <a:buChar char="•"/>
            </a:pPr>
            <a:r>
              <a:rPr lang="en-US" sz="2400" b="0">
                <a:latin typeface="Calibri" pitchFamily="34" charset="0"/>
              </a:rPr>
              <a:t>B3LYP and M06L perform well.</a:t>
            </a:r>
          </a:p>
          <a:p>
            <a:pPr marL="342900" indent="-342900" eaLnBrk="1" hangingPunct="1">
              <a:spcBef>
                <a:spcPct val="20000"/>
              </a:spcBef>
              <a:buSzPct val="100000"/>
              <a:buFontTx/>
              <a:buChar char="•"/>
            </a:pPr>
            <a:r>
              <a:rPr lang="en-US" sz="2400" b="0">
                <a:latin typeface="Calibri" pitchFamily="34" charset="0"/>
              </a:rPr>
              <a:t>M06 underestimates the barrier.</a:t>
            </a:r>
          </a:p>
        </p:txBody>
      </p:sp>
      <p:sp>
        <p:nvSpPr>
          <p:cNvPr id="10527749" name="Rectangle 5"/>
          <p:cNvSpPr>
            <a:spLocks noChangeArrowheads="1"/>
          </p:cNvSpPr>
          <p:nvPr/>
        </p:nvSpPr>
        <p:spPr bwMode="auto">
          <a:xfrm>
            <a:off x="0" y="1752600"/>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0" dirty="0">
                <a:latin typeface="Calibri" pitchFamily="34" charset="0"/>
                <a:cs typeface="Arial" charset="0"/>
              </a:rPr>
              <a:t>Example: Reductive elimination of </a:t>
            </a:r>
            <a:r>
              <a:rPr lang="en-US" sz="2400" b="0" dirty="0" err="1">
                <a:latin typeface="Calibri" pitchFamily="34" charset="0"/>
                <a:cs typeface="Arial" charset="0"/>
              </a:rPr>
              <a:t>CH</a:t>
            </a:r>
            <a:r>
              <a:rPr lang="en-US" sz="2400" b="0" baseline="-25000" dirty="0" err="1">
                <a:latin typeface="Calibri" pitchFamily="34" charset="0"/>
                <a:cs typeface="Arial" charset="0"/>
              </a:rPr>
              <a:t>4</a:t>
            </a:r>
            <a:r>
              <a:rPr lang="en-US" sz="2400" b="0" dirty="0">
                <a:latin typeface="Calibri" pitchFamily="34" charset="0"/>
                <a:cs typeface="Arial" charset="0"/>
              </a:rPr>
              <a:t> from (</a:t>
            </a:r>
            <a:r>
              <a:rPr lang="en-US" sz="2400" b="0" dirty="0" err="1">
                <a:latin typeface="Calibri" pitchFamily="34" charset="0"/>
                <a:cs typeface="Arial" charset="0"/>
              </a:rPr>
              <a:t>PONOP</a:t>
            </a:r>
            <a:r>
              <a:rPr lang="en-US" sz="2400" b="0" dirty="0">
                <a:latin typeface="Calibri" pitchFamily="34" charset="0"/>
                <a:cs typeface="Arial" charset="0"/>
              </a:rPr>
              <a:t>)Ir(</a:t>
            </a:r>
            <a:r>
              <a:rPr lang="en-US" sz="2400" b="0" dirty="0" err="1">
                <a:latin typeface="Calibri" pitchFamily="34" charset="0"/>
                <a:cs typeface="Arial" charset="0"/>
              </a:rPr>
              <a:t>CH</a:t>
            </a:r>
            <a:r>
              <a:rPr lang="en-US" sz="2400" b="0" baseline="-25000" dirty="0" err="1">
                <a:latin typeface="Calibri" pitchFamily="34" charset="0"/>
                <a:cs typeface="Arial" charset="0"/>
              </a:rPr>
              <a:t>3</a:t>
            </a:r>
            <a:r>
              <a:rPr lang="en-US" sz="2400" b="0" dirty="0">
                <a:latin typeface="Calibri" pitchFamily="34" charset="0"/>
                <a:cs typeface="Arial" charset="0"/>
              </a:rPr>
              <a:t>)(H)</a:t>
            </a:r>
            <a:r>
              <a:rPr lang="en-US" sz="2400" b="0" baseline="30000" dirty="0">
                <a:latin typeface="Calibri" pitchFamily="34" charset="0"/>
                <a:cs typeface="Arial" charset="0"/>
              </a:rPr>
              <a:t>+</a:t>
            </a:r>
            <a:r>
              <a:rPr lang="en-US" sz="2400" b="0" dirty="0">
                <a:latin typeface="Calibri" pitchFamily="34" charset="0"/>
                <a:cs typeface="Arial" charset="0"/>
              </a:rPr>
              <a:t> Goldberg </a:t>
            </a:r>
            <a:r>
              <a:rPr lang="en-US" sz="2400" b="0" dirty="0" err="1">
                <a:latin typeface="Calibri" pitchFamily="34" charset="0"/>
                <a:cs typeface="Arial" charset="0"/>
              </a:rPr>
              <a:t>exper</a:t>
            </a:r>
            <a:r>
              <a:rPr lang="en-US" sz="2400" b="0" dirty="0">
                <a:latin typeface="Calibri" pitchFamily="34" charset="0"/>
                <a:cs typeface="Arial" charset="0"/>
              </a:rPr>
              <a:t> at </a:t>
            </a:r>
            <a:r>
              <a:rPr lang="en-US" sz="2400" b="0" dirty="0" err="1">
                <a:latin typeface="Calibri" pitchFamily="34" charset="0"/>
                <a:cs typeface="Arial" charset="0"/>
              </a:rPr>
              <a:t>168K</a:t>
            </a:r>
            <a:r>
              <a:rPr lang="en-US" sz="2400" b="0" dirty="0">
                <a:latin typeface="Calibri" pitchFamily="34" charset="0"/>
                <a:cs typeface="Arial" charset="0"/>
              </a:rPr>
              <a:t> </a:t>
            </a:r>
            <a:r>
              <a:rPr lang="en-US" sz="2400" b="0" dirty="0" smtClean="0">
                <a:latin typeface="Calibri" pitchFamily="34" charset="0"/>
                <a:cs typeface="Arial" charset="0"/>
              </a:rPr>
              <a:t>barrier </a:t>
            </a:r>
            <a:r>
              <a:rPr lang="en-US" sz="2400" dirty="0">
                <a:latin typeface="Symbol" pitchFamily="18" charset="2"/>
                <a:cs typeface="Arial" charset="0"/>
              </a:rPr>
              <a:t>D</a:t>
            </a:r>
            <a:r>
              <a:rPr lang="en-US" sz="2400" dirty="0">
                <a:latin typeface="Calibri" pitchFamily="34" charset="0"/>
                <a:cs typeface="Arial" charset="0"/>
              </a:rPr>
              <a:t>G</a:t>
            </a:r>
            <a:r>
              <a:rPr lang="en-US" sz="2400" baseline="30000" dirty="0">
                <a:latin typeface="Calibri" pitchFamily="34" charset="0"/>
                <a:cs typeface="Arial" charset="0"/>
              </a:rPr>
              <a:t>‡</a:t>
            </a:r>
            <a:r>
              <a:rPr lang="en-US" sz="2400" dirty="0">
                <a:latin typeface="Calibri" pitchFamily="34" charset="0"/>
                <a:cs typeface="Arial" charset="0"/>
              </a:rPr>
              <a:t> = 9.3</a:t>
            </a:r>
            <a:r>
              <a:rPr lang="en-US" sz="2400" b="0" dirty="0">
                <a:latin typeface="Calibri" pitchFamily="34" charset="0"/>
                <a:cs typeface="Arial" charset="0"/>
              </a:rPr>
              <a:t> kcal/mol.</a:t>
            </a:r>
          </a:p>
        </p:txBody>
      </p:sp>
      <p:graphicFrame>
        <p:nvGraphicFramePr>
          <p:cNvPr id="10527750" name="Object 6"/>
          <p:cNvGraphicFramePr>
            <a:graphicFrameLocks noChangeAspect="1"/>
          </p:cNvGraphicFramePr>
          <p:nvPr/>
        </p:nvGraphicFramePr>
        <p:xfrm>
          <a:off x="3124200" y="1905000"/>
          <a:ext cx="6019800" cy="1792288"/>
        </p:xfrm>
        <a:graphic>
          <a:graphicData uri="http://schemas.openxmlformats.org/presentationml/2006/ole">
            <mc:AlternateContent xmlns:mc="http://schemas.openxmlformats.org/markup-compatibility/2006">
              <mc:Choice xmlns:v="urn:schemas-microsoft-com:vml" Requires="v">
                <p:oleObj spid="_x0000_s10864653" name="CS ChemDraw Drawing" r:id="rId4" imgW="3788359" imgH="1654905" progId="ChemDraw.Document.6.0">
                  <p:embed/>
                </p:oleObj>
              </mc:Choice>
              <mc:Fallback>
                <p:oleObj name="CS ChemDraw Drawing" r:id="rId4" imgW="3788359" imgH="1654905"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0498" r="3448" b="23892"/>
                      <a:stretch>
                        <a:fillRect/>
                      </a:stretch>
                    </p:blipFill>
                    <p:spPr bwMode="auto">
                      <a:xfrm>
                        <a:off x="3124200" y="1905000"/>
                        <a:ext cx="601980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7751" name="Rectangle 7"/>
          <p:cNvSpPr>
            <a:spLocks noChangeArrowheads="1"/>
          </p:cNvSpPr>
          <p:nvPr/>
        </p:nvSpPr>
        <p:spPr bwMode="auto">
          <a:xfrm>
            <a:off x="838200" y="4086225"/>
            <a:ext cx="15605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b="0" u="sng">
                <a:latin typeface="Symbol" pitchFamily="18" charset="2"/>
                <a:cs typeface="Arial" charset="0"/>
              </a:rPr>
              <a:t>D</a:t>
            </a:r>
            <a:r>
              <a:rPr lang="en-US" sz="2400" b="0" u="sng">
                <a:latin typeface="Calibri" pitchFamily="34" charset="0"/>
                <a:cs typeface="Arial" charset="0"/>
              </a:rPr>
              <a:t>G(173K)</a:t>
            </a:r>
          </a:p>
          <a:p>
            <a:pPr algn="ctr" eaLnBrk="1" hangingPunct="1"/>
            <a:r>
              <a:rPr lang="en-US" sz="2400" b="0">
                <a:latin typeface="Calibri" pitchFamily="34" charset="0"/>
                <a:cs typeface="Arial" charset="0"/>
              </a:rPr>
              <a:t>B3LYP</a:t>
            </a:r>
          </a:p>
          <a:p>
            <a:pPr algn="ctr" eaLnBrk="1" hangingPunct="1"/>
            <a:r>
              <a:rPr lang="en-US" sz="2400" b="0">
                <a:latin typeface="Calibri" pitchFamily="34" charset="0"/>
                <a:cs typeface="Arial" charset="0"/>
              </a:rPr>
              <a:t>M06</a:t>
            </a:r>
          </a:p>
          <a:p>
            <a:pPr algn="ctr" eaLnBrk="1" hangingPunct="1"/>
            <a:r>
              <a:rPr lang="en-US" sz="2400" b="0">
                <a:latin typeface="Calibri" pitchFamily="34" charset="0"/>
                <a:cs typeface="Arial" charset="0"/>
              </a:rPr>
              <a:t>M06L</a:t>
            </a:r>
          </a:p>
        </p:txBody>
      </p:sp>
      <p:sp>
        <p:nvSpPr>
          <p:cNvPr id="10527752" name="Rectangle 8"/>
          <p:cNvSpPr>
            <a:spLocks noChangeArrowheads="1"/>
          </p:cNvSpPr>
          <p:nvPr/>
        </p:nvSpPr>
        <p:spPr bwMode="auto">
          <a:xfrm>
            <a:off x="2209800" y="4314825"/>
            <a:ext cx="1560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b="0">
                <a:latin typeface="Calibri" pitchFamily="34" charset="0"/>
                <a:cs typeface="Arial" charset="0"/>
              </a:rPr>
              <a:t>0.0</a:t>
            </a:r>
          </a:p>
          <a:p>
            <a:pPr algn="ctr" eaLnBrk="1" hangingPunct="1"/>
            <a:r>
              <a:rPr lang="en-US" sz="2400" b="0">
                <a:latin typeface="Calibri" pitchFamily="34" charset="0"/>
                <a:cs typeface="Arial" charset="0"/>
              </a:rPr>
              <a:t>0.0</a:t>
            </a:r>
          </a:p>
          <a:p>
            <a:pPr algn="ctr" eaLnBrk="1" hangingPunct="1"/>
            <a:r>
              <a:rPr lang="en-US" sz="2400" b="0">
                <a:latin typeface="Calibri" pitchFamily="34" charset="0"/>
                <a:cs typeface="Arial" charset="0"/>
              </a:rPr>
              <a:t>0.0</a:t>
            </a:r>
          </a:p>
        </p:txBody>
      </p:sp>
      <p:sp>
        <p:nvSpPr>
          <p:cNvPr id="10527753" name="Rectangle 9"/>
          <p:cNvSpPr>
            <a:spLocks noChangeArrowheads="1"/>
          </p:cNvSpPr>
          <p:nvPr/>
        </p:nvSpPr>
        <p:spPr bwMode="auto">
          <a:xfrm>
            <a:off x="3962400" y="4314825"/>
            <a:ext cx="3276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400">
                <a:latin typeface="Calibri" pitchFamily="34" charset="0"/>
                <a:cs typeface="Arial" charset="0"/>
              </a:rPr>
              <a:t>10.8</a:t>
            </a:r>
          </a:p>
          <a:p>
            <a:pPr algn="ctr" eaLnBrk="1" hangingPunct="1"/>
            <a:r>
              <a:rPr lang="en-US" sz="2400">
                <a:solidFill>
                  <a:srgbClr val="FF0000"/>
                </a:solidFill>
                <a:latin typeface="Calibri" pitchFamily="34" charset="0"/>
                <a:cs typeface="Arial" charset="0"/>
              </a:rPr>
              <a:t>5.8</a:t>
            </a:r>
          </a:p>
          <a:p>
            <a:pPr algn="ctr" eaLnBrk="1" hangingPunct="1"/>
            <a:r>
              <a:rPr lang="en-US" sz="2400">
                <a:latin typeface="Calibri" pitchFamily="34" charset="0"/>
                <a:cs typeface="Arial" charset="0"/>
              </a:rPr>
              <a:t>11.4</a:t>
            </a:r>
          </a:p>
          <a:p>
            <a:pPr algn="ctr" eaLnBrk="1" hangingPunct="1"/>
            <a:r>
              <a:rPr lang="en-US" sz="2400" b="0">
                <a:latin typeface="Calibri" pitchFamily="34" charset="0"/>
                <a:cs typeface="Arial" charset="0"/>
              </a:rPr>
              <a:t>(reductive elimination)</a:t>
            </a:r>
          </a:p>
        </p:txBody>
      </p:sp>
      <p:sp>
        <p:nvSpPr>
          <p:cNvPr id="10527754" name="Rectangle 10"/>
          <p:cNvSpPr>
            <a:spLocks noChangeArrowheads="1"/>
          </p:cNvSpPr>
          <p:nvPr/>
        </p:nvSpPr>
        <p:spPr bwMode="auto">
          <a:xfrm>
            <a:off x="5105400" y="4191000"/>
            <a:ext cx="990600" cy="1295400"/>
          </a:xfrm>
          <a:prstGeom prst="rect">
            <a:avLst/>
          </a:prstGeom>
          <a:noFill/>
          <a:ln w="50800">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7755" name="Rectangle 11"/>
          <p:cNvSpPr>
            <a:spLocks noChangeArrowheads="1"/>
          </p:cNvSpPr>
          <p:nvPr/>
        </p:nvSpPr>
        <p:spPr bwMode="auto">
          <a:xfrm>
            <a:off x="914400" y="3276600"/>
            <a:ext cx="1600200" cy="381000"/>
          </a:xfrm>
          <a:prstGeom prst="rect">
            <a:avLst/>
          </a:prstGeom>
          <a:noFill/>
          <a:ln w="50800">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836223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0"/>
            <a:ext cx="9144000" cy="990600"/>
          </a:xfrm>
        </p:spPr>
        <p:txBody>
          <a:bodyPr/>
          <a:lstStyle/>
          <a:p>
            <a:r>
              <a:rPr lang="en-US" sz="2800" dirty="0" smtClean="0"/>
              <a:t>DFT allows </a:t>
            </a:r>
            <a:r>
              <a:rPr lang="en-US" sz="2800" dirty="0"/>
              <a:t>first principles predictions on new ligands, oxidation states, and </a:t>
            </a:r>
            <a:r>
              <a:rPr lang="en-US" sz="2800" dirty="0" smtClean="0"/>
              <a:t>solvents</a:t>
            </a:r>
            <a:endParaRPr lang="en-US" sz="2800" dirty="0"/>
          </a:p>
        </p:txBody>
      </p:sp>
      <p:sp>
        <p:nvSpPr>
          <p:cNvPr id="143363" name="Rectangle 3"/>
          <p:cNvSpPr>
            <a:spLocks noGrp="1" noChangeArrowheads="1"/>
          </p:cNvSpPr>
          <p:nvPr>
            <p:ph type="body" sz="half" idx="4294967295"/>
          </p:nvPr>
        </p:nvSpPr>
        <p:spPr bwMode="auto">
          <a:xfrm>
            <a:off x="0" y="6400800"/>
            <a:ext cx="9067800" cy="457200"/>
          </a:xfrm>
          <a:prstGeom prst="rect">
            <a:avLst/>
          </a:prstGeom>
          <a:solidFill>
            <a:srgbClr val="FFFF00"/>
          </a:solidFill>
          <a:extLst/>
        </p:spPr>
        <p:txBody>
          <a:bodyPr/>
          <a:lstStyle/>
          <a:p>
            <a:pPr marL="0" indent="0" eaLnBrk="1" hangingPunct="1">
              <a:buNone/>
            </a:pPr>
            <a:r>
              <a:rPr lang="en-US" sz="2000" dirty="0" err="1" smtClean="0">
                <a:latin typeface="Calibri" pitchFamily="34" charset="0"/>
              </a:rPr>
              <a:t>M06</a:t>
            </a:r>
            <a:r>
              <a:rPr lang="en-US" sz="2000" dirty="0" smtClean="0">
                <a:latin typeface="Calibri" pitchFamily="34" charset="0"/>
              </a:rPr>
              <a:t> and B3LYP functionals both consistent with experimental barrier site exchange.</a:t>
            </a:r>
          </a:p>
        </p:txBody>
      </p:sp>
      <p:sp>
        <p:nvSpPr>
          <p:cNvPr id="143364" name="Rectangle 6"/>
          <p:cNvSpPr>
            <a:spLocks noChangeArrowheads="1"/>
          </p:cNvSpPr>
          <p:nvPr/>
        </p:nvSpPr>
        <p:spPr bwMode="auto">
          <a:xfrm>
            <a:off x="228600" y="2590800"/>
            <a:ext cx="864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dirty="0">
                <a:latin typeface="Calibri" pitchFamily="34" charset="0"/>
              </a:rPr>
              <a:t>H/D exchange was measured from 153-</a:t>
            </a:r>
            <a:r>
              <a:rPr lang="en-US" dirty="0" err="1">
                <a:latin typeface="Calibri" pitchFamily="34" charset="0"/>
              </a:rPr>
              <a:t>173K</a:t>
            </a:r>
            <a:r>
              <a:rPr lang="en-US" dirty="0">
                <a:latin typeface="Calibri" pitchFamily="34" charset="0"/>
              </a:rPr>
              <a:t> by </a:t>
            </a:r>
            <a:r>
              <a:rPr lang="en-US" dirty="0" err="1">
                <a:latin typeface="Calibri" pitchFamily="34" charset="0"/>
              </a:rPr>
              <a:t>Girolami</a:t>
            </a:r>
            <a:r>
              <a:rPr lang="en-US" dirty="0">
                <a:latin typeface="Calibri" pitchFamily="34" charset="0"/>
              </a:rPr>
              <a:t> (</a:t>
            </a:r>
            <a:r>
              <a:rPr lang="en-US" i="1" dirty="0">
                <a:latin typeface="Calibri" pitchFamily="34" charset="0"/>
              </a:rPr>
              <a:t>J . Am. Chem</a:t>
            </a:r>
            <a:r>
              <a:rPr lang="en-US" dirty="0">
                <a:latin typeface="Calibri" pitchFamily="34" charset="0"/>
              </a:rPr>
              <a:t>. </a:t>
            </a:r>
            <a:r>
              <a:rPr lang="en-US" i="1" dirty="0">
                <a:latin typeface="Calibri" pitchFamily="34" charset="0"/>
              </a:rPr>
              <a:t>Soc</a:t>
            </a:r>
            <a:r>
              <a:rPr lang="en-US" dirty="0">
                <a:latin typeface="Calibri" pitchFamily="34" charset="0"/>
              </a:rPr>
              <a:t>., Vol. 120, 1998 6605) by NMR to have a barrier of </a:t>
            </a:r>
            <a:r>
              <a:rPr lang="en-US" dirty="0">
                <a:latin typeface="Symbol" pitchFamily="18" charset="2"/>
              </a:rPr>
              <a:t>D</a:t>
            </a:r>
            <a:r>
              <a:rPr lang="en-US" dirty="0">
                <a:latin typeface="Calibri" pitchFamily="34" charset="0"/>
              </a:rPr>
              <a:t>G‡ = 8.1 kcal/mol.</a:t>
            </a:r>
          </a:p>
        </p:txBody>
      </p:sp>
      <p:sp>
        <p:nvSpPr>
          <p:cNvPr id="143365" name="Rectangle 7"/>
          <p:cNvSpPr>
            <a:spLocks noChangeArrowheads="1"/>
          </p:cNvSpPr>
          <p:nvPr/>
        </p:nvSpPr>
        <p:spPr bwMode="auto">
          <a:xfrm>
            <a:off x="-76200" y="4962525"/>
            <a:ext cx="15605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u="sng" dirty="0">
                <a:latin typeface="Symbol" pitchFamily="18" charset="2"/>
              </a:rPr>
              <a:t>D</a:t>
            </a:r>
            <a:r>
              <a:rPr lang="en-US" sz="1600" u="sng" dirty="0">
                <a:latin typeface="Calibri" pitchFamily="34" charset="0"/>
              </a:rPr>
              <a:t>G(</a:t>
            </a:r>
            <a:r>
              <a:rPr lang="en-US" sz="1600" u="sng" dirty="0" err="1">
                <a:latin typeface="Calibri" pitchFamily="34" charset="0"/>
              </a:rPr>
              <a:t>173K</a:t>
            </a:r>
            <a:r>
              <a:rPr lang="en-US" sz="1600" u="sng" dirty="0">
                <a:latin typeface="Calibri" pitchFamily="34" charset="0"/>
              </a:rPr>
              <a:t>)</a:t>
            </a:r>
          </a:p>
          <a:p>
            <a:pPr eaLnBrk="0" hangingPunct="0"/>
            <a:r>
              <a:rPr lang="en-US" sz="1600" dirty="0">
                <a:latin typeface="Calibri" pitchFamily="34" charset="0"/>
              </a:rPr>
              <a:t>B3LYP</a:t>
            </a:r>
          </a:p>
          <a:p>
            <a:pPr eaLnBrk="0" hangingPunct="0"/>
            <a:r>
              <a:rPr lang="en-US" sz="1600" dirty="0" err="1">
                <a:latin typeface="Calibri" pitchFamily="34" charset="0"/>
              </a:rPr>
              <a:t>M06</a:t>
            </a:r>
            <a:endParaRPr lang="en-US" sz="1600" dirty="0">
              <a:latin typeface="Calibri" pitchFamily="34" charset="0"/>
            </a:endParaRPr>
          </a:p>
        </p:txBody>
      </p:sp>
      <p:sp>
        <p:nvSpPr>
          <p:cNvPr id="143366" name="Rectangle 8"/>
          <p:cNvSpPr>
            <a:spLocks noChangeArrowheads="1"/>
          </p:cNvSpPr>
          <p:nvPr/>
        </p:nvSpPr>
        <p:spPr bwMode="auto">
          <a:xfrm>
            <a:off x="762000" y="5222875"/>
            <a:ext cx="15605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a:latin typeface="Calibri" pitchFamily="34" charset="0"/>
              </a:rPr>
              <a:t>0.0</a:t>
            </a:r>
          </a:p>
          <a:p>
            <a:pPr eaLnBrk="0" hangingPunct="0"/>
            <a:r>
              <a:rPr lang="en-US" sz="1600">
                <a:latin typeface="Calibri" pitchFamily="34" charset="0"/>
              </a:rPr>
              <a:t>0.0</a:t>
            </a:r>
          </a:p>
        </p:txBody>
      </p:sp>
      <p:sp>
        <p:nvSpPr>
          <p:cNvPr id="143367" name="Rectangle 9"/>
          <p:cNvSpPr>
            <a:spLocks noChangeArrowheads="1"/>
          </p:cNvSpPr>
          <p:nvPr/>
        </p:nvSpPr>
        <p:spPr bwMode="auto">
          <a:xfrm>
            <a:off x="3048000" y="5222875"/>
            <a:ext cx="15605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dirty="0">
                <a:latin typeface="Calibri" pitchFamily="34" charset="0"/>
              </a:rPr>
              <a:t>8.7</a:t>
            </a:r>
          </a:p>
          <a:p>
            <a:pPr eaLnBrk="0" hangingPunct="0"/>
            <a:r>
              <a:rPr lang="en-US" sz="1600" dirty="0">
                <a:latin typeface="Calibri" pitchFamily="34" charset="0"/>
              </a:rPr>
              <a:t>9.5</a:t>
            </a:r>
          </a:p>
          <a:p>
            <a:pPr eaLnBrk="0" hangingPunct="0"/>
            <a:r>
              <a:rPr lang="en-US" sz="1600" dirty="0">
                <a:latin typeface="Calibri" pitchFamily="34" charset="0"/>
              </a:rPr>
              <a:t>(reductive elimination)</a:t>
            </a:r>
          </a:p>
        </p:txBody>
      </p:sp>
      <p:sp>
        <p:nvSpPr>
          <p:cNvPr id="143368" name="Rectangle 10"/>
          <p:cNvSpPr>
            <a:spLocks noChangeArrowheads="1"/>
          </p:cNvSpPr>
          <p:nvPr/>
        </p:nvSpPr>
        <p:spPr bwMode="auto">
          <a:xfrm>
            <a:off x="4953000" y="5222875"/>
            <a:ext cx="15605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a:latin typeface="Calibri" pitchFamily="34" charset="0"/>
              </a:rPr>
              <a:t>4.6</a:t>
            </a:r>
          </a:p>
          <a:p>
            <a:pPr eaLnBrk="0" hangingPunct="0"/>
            <a:r>
              <a:rPr lang="en-US" sz="1600">
                <a:latin typeface="Calibri" pitchFamily="34" charset="0"/>
              </a:rPr>
              <a:t>5.3</a:t>
            </a:r>
          </a:p>
          <a:p>
            <a:pPr eaLnBrk="0" hangingPunct="0"/>
            <a:r>
              <a:rPr lang="en-US" sz="1600">
                <a:latin typeface="Calibri" pitchFamily="34" charset="0"/>
              </a:rPr>
              <a:t>(</a:t>
            </a:r>
            <a:r>
              <a:rPr lang="en-US" sz="1600">
                <a:latin typeface="Symbol" pitchFamily="18" charset="2"/>
              </a:rPr>
              <a:t>s</a:t>
            </a:r>
            <a:r>
              <a:rPr lang="en-US" sz="1600">
                <a:latin typeface="Calibri" pitchFamily="34" charset="0"/>
              </a:rPr>
              <a:t>-bound complex)</a:t>
            </a:r>
          </a:p>
        </p:txBody>
      </p:sp>
      <p:sp>
        <p:nvSpPr>
          <p:cNvPr id="143369" name="Rectangle 11"/>
          <p:cNvSpPr>
            <a:spLocks noChangeArrowheads="1"/>
          </p:cNvSpPr>
          <p:nvPr/>
        </p:nvSpPr>
        <p:spPr bwMode="auto">
          <a:xfrm>
            <a:off x="7126288" y="5222875"/>
            <a:ext cx="1560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a:latin typeface="Calibri" pitchFamily="34" charset="0"/>
              </a:rPr>
              <a:t>6.4</a:t>
            </a:r>
          </a:p>
          <a:p>
            <a:pPr eaLnBrk="0" hangingPunct="0"/>
            <a:r>
              <a:rPr lang="en-US" sz="1600">
                <a:latin typeface="Calibri" pitchFamily="34" charset="0"/>
              </a:rPr>
              <a:t>5.2</a:t>
            </a:r>
          </a:p>
          <a:p>
            <a:pPr eaLnBrk="0" hangingPunct="0"/>
            <a:r>
              <a:rPr lang="en-US" sz="1600">
                <a:latin typeface="Calibri" pitchFamily="34" charset="0"/>
              </a:rPr>
              <a:t>(site-exchange)</a:t>
            </a:r>
          </a:p>
        </p:txBody>
      </p:sp>
      <p:graphicFrame>
        <p:nvGraphicFramePr>
          <p:cNvPr id="143370" name="Object 12"/>
          <p:cNvGraphicFramePr>
            <a:graphicFrameLocks noChangeAspect="1"/>
          </p:cNvGraphicFramePr>
          <p:nvPr>
            <p:extLst>
              <p:ext uri="{D42A27DB-BD31-4B8C-83A1-F6EECF244321}">
                <p14:modId xmlns:p14="http://schemas.microsoft.com/office/powerpoint/2010/main" val="4112985078"/>
              </p:ext>
            </p:extLst>
          </p:nvPr>
        </p:nvGraphicFramePr>
        <p:xfrm>
          <a:off x="838200" y="3425825"/>
          <a:ext cx="8458200" cy="1654175"/>
        </p:xfrm>
        <a:graphic>
          <a:graphicData uri="http://schemas.openxmlformats.org/presentationml/2006/ole">
            <mc:AlternateContent xmlns:mc="http://schemas.openxmlformats.org/markup-compatibility/2006">
              <mc:Choice xmlns:v="urn:schemas-microsoft-com:vml" Requires="v">
                <p:oleObj spid="_x0000_s10849309" name="CS ChemDraw Drawing" r:id="rId4" imgW="8491118" imgH="1657656" progId="ChemDraw.Document.6.0">
                  <p:embed/>
                </p:oleObj>
              </mc:Choice>
              <mc:Fallback>
                <p:oleObj name="CS ChemDraw Drawing" r:id="rId4" imgW="8491118" imgH="1657656"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25825"/>
                        <a:ext cx="8458200"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3" name="Rectangle 15"/>
          <p:cNvSpPr>
            <a:spLocks noChangeArrowheads="1"/>
          </p:cNvSpPr>
          <p:nvPr/>
        </p:nvSpPr>
        <p:spPr bwMode="auto">
          <a:xfrm>
            <a:off x="5486400" y="2971800"/>
            <a:ext cx="2057400" cy="3048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3374" name="Rectangle 16"/>
          <p:cNvSpPr>
            <a:spLocks noChangeArrowheads="1"/>
          </p:cNvSpPr>
          <p:nvPr/>
        </p:nvSpPr>
        <p:spPr bwMode="auto">
          <a:xfrm>
            <a:off x="3048000" y="5254625"/>
            <a:ext cx="685800" cy="5334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3375" name="Rectangle 17"/>
          <p:cNvSpPr>
            <a:spLocks noChangeArrowheads="1"/>
          </p:cNvSpPr>
          <p:nvPr/>
        </p:nvSpPr>
        <p:spPr bwMode="auto">
          <a:xfrm>
            <a:off x="0" y="5254625"/>
            <a:ext cx="685800" cy="5334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 name="TextBox 1"/>
          <p:cNvSpPr txBox="1"/>
          <p:nvPr/>
        </p:nvSpPr>
        <p:spPr>
          <a:xfrm>
            <a:off x="0" y="1085671"/>
            <a:ext cx="9296400" cy="1200329"/>
          </a:xfrm>
          <a:prstGeom prst="rect">
            <a:avLst/>
          </a:prstGeom>
          <a:noFill/>
        </p:spPr>
        <p:txBody>
          <a:bodyPr wrap="square" rtlCol="0">
            <a:spAutoFit/>
          </a:bodyPr>
          <a:lstStyle/>
          <a:p>
            <a:r>
              <a:rPr lang="en-US" sz="2400" dirty="0"/>
              <a:t>E</a:t>
            </a:r>
            <a:r>
              <a:rPr lang="en-US" sz="2400" dirty="0" smtClean="0"/>
              <a:t>rror </a:t>
            </a:r>
            <a:r>
              <a:rPr lang="en-US" sz="2400" dirty="0"/>
              <a:t>bars </a:t>
            </a:r>
            <a:r>
              <a:rPr lang="en-US" sz="2400" dirty="0" smtClean="0"/>
              <a:t>depend on details </a:t>
            </a:r>
            <a:r>
              <a:rPr lang="en-US" sz="2400" dirty="0"/>
              <a:t>of </a:t>
            </a:r>
            <a:r>
              <a:rPr lang="en-US" sz="2400" dirty="0" smtClean="0"/>
              <a:t>calculations </a:t>
            </a:r>
            <a:r>
              <a:rPr lang="en-US" sz="2400" dirty="0"/>
              <a:t>(flavor </a:t>
            </a:r>
            <a:r>
              <a:rPr lang="en-US" sz="2400" dirty="0" smtClean="0"/>
              <a:t>DFT</a:t>
            </a:r>
            <a:r>
              <a:rPr lang="en-US" sz="2400" dirty="0"/>
              <a:t>, basis set). </a:t>
            </a:r>
            <a:endParaRPr lang="en-US" sz="2400" dirty="0" smtClean="0"/>
          </a:p>
          <a:p>
            <a:r>
              <a:rPr lang="en-US" sz="2400" dirty="0" smtClean="0"/>
              <a:t>We </a:t>
            </a:r>
            <a:r>
              <a:rPr lang="en-US" sz="2400" dirty="0"/>
              <a:t>use </a:t>
            </a:r>
            <a:r>
              <a:rPr lang="en-US" sz="2400" dirty="0" smtClean="0"/>
              <a:t>best </a:t>
            </a:r>
            <a:r>
              <a:rPr lang="en-US" sz="2400" dirty="0"/>
              <a:t>available methods and compare to </a:t>
            </a:r>
            <a:r>
              <a:rPr lang="en-US" sz="2400" dirty="0" smtClean="0"/>
              <a:t>available experimental </a:t>
            </a:r>
            <a:r>
              <a:rPr lang="en-US" sz="2400" dirty="0"/>
              <a:t>data on known systems to assess the accuracy for new systems. </a:t>
            </a:r>
          </a:p>
        </p:txBody>
      </p:sp>
    </p:spTree>
    <p:extLst>
      <p:ext uri="{BB962C8B-B14F-4D97-AF65-F5344CB8AC3E}">
        <p14:creationId xmlns:p14="http://schemas.microsoft.com/office/powerpoint/2010/main" val="12954391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gure3"/>
          <p:cNvPicPr>
            <a:picLocks noChangeAspect="1" noChangeArrowheads="1"/>
          </p:cNvPicPr>
          <p:nvPr/>
        </p:nvPicPr>
        <p:blipFill rotWithShape="1">
          <a:blip r:embed="rId3"/>
          <a:srcRect t="32297" b="338"/>
          <a:stretch/>
        </p:blipFill>
        <p:spPr bwMode="auto">
          <a:xfrm>
            <a:off x="3643313" y="3575050"/>
            <a:ext cx="5500687" cy="3282950"/>
          </a:xfrm>
          <a:prstGeom prst="rect">
            <a:avLst/>
          </a:prstGeom>
          <a:ln>
            <a:noFill/>
          </a:ln>
          <a:effectLst>
            <a:outerShdw blurRad="292100" dist="139700" dir="2700000" algn="tl" rotWithShape="0">
              <a:srgbClr val="333333">
                <a:alpha val="65000"/>
              </a:srgbClr>
            </a:outerShdw>
          </a:effectLst>
        </p:spPr>
      </p:pic>
      <p:sp>
        <p:nvSpPr>
          <p:cNvPr id="9" name="Rectangle 4"/>
          <p:cNvSpPr>
            <a:spLocks noChangeArrowheads="1"/>
          </p:cNvSpPr>
          <p:nvPr/>
        </p:nvSpPr>
        <p:spPr bwMode="auto">
          <a:xfrm>
            <a:off x="5029200" y="4572000"/>
            <a:ext cx="609600" cy="326232"/>
          </a:xfrm>
          <a:prstGeom prst="rect">
            <a:avLst/>
          </a:prstGeom>
          <a:noFill/>
          <a:ln w="50800" algn="ctr">
            <a:solidFill>
              <a:srgbClr val="FF0000"/>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a:p>
        </p:txBody>
      </p:sp>
      <p:sp>
        <p:nvSpPr>
          <p:cNvPr id="4" name="Slide Number Placeholder 2"/>
          <p:cNvSpPr>
            <a:spLocks noGrp="1"/>
          </p:cNvSpPr>
          <p:nvPr>
            <p:ph type="sldNum" sz="quarter" idx="10"/>
          </p:nvPr>
        </p:nvSpPr>
        <p:spPr/>
        <p:txBody>
          <a:bodyPr/>
          <a:lstStyle/>
          <a:p>
            <a:fld id="{8E456F30-0763-4CB7-920F-338ED3DA4EAF}" type="slidenum">
              <a:rPr lang="en-US"/>
              <a:pPr/>
              <a:t>12</a:t>
            </a:fld>
            <a:endParaRPr lang="en-US"/>
          </a:p>
        </p:txBody>
      </p:sp>
      <p:sp>
        <p:nvSpPr>
          <p:cNvPr id="10526722" name="Rectangle 2"/>
          <p:cNvSpPr>
            <a:spLocks noGrp="1" noChangeArrowheads="1"/>
          </p:cNvSpPr>
          <p:nvPr>
            <p:ph type="title"/>
          </p:nvPr>
        </p:nvSpPr>
        <p:spPr/>
        <p:txBody>
          <a:bodyPr/>
          <a:lstStyle/>
          <a:p>
            <a:r>
              <a:rPr lang="en-US" sz="2800" b="0" dirty="0">
                <a:solidFill>
                  <a:srgbClr val="002060"/>
                </a:solidFill>
                <a:effectLst>
                  <a:outerShdw blurRad="38100" dist="38100" dir="2700000" algn="tl">
                    <a:srgbClr val="000000"/>
                  </a:outerShdw>
                </a:effectLst>
                <a:latin typeface="Calibri" pitchFamily="34" charset="0"/>
              </a:rPr>
              <a:t>Current challenge in DFT calculation for soft materials</a:t>
            </a:r>
            <a:endParaRPr lang="en-US" sz="2800" dirty="0"/>
          </a:p>
        </p:txBody>
      </p:sp>
      <p:sp>
        <p:nvSpPr>
          <p:cNvPr id="2" name="TextBox 1"/>
          <p:cNvSpPr txBox="1"/>
          <p:nvPr/>
        </p:nvSpPr>
        <p:spPr>
          <a:xfrm>
            <a:off x="152400" y="2971800"/>
            <a:ext cx="8534400" cy="461665"/>
          </a:xfrm>
          <a:prstGeom prst="rect">
            <a:avLst/>
          </a:prstGeom>
          <a:solidFill>
            <a:srgbClr val="FFFF00"/>
          </a:solidFill>
        </p:spPr>
        <p:txBody>
          <a:bodyPr wrap="square" rtlCol="0">
            <a:spAutoFit/>
          </a:bodyPr>
          <a:lstStyle/>
          <a:p>
            <a:r>
              <a:rPr lang="en-US" sz="2400" dirty="0">
                <a:solidFill>
                  <a:srgbClr val="003399"/>
                </a:solidFill>
              </a:rPr>
              <a:t>General Problem with DFT:  bad description of vdw attraction</a:t>
            </a:r>
            <a:endParaRPr lang="en-US" sz="2400" dirty="0"/>
          </a:p>
        </p:txBody>
      </p:sp>
      <p:sp>
        <p:nvSpPr>
          <p:cNvPr id="8" name="TextBox 7"/>
          <p:cNvSpPr txBox="1"/>
          <p:nvPr/>
        </p:nvSpPr>
        <p:spPr>
          <a:xfrm>
            <a:off x="6858000" y="5638800"/>
            <a:ext cx="2209800" cy="1015663"/>
          </a:xfrm>
          <a:prstGeom prst="rect">
            <a:avLst/>
          </a:prstGeom>
          <a:solidFill>
            <a:srgbClr val="FFFF00"/>
          </a:solidFill>
        </p:spPr>
        <p:txBody>
          <a:bodyPr wrap="square">
            <a:spAutoFit/>
          </a:bodyPr>
          <a:lstStyle/>
          <a:p>
            <a:pPr algn="ctr" eaLnBrk="0" hangingPunct="0">
              <a:defRPr/>
            </a:pPr>
            <a:r>
              <a:rPr lang="en-US" b="0" dirty="0">
                <a:latin typeface="+mn-lt"/>
                <a:cs typeface="+mn-cs"/>
              </a:rPr>
              <a:t>Graphite  layers not </a:t>
            </a:r>
            <a:r>
              <a:rPr lang="en-US" b="0" dirty="0" smtClean="0">
                <a:latin typeface="+mn-lt"/>
                <a:cs typeface="+mn-cs"/>
              </a:rPr>
              <a:t>stable with DFT</a:t>
            </a:r>
            <a:endParaRPr lang="en-US" b="0" dirty="0">
              <a:latin typeface="+mn-lt"/>
              <a:cs typeface="+mn-cs"/>
            </a:endParaRPr>
          </a:p>
        </p:txBody>
      </p:sp>
      <p:sp>
        <p:nvSpPr>
          <p:cNvPr id="5" name="TextBox 4"/>
          <p:cNvSpPr txBox="1"/>
          <p:nvPr/>
        </p:nvSpPr>
        <p:spPr>
          <a:xfrm>
            <a:off x="4419600" y="5486400"/>
            <a:ext cx="990600" cy="461665"/>
          </a:xfrm>
          <a:prstGeom prst="rect">
            <a:avLst/>
          </a:prstGeom>
          <a:solidFill>
            <a:srgbClr val="FFFF00"/>
          </a:solidFill>
        </p:spPr>
        <p:txBody>
          <a:bodyPr wrap="square" rtlCol="0">
            <a:spAutoFit/>
          </a:bodyPr>
          <a:lstStyle/>
          <a:p>
            <a:r>
              <a:rPr lang="en-US" sz="2400" dirty="0" err="1" smtClean="0"/>
              <a:t>exper</a:t>
            </a:r>
            <a:endParaRPr lang="en-US" sz="2400" dirty="0"/>
          </a:p>
        </p:txBody>
      </p:sp>
      <p:cxnSp>
        <p:nvCxnSpPr>
          <p:cNvPr id="11" name="Straight Arrow Connector 10"/>
          <p:cNvCxnSpPr/>
          <p:nvPr/>
        </p:nvCxnSpPr>
        <p:spPr bwMode="auto">
          <a:xfrm flipH="1" flipV="1">
            <a:off x="6172200" y="5216525"/>
            <a:ext cx="1524000" cy="500707"/>
          </a:xfrm>
          <a:prstGeom prst="straightConnector1">
            <a:avLst/>
          </a:prstGeom>
          <a:noFill/>
          <a:ln w="50800" cap="flat" cmpd="sng" algn="ctr">
            <a:solidFill>
              <a:srgbClr val="FF0000"/>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130019" y="914400"/>
            <a:ext cx="8964612" cy="20574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fontAlgn="base">
              <a:spcBef>
                <a:spcPct val="20000"/>
              </a:spcBef>
              <a:spcAft>
                <a:spcPct val="0"/>
              </a:spcAft>
              <a:buSzPct val="10000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Char char="–"/>
              <a:defRPr sz="2800">
                <a:solidFill>
                  <a:schemeClr val="tx1"/>
                </a:solidFill>
                <a:latin typeface="+mn-lt"/>
              </a:defRPr>
            </a:lvl2pPr>
            <a:lvl3pPr marL="1143000" indent="-228600" algn="l" rtl="0" fontAlgn="base">
              <a:spcBef>
                <a:spcPct val="20000"/>
              </a:spcBef>
              <a:spcAft>
                <a:spcPct val="0"/>
              </a:spcAft>
              <a:buSzPct val="100000"/>
              <a:buChar char="•"/>
              <a:defRPr sz="2400">
                <a:solidFill>
                  <a:schemeClr val="tx1"/>
                </a:solidFill>
                <a:latin typeface="+mn-lt"/>
              </a:defRPr>
            </a:lvl3pPr>
            <a:lvl4pPr marL="1600200" indent="-228600" algn="l" rtl="0" fontAlgn="base">
              <a:spcBef>
                <a:spcPct val="20000"/>
              </a:spcBef>
              <a:spcAft>
                <a:spcPct val="0"/>
              </a:spcAft>
              <a:buSzPct val="100000"/>
              <a:buChar char="–"/>
              <a:defRPr sz="2000">
                <a:solidFill>
                  <a:schemeClr val="tx1"/>
                </a:solidFill>
                <a:latin typeface="+mn-lt"/>
              </a:defRPr>
            </a:lvl4pPr>
            <a:lvl5pPr marL="2057400" indent="-228600" algn="l" rtl="0" fontAlgn="base">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a:lstStyle>
          <a:p>
            <a:pPr marL="365125" indent="-282575">
              <a:lnSpc>
                <a:spcPct val="90000"/>
              </a:lnSpc>
            </a:pPr>
            <a:r>
              <a:rPr lang="en-US" sz="2400" dirty="0" smtClean="0">
                <a:latin typeface="Calibri" pitchFamily="34" charset="0"/>
              </a:rPr>
              <a:t>Current implementations of DFT describe well strongly bound geometries and energies, </a:t>
            </a:r>
            <a:r>
              <a:rPr lang="en-US" sz="2400" dirty="0" smtClean="0">
                <a:solidFill>
                  <a:srgbClr val="FF0000"/>
                </a:solidFill>
                <a:latin typeface="Calibri" pitchFamily="34" charset="0"/>
              </a:rPr>
              <a:t>but </a:t>
            </a:r>
            <a:r>
              <a:rPr lang="en-US" sz="2400" i="1" dirty="0" smtClean="0">
                <a:solidFill>
                  <a:srgbClr val="FF0000"/>
                </a:solidFill>
                <a:latin typeface="Calibri" pitchFamily="34" charset="0"/>
              </a:rPr>
              <a:t>fail to describe the long range van der Waals (vdW) interactions</a:t>
            </a:r>
            <a:r>
              <a:rPr lang="en-US" sz="2400" dirty="0" smtClean="0">
                <a:solidFill>
                  <a:srgbClr val="FF0000"/>
                </a:solidFill>
                <a:latin typeface="Calibri" pitchFamily="34" charset="0"/>
              </a:rPr>
              <a:t>.</a:t>
            </a:r>
          </a:p>
          <a:p>
            <a:pPr marL="365125" indent="-282575">
              <a:lnSpc>
                <a:spcPct val="90000"/>
              </a:lnSpc>
            </a:pPr>
            <a:r>
              <a:rPr lang="en-US" sz="2400" dirty="0" smtClean="0">
                <a:latin typeface="Calibri" pitchFamily="34" charset="0"/>
              </a:rPr>
              <a:t>Get volumes ~ 10% too large, </a:t>
            </a:r>
          </a:p>
          <a:p>
            <a:pPr marL="365125" indent="-282575">
              <a:lnSpc>
                <a:spcPct val="90000"/>
              </a:lnSpc>
            </a:pPr>
            <a:r>
              <a:rPr lang="en-US" sz="2400" dirty="0" smtClean="0">
                <a:latin typeface="Calibri" pitchFamily="34" charset="0"/>
              </a:rPr>
              <a:t>heats of vaporization 85% too small</a:t>
            </a:r>
            <a:endParaRPr lang="en-US" sz="2400"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pPr>
              <a:defRPr/>
            </a:pPr>
            <a:fld id="{F1B46F05-C7E7-4223-AC43-0D220924B08F}" type="slidenum">
              <a:rPr lang="en-US"/>
              <a:pPr>
                <a:defRPr/>
              </a:pPr>
              <a:t>13</a:t>
            </a:fld>
            <a:endParaRPr lang="en-US"/>
          </a:p>
        </p:txBody>
      </p:sp>
      <p:sp>
        <p:nvSpPr>
          <p:cNvPr id="156675" name="제목 2"/>
          <p:cNvSpPr>
            <a:spLocks noGrp="1"/>
          </p:cNvSpPr>
          <p:nvPr>
            <p:ph type="title" idx="4294967295"/>
          </p:nvPr>
        </p:nvSpPr>
        <p:spPr>
          <a:xfrm>
            <a:off x="457200" y="0"/>
            <a:ext cx="8229600" cy="838200"/>
          </a:xfrm>
        </p:spPr>
        <p:txBody>
          <a:bodyPr lIns="91440" tIns="45720" rIns="91440" bIns="45720"/>
          <a:lstStyle/>
          <a:p>
            <a:pPr eaLnBrk="1" hangingPunct="1"/>
            <a:r>
              <a:rPr lang="en-US" altLang="ko-KR" smtClean="0">
                <a:ea typeface="굴림" pitchFamily="34" charset="-127"/>
              </a:rPr>
              <a:t>DFT bad for Hydrocarbon Crystals</a:t>
            </a:r>
            <a:endParaRPr lang="ko-KR" altLang="en-US" smtClean="0">
              <a:ea typeface="굴림" pitchFamily="34" charset="-127"/>
            </a:endParaRPr>
          </a:p>
        </p:txBody>
      </p:sp>
      <p:graphicFrame>
        <p:nvGraphicFramePr>
          <p:cNvPr id="10528771" name="Group 3"/>
          <p:cNvGraphicFramePr>
            <a:graphicFrameLocks noGrp="1"/>
          </p:cNvGraphicFramePr>
          <p:nvPr/>
        </p:nvGraphicFramePr>
        <p:xfrm>
          <a:off x="304800" y="2152650"/>
          <a:ext cx="8110538" cy="1584616"/>
        </p:xfrm>
        <a:graphic>
          <a:graphicData uri="http://schemas.openxmlformats.org/drawingml/2006/table">
            <a:tbl>
              <a:tblPr/>
              <a:tblGrid>
                <a:gridCol w="2027238"/>
                <a:gridCol w="2028825"/>
                <a:gridCol w="2027237"/>
                <a:gridCol w="2027238"/>
              </a:tblGrid>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Molecules</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r>
                        <a:rPr kumimoji="0" lang="en-US" altLang="ko-KR" sz="2000" b="1" i="1" u="none" strike="noStrike" cap="none" normalizeH="0" baseline="0" smtClean="0">
                          <a:ln>
                            <a:noFill/>
                          </a:ln>
                          <a:solidFill>
                            <a:srgbClr val="FFFFFF"/>
                          </a:solidFill>
                          <a:effectLst/>
                          <a:latin typeface="Arial" charset="0"/>
                          <a:ea typeface="굴림" pitchFamily="34" charset="-127"/>
                        </a:rPr>
                        <a:t>ℓg</a:t>
                      </a:r>
                      <a:endParaRPr kumimoji="0" lang="ko-KR" altLang="en-US" sz="2000" b="1" i="1"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Exp.</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Benzene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1.051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12.808</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11.295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Naphthalene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2.723</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20.755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20.095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Anthracene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4.308</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28.356</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27.042</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10528798" name="Group 30"/>
          <p:cNvGraphicFramePr>
            <a:graphicFrameLocks noGrp="1"/>
          </p:cNvGraphicFramePr>
          <p:nvPr/>
        </p:nvGraphicFramePr>
        <p:xfrm>
          <a:off x="457200" y="4495800"/>
          <a:ext cx="8110538" cy="1584616"/>
        </p:xfrm>
        <a:graphic>
          <a:graphicData uri="http://schemas.openxmlformats.org/drawingml/2006/table">
            <a:tbl>
              <a:tblPr/>
              <a:tblGrid>
                <a:gridCol w="2027238"/>
                <a:gridCol w="2028825"/>
                <a:gridCol w="2027237"/>
                <a:gridCol w="2027238"/>
              </a:tblGrid>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Molecules</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r>
                        <a:rPr kumimoji="0" lang="en-US" altLang="ko-KR" sz="2000" b="1" i="1" u="none" strike="noStrike" cap="none" normalizeH="0" baseline="0" smtClean="0">
                          <a:ln>
                            <a:noFill/>
                          </a:ln>
                          <a:solidFill>
                            <a:srgbClr val="FFFFFF"/>
                          </a:solidFill>
                          <a:effectLst/>
                          <a:latin typeface="Arial" charset="0"/>
                          <a:ea typeface="굴림" pitchFamily="34" charset="-127"/>
                        </a:rPr>
                        <a:t>ℓg</a:t>
                      </a:r>
                      <a:endParaRPr kumimoji="0" lang="ko-KR" altLang="en-US" sz="2000" b="1" i="1"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Exp.</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Benzene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511.81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452.09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461.11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Naphthalene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380.23</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344.41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338.79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0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Anthracene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515.49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451.55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451.59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56730" name="Text Box 57"/>
          <p:cNvSpPr txBox="1">
            <a:spLocks noChangeArrowheads="1"/>
          </p:cNvSpPr>
          <p:nvPr/>
        </p:nvSpPr>
        <p:spPr bwMode="auto">
          <a:xfrm>
            <a:off x="76200" y="1447800"/>
            <a:ext cx="5715000" cy="4572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eaLnBrk="1" hangingPunct="1">
              <a:spcBef>
                <a:spcPct val="20000"/>
              </a:spcBef>
              <a:buSzPct val="100000"/>
            </a:pPr>
            <a:r>
              <a:rPr lang="en-US" altLang="ko-KR" sz="2400" b="0">
                <a:latin typeface="Arial" pitchFamily="34" charset="0"/>
                <a:ea typeface="굴림" pitchFamily="34" charset="-127"/>
              </a:rPr>
              <a:t>Sublimation energy (kcal/mol/molecule)</a:t>
            </a:r>
            <a:endParaRPr lang="en-US"/>
          </a:p>
        </p:txBody>
      </p:sp>
      <p:sp>
        <p:nvSpPr>
          <p:cNvPr id="156731" name="Text Box 58"/>
          <p:cNvSpPr txBox="1">
            <a:spLocks noChangeArrowheads="1"/>
          </p:cNvSpPr>
          <p:nvPr/>
        </p:nvSpPr>
        <p:spPr bwMode="auto">
          <a:xfrm>
            <a:off x="533400" y="3962400"/>
            <a:ext cx="4343400" cy="4572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eaLnBrk="1" hangingPunct="1">
              <a:spcBef>
                <a:spcPct val="20000"/>
              </a:spcBef>
              <a:buSzPct val="100000"/>
            </a:pPr>
            <a:r>
              <a:rPr lang="en-US" altLang="ko-KR" sz="2400" b="0">
                <a:latin typeface="Arial" pitchFamily="34" charset="0"/>
                <a:ea typeface="굴림" pitchFamily="34" charset="-127"/>
              </a:rPr>
              <a:t>Cell volume (angstrom</a:t>
            </a:r>
            <a:r>
              <a:rPr lang="en-US" altLang="ko-KR" sz="2400" b="0" baseline="30000">
                <a:latin typeface="Arial" pitchFamily="34" charset="0"/>
                <a:ea typeface="굴림" pitchFamily="34" charset="-127"/>
              </a:rPr>
              <a:t>3</a:t>
            </a:r>
            <a:r>
              <a:rPr lang="en-US" altLang="ko-KR" sz="2400" b="0">
                <a:latin typeface="Arial" pitchFamily="34" charset="0"/>
                <a:ea typeface="굴림" pitchFamily="34" charset="-127"/>
              </a:rPr>
              <a:t>/cell)</a:t>
            </a:r>
            <a:endParaRPr lang="en-US"/>
          </a:p>
        </p:txBody>
      </p:sp>
      <p:sp>
        <p:nvSpPr>
          <p:cNvPr id="156732" name="Rectangle 59"/>
          <p:cNvSpPr>
            <a:spLocks noChangeArrowheads="1"/>
          </p:cNvSpPr>
          <p:nvPr/>
        </p:nvSpPr>
        <p:spPr bwMode="auto">
          <a:xfrm>
            <a:off x="4419600" y="2133600"/>
            <a:ext cx="1905000" cy="1524000"/>
          </a:xfrm>
          <a:prstGeom prst="rect">
            <a:avLst/>
          </a:prstGeom>
          <a:solidFill>
            <a:schemeClr val="bg1"/>
          </a:solidFill>
          <a:ln w="508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56733" name="Rectangle 60"/>
          <p:cNvSpPr>
            <a:spLocks noChangeArrowheads="1"/>
          </p:cNvSpPr>
          <p:nvPr/>
        </p:nvSpPr>
        <p:spPr bwMode="auto">
          <a:xfrm>
            <a:off x="4572000" y="4495800"/>
            <a:ext cx="1981200" cy="1600200"/>
          </a:xfrm>
          <a:prstGeom prst="rect">
            <a:avLst/>
          </a:prstGeom>
          <a:solidFill>
            <a:schemeClr val="bg1"/>
          </a:solidFill>
          <a:ln w="508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56734" name="Text Box 61"/>
          <p:cNvSpPr txBox="1">
            <a:spLocks noChangeArrowheads="1"/>
          </p:cNvSpPr>
          <p:nvPr/>
        </p:nvSpPr>
        <p:spPr bwMode="auto">
          <a:xfrm>
            <a:off x="5181600" y="3962400"/>
            <a:ext cx="33528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sz="2400"/>
              <a:t>PBE  12-14% too large</a:t>
            </a:r>
          </a:p>
        </p:txBody>
      </p:sp>
      <p:sp>
        <p:nvSpPr>
          <p:cNvPr id="156735" name="Text Box 62"/>
          <p:cNvSpPr txBox="1">
            <a:spLocks noChangeArrowheads="1"/>
          </p:cNvSpPr>
          <p:nvPr/>
        </p:nvSpPr>
        <p:spPr bwMode="auto">
          <a:xfrm>
            <a:off x="5791200" y="1447800"/>
            <a:ext cx="33528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sz="2400"/>
              <a:t>PBE  85-90% too small</a:t>
            </a:r>
          </a:p>
        </p:txBody>
      </p:sp>
      <p:sp>
        <p:nvSpPr>
          <p:cNvPr id="156736" name="Text Box 63"/>
          <p:cNvSpPr txBox="1">
            <a:spLocks noChangeArrowheads="1"/>
          </p:cNvSpPr>
          <p:nvPr/>
        </p:nvSpPr>
        <p:spPr bwMode="auto">
          <a:xfrm>
            <a:off x="152400" y="914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sz="2400"/>
              <a:t>Most popular form of DFT for crystals – PBE (VASP software)</a:t>
            </a:r>
          </a:p>
        </p:txBody>
      </p:sp>
      <p:sp>
        <p:nvSpPr>
          <p:cNvPr id="156737" name="Text Box 64"/>
          <p:cNvSpPr txBox="1">
            <a:spLocks noChangeArrowheads="1"/>
          </p:cNvSpPr>
          <p:nvPr/>
        </p:nvSpPr>
        <p:spPr bwMode="auto">
          <a:xfrm>
            <a:off x="304800" y="6019800"/>
            <a:ext cx="85344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sz="2400"/>
              <a:t>Reason DFT formalism not include London Dispersion (-C6/R</a:t>
            </a:r>
            <a:r>
              <a:rPr lang="en-US" sz="2400" baseline="30000"/>
              <a:t>6</a:t>
            </a:r>
            <a:r>
              <a:rPr lang="en-US" sz="2400"/>
              <a:t>) responsible for van der Waals attraction</a:t>
            </a:r>
          </a:p>
        </p:txBody>
      </p:sp>
    </p:spTree>
    <p:extLst>
      <p:ext uri="{BB962C8B-B14F-4D97-AF65-F5344CB8AC3E}">
        <p14:creationId xmlns:p14="http://schemas.microsoft.com/office/powerpoint/2010/main" val="300775540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79529A10-8DCA-4DD6-BCC5-87CD086F963C}" type="slidenum">
              <a:rPr lang="en-US"/>
              <a:pPr/>
              <a:t>14</a:t>
            </a:fld>
            <a:endParaRPr lang="en-US"/>
          </a:p>
        </p:txBody>
      </p:sp>
      <p:sp>
        <p:nvSpPr>
          <p:cNvPr id="10529794" name="Rectangle 2"/>
          <p:cNvSpPr>
            <a:spLocks noGrp="1" noChangeArrowheads="1"/>
          </p:cNvSpPr>
          <p:nvPr>
            <p:ph type="title"/>
          </p:nvPr>
        </p:nvSpPr>
        <p:spPr>
          <a:xfrm>
            <a:off x="0" y="76200"/>
            <a:ext cx="9144000" cy="685800"/>
          </a:xfrm>
        </p:spPr>
        <p:txBody>
          <a:bodyPr/>
          <a:lstStyle/>
          <a:p>
            <a:r>
              <a:rPr lang="en-US" sz="2400" dirty="0" err="1">
                <a:solidFill>
                  <a:srgbClr val="0000FF"/>
                </a:solidFill>
              </a:rPr>
              <a:t>XYG3</a:t>
            </a:r>
            <a:r>
              <a:rPr lang="en-US" sz="2400" dirty="0">
                <a:solidFill>
                  <a:srgbClr val="0000FF"/>
                </a:solidFill>
              </a:rPr>
              <a:t> </a:t>
            </a:r>
            <a:r>
              <a:rPr lang="en-US" sz="2400" dirty="0" smtClean="0">
                <a:solidFill>
                  <a:srgbClr val="0000FF"/>
                </a:solidFill>
              </a:rPr>
              <a:t>approach: include </a:t>
            </a:r>
            <a:r>
              <a:rPr lang="en-US" sz="2400" dirty="0">
                <a:solidFill>
                  <a:srgbClr val="0000FF"/>
                </a:solidFill>
              </a:rPr>
              <a:t>London Dispersion in DFT</a:t>
            </a:r>
            <a:r>
              <a:rPr lang="en-US" sz="2400" dirty="0"/>
              <a:t/>
            </a:r>
            <a:br>
              <a:rPr lang="en-US" sz="2400" dirty="0"/>
            </a:br>
            <a:r>
              <a:rPr lang="en-US" altLang="zh-CN" sz="2400" dirty="0">
                <a:ea typeface="宋体" charset="-122"/>
              </a:rPr>
              <a:t>Görling-Levy coupling-constant perturbation expansion</a:t>
            </a:r>
            <a:endParaRPr lang="en-US" sz="2400" dirty="0"/>
          </a:p>
        </p:txBody>
      </p:sp>
      <p:sp>
        <p:nvSpPr>
          <p:cNvPr id="10529795" name="Rectangle 3"/>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29796" name="Object 4"/>
          <p:cNvGraphicFramePr>
            <a:graphicFrameLocks noChangeAspect="1"/>
          </p:cNvGraphicFramePr>
          <p:nvPr/>
        </p:nvGraphicFramePr>
        <p:xfrm>
          <a:off x="0" y="914400"/>
          <a:ext cx="9144000" cy="566738"/>
        </p:xfrm>
        <a:graphic>
          <a:graphicData uri="http://schemas.openxmlformats.org/presentationml/2006/ole">
            <mc:AlternateContent xmlns:mc="http://schemas.openxmlformats.org/markup-compatibility/2006">
              <mc:Choice xmlns:v="urn:schemas-microsoft-com:vml" Requires="v">
                <p:oleObj spid="_x0000_s10529841" r:id="rId4" imgW="4457700" imgH="279400" progId="Equation.DSMT4">
                  <p:embed/>
                </p:oleObj>
              </mc:Choice>
              <mc:Fallback>
                <p:oleObj r:id="rId4" imgW="4457700" imgH="279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9144000" cy="566738"/>
                      </a:xfrm>
                      <a:prstGeom prst="rect">
                        <a:avLst/>
                      </a:prstGeom>
                      <a:solidFill>
                        <a:srgbClr val="FBFDA1"/>
                      </a:solidFill>
                    </p:spPr>
                  </p:pic>
                </p:oleObj>
              </mc:Fallback>
            </mc:AlternateContent>
          </a:graphicData>
        </a:graphic>
      </p:graphicFrame>
      <p:sp>
        <p:nvSpPr>
          <p:cNvPr id="10529797" name="Text Box 5"/>
          <p:cNvSpPr txBox="1">
            <a:spLocks noChangeArrowheads="1"/>
          </p:cNvSpPr>
          <p:nvPr/>
        </p:nvSpPr>
        <p:spPr bwMode="auto">
          <a:xfrm>
            <a:off x="152400" y="23622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1" hangingPunct="1">
              <a:spcBef>
                <a:spcPct val="50000"/>
              </a:spcBef>
            </a:pPr>
            <a:r>
              <a:rPr lang="en-US" altLang="zh-CN" sz="1800" b="0">
                <a:latin typeface="Arial" charset="0"/>
                <a:ea typeface="宋体" charset="-122"/>
                <a:cs typeface="Arial" charset="0"/>
              </a:rPr>
              <a:t>Get {</a:t>
            </a:r>
            <a:r>
              <a:rPr lang="en-US" altLang="zh-CN" sz="1800" b="0" i="1">
                <a:latin typeface="Arial" charset="0"/>
                <a:ea typeface="宋体" charset="-122"/>
                <a:cs typeface="Arial" charset="0"/>
              </a:rPr>
              <a:t>c</a:t>
            </a:r>
            <a:r>
              <a:rPr lang="en-US" altLang="zh-CN" sz="1800" b="0" baseline="-25000">
                <a:latin typeface="Arial" charset="0"/>
                <a:ea typeface="宋体" charset="-122"/>
                <a:cs typeface="Arial" charset="0"/>
              </a:rPr>
              <a:t>1</a:t>
            </a:r>
            <a:r>
              <a:rPr lang="en-US" altLang="zh-CN" sz="1800" b="0">
                <a:latin typeface="Arial" charset="0"/>
                <a:ea typeface="宋体" charset="-122"/>
                <a:cs typeface="Arial" charset="0"/>
              </a:rPr>
              <a:t> = 0.8033, </a:t>
            </a:r>
            <a:r>
              <a:rPr lang="en-US" altLang="zh-CN" sz="1800" b="0" i="1">
                <a:latin typeface="Arial" charset="0"/>
                <a:ea typeface="宋体" charset="-122"/>
                <a:cs typeface="Arial" charset="0"/>
              </a:rPr>
              <a:t>c</a:t>
            </a:r>
            <a:r>
              <a:rPr lang="en-US" altLang="zh-CN" sz="1800" b="0" baseline="-25000">
                <a:latin typeface="Arial" charset="0"/>
                <a:ea typeface="宋体" charset="-122"/>
                <a:cs typeface="Arial" charset="0"/>
              </a:rPr>
              <a:t>2</a:t>
            </a:r>
            <a:r>
              <a:rPr lang="en-US" altLang="zh-CN" sz="1800" b="0">
                <a:latin typeface="Arial" charset="0"/>
                <a:ea typeface="宋体" charset="-122"/>
                <a:cs typeface="Arial" charset="0"/>
              </a:rPr>
              <a:t> = 0.2107, </a:t>
            </a:r>
            <a:r>
              <a:rPr lang="en-US" altLang="zh-CN" sz="1800" b="0" i="1">
                <a:latin typeface="Arial" charset="0"/>
                <a:ea typeface="宋体" charset="-122"/>
                <a:cs typeface="Arial" charset="0"/>
              </a:rPr>
              <a:t>c</a:t>
            </a:r>
            <a:r>
              <a:rPr lang="en-US" altLang="zh-CN" sz="1800" b="0" baseline="-25000">
                <a:latin typeface="Arial" charset="0"/>
                <a:ea typeface="宋体" charset="-122"/>
                <a:cs typeface="Arial" charset="0"/>
              </a:rPr>
              <a:t>3</a:t>
            </a:r>
            <a:r>
              <a:rPr lang="en-US" altLang="zh-CN" sz="1800" b="0">
                <a:latin typeface="Arial" charset="0"/>
                <a:ea typeface="宋体" charset="-122"/>
                <a:cs typeface="Arial" charset="0"/>
              </a:rPr>
              <a:t> = 0.3211} and c4 = (1 – c3) = 0.6789</a:t>
            </a:r>
            <a:endParaRPr lang="en-US" sz="1800" b="0">
              <a:latin typeface="Arial" charset="0"/>
              <a:cs typeface="Arial" charset="0"/>
            </a:endParaRPr>
          </a:p>
        </p:txBody>
      </p:sp>
      <p:sp>
        <p:nvSpPr>
          <p:cNvPr id="10529798" name="Text Box 6"/>
          <p:cNvSpPr txBox="1">
            <a:spLocks noChangeArrowheads="1"/>
          </p:cNvSpPr>
          <p:nvPr/>
        </p:nvSpPr>
        <p:spPr bwMode="auto">
          <a:xfrm>
            <a:off x="228600" y="2895600"/>
            <a:ext cx="8610600" cy="25304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1" hangingPunct="1"/>
            <a:r>
              <a:rPr lang="en-US" altLang="zh-CN" b="0">
                <a:latin typeface="Arial" charset="0"/>
                <a:ea typeface="宋体" charset="-122"/>
                <a:cs typeface="Arial" charset="0"/>
              </a:rPr>
              <a:t>XYG3 leads to mean absolute deviation (MAD) =1.81 kcal/mol, </a:t>
            </a:r>
          </a:p>
          <a:p>
            <a:pPr eaLnBrk="1" hangingPunct="1"/>
            <a:r>
              <a:rPr lang="en-US" altLang="zh-CN" b="0">
                <a:latin typeface="Arial" charset="0"/>
                <a:ea typeface="宋体" charset="-122"/>
                <a:cs typeface="Arial" charset="0"/>
              </a:rPr>
              <a:t>B3LYP: MAD = 4.74 kcal/mol. </a:t>
            </a:r>
          </a:p>
          <a:p>
            <a:r>
              <a:rPr lang="en-US" altLang="zh-CN" b="0">
                <a:latin typeface="Arial" charset="0"/>
                <a:ea typeface="宋体" charset="-122"/>
                <a:cs typeface="Arial" charset="0"/>
              </a:rPr>
              <a:t>M06: MAD = 4.17 kcal/mol </a:t>
            </a:r>
          </a:p>
          <a:p>
            <a:r>
              <a:rPr lang="en-US" altLang="zh-CN" b="0">
                <a:latin typeface="Arial" charset="0"/>
                <a:ea typeface="宋体" charset="-122"/>
                <a:cs typeface="Arial" charset="0"/>
              </a:rPr>
              <a:t>M06-2x: MAD = 2.93 kcal/mol </a:t>
            </a:r>
          </a:p>
          <a:p>
            <a:r>
              <a:rPr lang="en-US" altLang="zh-CN" b="0">
                <a:latin typeface="Arial" charset="0"/>
                <a:ea typeface="宋体" charset="-122"/>
                <a:cs typeface="Arial" charset="0"/>
              </a:rPr>
              <a:t>M06-L: MAD = 5.82 kcal/mol .</a:t>
            </a:r>
          </a:p>
          <a:p>
            <a:pPr eaLnBrk="1" hangingPunct="1"/>
            <a:r>
              <a:rPr lang="en-US" altLang="zh-CN" b="0">
                <a:latin typeface="Arial" charset="0"/>
                <a:ea typeface="宋体" charset="-122"/>
                <a:cs typeface="Arial" charset="0"/>
              </a:rPr>
              <a:t>G3 ab initio (with one empirical parameter): MAD = 1.05 </a:t>
            </a:r>
          </a:p>
          <a:p>
            <a:pPr eaLnBrk="1" hangingPunct="1"/>
            <a:r>
              <a:rPr lang="en-US" altLang="zh-CN" b="0">
                <a:latin typeface="Arial" charset="0"/>
                <a:ea typeface="宋体" charset="-122"/>
                <a:cs typeface="Arial" charset="0"/>
              </a:rPr>
              <a:t>G2 ab initio (with one empirical parameter): MAD = 1.88 kcal/mol</a:t>
            </a:r>
          </a:p>
          <a:p>
            <a:pPr eaLnBrk="1" hangingPunct="1"/>
            <a:r>
              <a:rPr lang="en-US" altLang="zh-CN" b="0">
                <a:latin typeface="Arial" charset="0"/>
                <a:ea typeface="宋体" charset="-122"/>
                <a:cs typeface="Arial" charset="0"/>
              </a:rPr>
              <a:t>but G2 and G3 involve far higher computational cost. </a:t>
            </a:r>
            <a:endParaRPr lang="en-US" b="0">
              <a:latin typeface="Arial" charset="0"/>
              <a:cs typeface="Arial" charset="0"/>
            </a:endParaRPr>
          </a:p>
        </p:txBody>
      </p:sp>
      <p:sp>
        <p:nvSpPr>
          <p:cNvPr id="10529799" name="Text Box 7"/>
          <p:cNvSpPr txBox="1">
            <a:spLocks noChangeArrowheads="1"/>
          </p:cNvSpPr>
          <p:nvPr/>
        </p:nvSpPr>
        <p:spPr bwMode="auto">
          <a:xfrm>
            <a:off x="0" y="1766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1" hangingPunct="1">
              <a:spcBef>
                <a:spcPct val="50000"/>
              </a:spcBef>
            </a:pPr>
            <a:r>
              <a:rPr lang="en-US" sz="1800" b="0">
                <a:latin typeface="Arial" charset="0"/>
                <a:cs typeface="Arial" charset="0"/>
              </a:rPr>
              <a:t>where</a:t>
            </a:r>
          </a:p>
        </p:txBody>
      </p:sp>
      <p:pic>
        <p:nvPicPr>
          <p:cNvPr id="105298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371600"/>
            <a:ext cx="64770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9801" name="Text Box 9"/>
          <p:cNvSpPr txBox="1">
            <a:spLocks noChangeArrowheads="1"/>
          </p:cNvSpPr>
          <p:nvPr/>
        </p:nvSpPr>
        <p:spPr bwMode="auto">
          <a:xfrm>
            <a:off x="304800" y="5562600"/>
            <a:ext cx="4038600" cy="396875"/>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Problem 5</a:t>
            </a:r>
            <a:r>
              <a:rPr lang="en-US" baseline="30000"/>
              <a:t>th</a:t>
            </a:r>
            <a:r>
              <a:rPr lang="en-US"/>
              <a:t> order scaling with size</a:t>
            </a:r>
          </a:p>
        </p:txBody>
      </p:sp>
      <p:sp>
        <p:nvSpPr>
          <p:cNvPr id="10529802" name="Text Box 10"/>
          <p:cNvSpPr txBox="1">
            <a:spLocks noChangeArrowheads="1"/>
          </p:cNvSpPr>
          <p:nvPr/>
        </p:nvSpPr>
        <p:spPr bwMode="auto">
          <a:xfrm>
            <a:off x="76200" y="6019800"/>
            <a:ext cx="9067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0000"/>
                </a:solidFill>
              </a:rPr>
              <a:t>Doubly hybrid density functional for accurate descriptions of nonbond interactions, thermochemistry, and thermochemical kinetics; Zhang Y, Xu X, Goddard WA; P. Natl. Acad. Sci. 106 (13) 4963-4968 (2009) </a:t>
            </a:r>
          </a:p>
        </p:txBody>
      </p:sp>
      <p:sp>
        <p:nvSpPr>
          <p:cNvPr id="2" name="Rectangle 1"/>
          <p:cNvSpPr/>
          <p:nvPr/>
        </p:nvSpPr>
        <p:spPr bwMode="auto">
          <a:xfrm>
            <a:off x="914400" y="1371600"/>
            <a:ext cx="6629400" cy="990600"/>
          </a:xfrm>
          <a:prstGeom prst="rect">
            <a:avLst/>
          </a:pr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7543800" y="1524000"/>
            <a:ext cx="1600200" cy="1200329"/>
          </a:xfrm>
          <a:prstGeom prst="rect">
            <a:avLst/>
          </a:prstGeom>
          <a:solidFill>
            <a:schemeClr val="accent2">
              <a:lumMod val="40000"/>
              <a:lumOff val="60000"/>
            </a:schemeClr>
          </a:solidFill>
        </p:spPr>
        <p:txBody>
          <a:bodyPr wrap="square" rtlCol="0">
            <a:spAutoFit/>
          </a:bodyPr>
          <a:lstStyle/>
          <a:p>
            <a:r>
              <a:rPr lang="en-US" sz="2400" dirty="0" smtClean="0"/>
              <a:t>Double excitations to </a:t>
            </a:r>
            <a:r>
              <a:rPr lang="en-US" sz="2400" dirty="0" err="1" smtClean="0"/>
              <a:t>virtuals</a:t>
            </a:r>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0"/>
          </p:nvPr>
        </p:nvSpPr>
        <p:spPr/>
        <p:txBody>
          <a:bodyPr/>
          <a:lstStyle/>
          <a:p>
            <a:fld id="{F0A893C3-1F1D-46DC-998C-7639DA9B3D28}" type="slidenum">
              <a:rPr lang="en-US"/>
              <a:pPr/>
              <a:t>15</a:t>
            </a:fld>
            <a:endParaRPr lang="en-US"/>
          </a:p>
        </p:txBody>
      </p:sp>
      <p:sp>
        <p:nvSpPr>
          <p:cNvPr id="10531842" name="Rectangle 2"/>
          <p:cNvSpPr>
            <a:spLocks noGrp="1" noChangeArrowheads="1"/>
          </p:cNvSpPr>
          <p:nvPr>
            <p:ph type="title"/>
          </p:nvPr>
        </p:nvSpPr>
        <p:spPr/>
        <p:txBody>
          <a:bodyPr/>
          <a:lstStyle/>
          <a:p>
            <a:r>
              <a:rPr lang="en-US" sz="2400">
                <a:solidFill>
                  <a:srgbClr val="0000FF"/>
                </a:solidFill>
              </a:rPr>
              <a:t>XYGJ-</a:t>
            </a:r>
            <a:r>
              <a:rPr lang="en-US" sz="2400">
                <a:solidFill>
                  <a:srgbClr val="0000FF"/>
                </a:solidFill>
                <a:latin typeface="Symbol" pitchFamily="18" charset="2"/>
              </a:rPr>
              <a:t>l</a:t>
            </a:r>
            <a:r>
              <a:rPr lang="en-US" sz="2400">
                <a:solidFill>
                  <a:srgbClr val="0000FF"/>
                </a:solidFill>
              </a:rPr>
              <a:t>OS approach to include London Dispersion in DFT</a:t>
            </a:r>
            <a:r>
              <a:rPr lang="en-US" sz="2400"/>
              <a:t/>
            </a:r>
            <a:br>
              <a:rPr lang="en-US" sz="2400"/>
            </a:br>
            <a:r>
              <a:rPr lang="en-US" sz="2400"/>
              <a:t>include only opposite spin and only local contributions</a:t>
            </a:r>
          </a:p>
        </p:txBody>
      </p:sp>
      <p:pic>
        <p:nvPicPr>
          <p:cNvPr id="10531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9154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31844" name="Group 4"/>
          <p:cNvGrpSpPr>
            <a:grpSpLocks/>
          </p:cNvGrpSpPr>
          <p:nvPr/>
        </p:nvGrpSpPr>
        <p:grpSpPr bwMode="auto">
          <a:xfrm>
            <a:off x="2190750" y="1524000"/>
            <a:ext cx="7258050" cy="5334000"/>
            <a:chOff x="2004" y="960"/>
            <a:chExt cx="4572" cy="3360"/>
          </a:xfrm>
        </p:grpSpPr>
        <p:grpSp>
          <p:nvGrpSpPr>
            <p:cNvPr id="10531845" name="Group 5"/>
            <p:cNvGrpSpPr>
              <a:grpSpLocks/>
            </p:cNvGrpSpPr>
            <p:nvPr/>
          </p:nvGrpSpPr>
          <p:grpSpPr bwMode="auto">
            <a:xfrm>
              <a:off x="2004" y="960"/>
              <a:ext cx="4476" cy="3360"/>
              <a:chOff x="2064" y="960"/>
              <a:chExt cx="4476" cy="3360"/>
            </a:xfrm>
          </p:grpSpPr>
          <p:pic>
            <p:nvPicPr>
              <p:cNvPr id="10531846" name="Picture 6"/>
              <p:cNvPicPr>
                <a:picLocks noChangeAspect="1" noChangeArrowheads="1"/>
              </p:cNvPicPr>
              <p:nvPr/>
            </p:nvPicPr>
            <p:blipFill>
              <a:blip r:embed="rId4">
                <a:extLst>
                  <a:ext uri="{28A0092B-C50C-407E-A947-70E740481C1C}">
                    <a14:useLocalDpi xmlns:a14="http://schemas.microsoft.com/office/drawing/2010/main" val="0"/>
                  </a:ext>
                </a:extLst>
              </a:blip>
              <a:srcRect l="2016" t="13383" r="1239" b="2974"/>
              <a:stretch>
                <a:fillRect/>
              </a:stretch>
            </p:blipFill>
            <p:spPr bwMode="auto">
              <a:xfrm>
                <a:off x="2064" y="960"/>
                <a:ext cx="4476" cy="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1847" name="Picture 7"/>
              <p:cNvPicPr>
                <a:picLocks noChangeAspect="1" noChangeArrowheads="1"/>
              </p:cNvPicPr>
              <p:nvPr/>
            </p:nvPicPr>
            <p:blipFill>
              <a:blip r:embed="rId4">
                <a:extLst>
                  <a:ext uri="{28A0092B-C50C-407E-A947-70E740481C1C}">
                    <a14:useLocalDpi xmlns:a14="http://schemas.microsoft.com/office/drawing/2010/main" val="0"/>
                  </a:ext>
                </a:extLst>
              </a:blip>
              <a:srcRect l="28316" t="47139" r="51021" b="46625"/>
              <a:stretch>
                <a:fillRect/>
              </a:stretch>
            </p:blipFill>
            <p:spPr bwMode="auto">
              <a:xfrm>
                <a:off x="5376" y="4069"/>
                <a:ext cx="956"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1848" name="Picture 8"/>
              <p:cNvPicPr>
                <a:picLocks noChangeAspect="1" noChangeArrowheads="1"/>
              </p:cNvPicPr>
              <p:nvPr/>
            </p:nvPicPr>
            <p:blipFill>
              <a:blip r:embed="rId4">
                <a:extLst>
                  <a:ext uri="{28A0092B-C50C-407E-A947-70E740481C1C}">
                    <a14:useLocalDpi xmlns:a14="http://schemas.microsoft.com/office/drawing/2010/main" val="0"/>
                  </a:ext>
                </a:extLst>
              </a:blip>
              <a:srcRect l="28316" t="53375" r="52899" b="39349"/>
              <a:stretch>
                <a:fillRect/>
              </a:stretch>
            </p:blipFill>
            <p:spPr bwMode="auto">
              <a:xfrm>
                <a:off x="5568" y="1392"/>
                <a:ext cx="868"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31849" name="Text Box 9"/>
              <p:cNvSpPr txBox="1">
                <a:spLocks noChangeArrowheads="1"/>
              </p:cNvSpPr>
              <p:nvPr/>
            </p:nvSpPr>
            <p:spPr bwMode="auto">
              <a:xfrm>
                <a:off x="3648" y="2064"/>
                <a:ext cx="783" cy="212"/>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0">
                    <a:latin typeface="Arial" charset="0"/>
                    <a:cs typeface="Arial" charset="0"/>
                  </a:rPr>
                  <a:t>XYGJ-OS</a:t>
                </a:r>
              </a:p>
            </p:txBody>
          </p:sp>
          <p:sp>
            <p:nvSpPr>
              <p:cNvPr id="10531850" name="Text Box 10"/>
              <p:cNvSpPr txBox="1">
                <a:spLocks noChangeArrowheads="1"/>
              </p:cNvSpPr>
              <p:nvPr/>
            </p:nvSpPr>
            <p:spPr bwMode="auto">
              <a:xfrm>
                <a:off x="3648" y="1824"/>
                <a:ext cx="869" cy="212"/>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0">
                    <a:latin typeface="Arial" charset="0"/>
                    <a:cs typeface="Arial" charset="0"/>
                  </a:rPr>
                  <a:t>XYGJ-LOS</a:t>
                </a:r>
              </a:p>
            </p:txBody>
          </p:sp>
        </p:grpSp>
        <p:grpSp>
          <p:nvGrpSpPr>
            <p:cNvPr id="10531851" name="Group 11"/>
            <p:cNvGrpSpPr>
              <a:grpSpLocks/>
            </p:cNvGrpSpPr>
            <p:nvPr/>
          </p:nvGrpSpPr>
          <p:grpSpPr bwMode="auto">
            <a:xfrm>
              <a:off x="5372" y="3445"/>
              <a:ext cx="1204" cy="251"/>
              <a:chOff x="3984" y="3397"/>
              <a:chExt cx="1204" cy="251"/>
            </a:xfrm>
          </p:grpSpPr>
          <p:pic>
            <p:nvPicPr>
              <p:cNvPr id="10531852" name="Picture 12"/>
              <p:cNvPicPr>
                <a:picLocks noChangeAspect="1" noChangeArrowheads="1"/>
              </p:cNvPicPr>
              <p:nvPr/>
            </p:nvPicPr>
            <p:blipFill>
              <a:blip r:embed="rId4">
                <a:extLst>
                  <a:ext uri="{28A0092B-C50C-407E-A947-70E740481C1C}">
                    <a14:useLocalDpi xmlns:a14="http://schemas.microsoft.com/office/drawing/2010/main" val="0"/>
                  </a:ext>
                </a:extLst>
              </a:blip>
              <a:srcRect l="28316" t="34668" r="63383" b="59096"/>
              <a:stretch>
                <a:fillRect/>
              </a:stretch>
            </p:blipFill>
            <p:spPr bwMode="auto">
              <a:xfrm>
                <a:off x="3984" y="3397"/>
                <a:ext cx="38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31853" name="Text Box 13"/>
              <p:cNvSpPr txBox="1">
                <a:spLocks noChangeArrowheads="1"/>
              </p:cNvSpPr>
              <p:nvPr/>
            </p:nvSpPr>
            <p:spPr bwMode="auto">
              <a:xfrm>
                <a:off x="4320" y="3408"/>
                <a:ext cx="868" cy="212"/>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0">
                    <a:latin typeface="Arial" charset="0"/>
                    <a:cs typeface="Arial" charset="0"/>
                  </a:rPr>
                  <a:t>XYGJ-</a:t>
                </a:r>
                <a:r>
                  <a:rPr lang="en-US" sz="1600" b="0">
                    <a:latin typeface="Symbol" pitchFamily="18" charset="2"/>
                    <a:cs typeface="Arial" charset="0"/>
                  </a:rPr>
                  <a:t>L</a:t>
                </a:r>
                <a:r>
                  <a:rPr lang="en-US" sz="1600" b="0">
                    <a:latin typeface="Arial" charset="0"/>
                    <a:cs typeface="Arial" charset="0"/>
                  </a:rPr>
                  <a:t>OS</a:t>
                </a:r>
              </a:p>
            </p:txBody>
          </p:sp>
        </p:grpSp>
        <p:grpSp>
          <p:nvGrpSpPr>
            <p:cNvPr id="10531854" name="Group 14"/>
            <p:cNvGrpSpPr>
              <a:grpSpLocks/>
            </p:cNvGrpSpPr>
            <p:nvPr/>
          </p:nvGrpSpPr>
          <p:grpSpPr bwMode="auto">
            <a:xfrm>
              <a:off x="5130" y="2928"/>
              <a:ext cx="1260" cy="212"/>
              <a:chOff x="4839" y="3072"/>
              <a:chExt cx="1260" cy="212"/>
            </a:xfrm>
          </p:grpSpPr>
          <p:pic>
            <p:nvPicPr>
              <p:cNvPr id="10531855" name="Picture 15"/>
              <p:cNvPicPr>
                <a:picLocks noChangeAspect="1" noChangeArrowheads="1"/>
              </p:cNvPicPr>
              <p:nvPr/>
            </p:nvPicPr>
            <p:blipFill>
              <a:blip r:embed="rId4">
                <a:extLst>
                  <a:ext uri="{28A0092B-C50C-407E-A947-70E740481C1C}">
                    <a14:useLocalDpi xmlns:a14="http://schemas.microsoft.com/office/drawing/2010/main" val="0"/>
                  </a:ext>
                </a:extLst>
              </a:blip>
              <a:srcRect l="28316" t="40904" r="44446" b="53899"/>
              <a:stretch>
                <a:fillRect/>
              </a:stretch>
            </p:blipFill>
            <p:spPr bwMode="auto">
              <a:xfrm>
                <a:off x="4839" y="3076"/>
                <a:ext cx="1260"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31856" name="Text Box 16"/>
              <p:cNvSpPr txBox="1">
                <a:spLocks noChangeArrowheads="1"/>
              </p:cNvSpPr>
              <p:nvPr/>
            </p:nvSpPr>
            <p:spPr bwMode="auto">
              <a:xfrm>
                <a:off x="5088" y="3072"/>
                <a:ext cx="855" cy="212"/>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0">
                    <a:latin typeface="Arial" charset="0"/>
                    <a:cs typeface="Arial" charset="0"/>
                  </a:rPr>
                  <a:t>XYGJ-OS</a:t>
                </a:r>
              </a:p>
            </p:txBody>
          </p:sp>
        </p:grpSp>
      </p:grpSp>
      <p:sp>
        <p:nvSpPr>
          <p:cNvPr id="10531857" name="Text Box 17"/>
          <p:cNvSpPr txBox="1">
            <a:spLocks noChangeArrowheads="1"/>
          </p:cNvSpPr>
          <p:nvPr/>
        </p:nvSpPr>
        <p:spPr bwMode="auto">
          <a:xfrm>
            <a:off x="0" y="1584325"/>
            <a:ext cx="7239000" cy="3968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ea typeface="宋体" charset="-122"/>
              </a:rPr>
              <a:t>{</a:t>
            </a:r>
            <a:r>
              <a:rPr lang="en-US" altLang="zh-CN" i="1">
                <a:ea typeface="宋体" charset="-122"/>
              </a:rPr>
              <a:t>ex</a:t>
            </a:r>
            <a:r>
              <a:rPr lang="en-US" altLang="zh-CN">
                <a:ea typeface="宋体" charset="-122"/>
              </a:rPr>
              <a:t>, </a:t>
            </a:r>
            <a:r>
              <a:rPr lang="en-US" altLang="zh-CN" i="1">
                <a:ea typeface="宋体" charset="-122"/>
              </a:rPr>
              <a:t>eVWN</a:t>
            </a:r>
            <a:r>
              <a:rPr lang="en-US" altLang="zh-CN">
                <a:ea typeface="宋体" charset="-122"/>
              </a:rPr>
              <a:t>, </a:t>
            </a:r>
            <a:r>
              <a:rPr lang="en-US" altLang="zh-CN" i="1">
                <a:ea typeface="宋体" charset="-122"/>
              </a:rPr>
              <a:t>eLYP</a:t>
            </a:r>
            <a:r>
              <a:rPr lang="en-US" altLang="zh-CN">
                <a:ea typeface="宋体" charset="-122"/>
              </a:rPr>
              <a:t>, </a:t>
            </a:r>
            <a:r>
              <a:rPr lang="en-US" altLang="zh-CN" i="1">
                <a:ea typeface="宋体" charset="-122"/>
              </a:rPr>
              <a:t>ePT2</a:t>
            </a:r>
            <a:r>
              <a:rPr lang="en-US" altLang="zh-CN">
                <a:ea typeface="宋体" charset="-122"/>
              </a:rPr>
              <a:t>} ={0.7731,0.2309, 0.2754, 0.4264}. </a:t>
            </a:r>
            <a:endParaRPr lang="en-US"/>
          </a:p>
        </p:txBody>
      </p:sp>
      <p:sp>
        <p:nvSpPr>
          <p:cNvPr id="10531858" name="Text Box 18"/>
          <p:cNvSpPr txBox="1">
            <a:spLocks noChangeArrowheads="1"/>
          </p:cNvSpPr>
          <p:nvPr/>
        </p:nvSpPr>
        <p:spPr bwMode="auto">
          <a:xfrm>
            <a:off x="0" y="5458361"/>
            <a:ext cx="2743200" cy="1323439"/>
          </a:xfrm>
          <a:prstGeom prst="rect">
            <a:avLst/>
          </a:prstGeom>
          <a:solidFill>
            <a:srgbClr val="92D050"/>
          </a:solidFill>
          <a:ln>
            <a:noFill/>
          </a:ln>
          <a:effectLst/>
          <a:extLst/>
        </p:spPr>
        <p:txBody>
          <a:bodyPr wrap="square">
            <a:spAutoFit/>
          </a:bodyPr>
          <a:lstStyle/>
          <a:p>
            <a:pPr algn="ctr"/>
            <a:r>
              <a:rPr lang="en-US" b="0" dirty="0" err="1">
                <a:solidFill>
                  <a:srgbClr val="FF0000"/>
                </a:solidFill>
              </a:rPr>
              <a:t>XYGJ</a:t>
            </a:r>
            <a:r>
              <a:rPr lang="en-US" b="0" dirty="0">
                <a:solidFill>
                  <a:srgbClr val="FF0000"/>
                </a:solidFill>
              </a:rPr>
              <a:t>-</a:t>
            </a:r>
            <a:r>
              <a:rPr lang="en-US" b="0" dirty="0">
                <a:solidFill>
                  <a:srgbClr val="FF0000"/>
                </a:solidFill>
                <a:latin typeface="Symbol" pitchFamily="18" charset="2"/>
              </a:rPr>
              <a:t>L</a:t>
            </a:r>
            <a:r>
              <a:rPr lang="en-US" b="0" dirty="0">
                <a:solidFill>
                  <a:srgbClr val="FF0000"/>
                </a:solidFill>
              </a:rPr>
              <a:t>OS</a:t>
            </a:r>
          </a:p>
          <a:p>
            <a:pPr algn="ctr"/>
            <a:r>
              <a:rPr lang="en-US" b="0" dirty="0" smtClean="0">
                <a:solidFill>
                  <a:srgbClr val="FF0000"/>
                </a:solidFill>
              </a:rPr>
              <a:t>Igor </a:t>
            </a:r>
            <a:r>
              <a:rPr lang="en-US" b="0" dirty="0">
                <a:solidFill>
                  <a:srgbClr val="FF0000"/>
                </a:solidFill>
              </a:rPr>
              <a:t>Ying Zhang, </a:t>
            </a:r>
            <a:endParaRPr lang="en-US" b="0" dirty="0" smtClean="0">
              <a:solidFill>
                <a:srgbClr val="FF0000"/>
              </a:solidFill>
            </a:endParaRPr>
          </a:p>
          <a:p>
            <a:pPr algn="ctr"/>
            <a:r>
              <a:rPr lang="en-US" b="0" dirty="0" smtClean="0">
                <a:solidFill>
                  <a:srgbClr val="FF0000"/>
                </a:solidFill>
              </a:rPr>
              <a:t>Xin </a:t>
            </a:r>
            <a:r>
              <a:rPr lang="en-US" b="0" dirty="0">
                <a:solidFill>
                  <a:srgbClr val="FF0000"/>
                </a:solidFill>
              </a:rPr>
              <a:t>Xu, Yousung Jung, and wag </a:t>
            </a:r>
          </a:p>
        </p:txBody>
      </p:sp>
      <p:sp>
        <p:nvSpPr>
          <p:cNvPr id="10531859" name="Line 19"/>
          <p:cNvSpPr>
            <a:spLocks noChangeShapeType="1"/>
          </p:cNvSpPr>
          <p:nvPr/>
        </p:nvSpPr>
        <p:spPr bwMode="auto">
          <a:xfrm flipH="1" flipV="1">
            <a:off x="8229600" y="6096000"/>
            <a:ext cx="228600" cy="533400"/>
          </a:xfrm>
          <a:prstGeom prst="line">
            <a:avLst/>
          </a:prstGeom>
          <a:noFill/>
          <a:ln w="508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1860" name="Text Box 20"/>
          <p:cNvSpPr txBox="1">
            <a:spLocks noChangeArrowheads="1"/>
          </p:cNvSpPr>
          <p:nvPr/>
        </p:nvSpPr>
        <p:spPr bwMode="auto">
          <a:xfrm>
            <a:off x="0" y="2057400"/>
            <a:ext cx="2133600" cy="19177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t>XYGJ-</a:t>
            </a:r>
            <a:r>
              <a:rPr lang="en-US" sz="2400">
                <a:latin typeface="Symbol" pitchFamily="18" charset="2"/>
              </a:rPr>
              <a:t>l</a:t>
            </a:r>
            <a:r>
              <a:rPr lang="en-US" sz="2400"/>
              <a:t>OS same accuracy as XYG3 but scales like N</a:t>
            </a:r>
            <a:r>
              <a:rPr lang="en-US" sz="2400" baseline="30000"/>
              <a:t>3</a:t>
            </a:r>
            <a:r>
              <a:rPr lang="en-US" sz="2400"/>
              <a:t> not N</a:t>
            </a:r>
            <a:r>
              <a:rPr lang="en-US" sz="2400" baseline="30000"/>
              <a:t>5</a:t>
            </a:r>
            <a:r>
              <a:rPr lang="en-US" sz="2400"/>
              <a:t>.</a:t>
            </a:r>
          </a:p>
        </p:txBody>
      </p:sp>
      <p:sp>
        <p:nvSpPr>
          <p:cNvPr id="10531861" name="Line 21"/>
          <p:cNvSpPr>
            <a:spLocks noChangeShapeType="1"/>
          </p:cNvSpPr>
          <p:nvPr/>
        </p:nvSpPr>
        <p:spPr bwMode="auto">
          <a:xfrm>
            <a:off x="1981200" y="3429000"/>
            <a:ext cx="6248400" cy="2514600"/>
          </a:xfrm>
          <a:prstGeom prst="line">
            <a:avLst/>
          </a:prstGeom>
          <a:noFill/>
          <a:ln w="508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1862" name="Line 22"/>
          <p:cNvSpPr>
            <a:spLocks noChangeShapeType="1"/>
          </p:cNvSpPr>
          <p:nvPr/>
        </p:nvSpPr>
        <p:spPr bwMode="auto">
          <a:xfrm flipV="1">
            <a:off x="1447800" y="2819400"/>
            <a:ext cx="6324600" cy="914400"/>
          </a:xfrm>
          <a:prstGeom prst="line">
            <a:avLst/>
          </a:prstGeom>
          <a:noFill/>
          <a:ln w="508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14311777-A9C5-40F9-A54A-24B4407D7C73}" type="slidenum">
              <a:rPr lang="en-US"/>
              <a:pPr/>
              <a:t>16</a:t>
            </a:fld>
            <a:endParaRPr lang="en-US"/>
          </a:p>
        </p:txBody>
      </p:sp>
      <p:sp>
        <p:nvSpPr>
          <p:cNvPr id="10532866" name="Rectangle 2"/>
          <p:cNvSpPr>
            <a:spLocks noGrp="1" noChangeArrowheads="1"/>
          </p:cNvSpPr>
          <p:nvPr>
            <p:ph type="title"/>
          </p:nvPr>
        </p:nvSpPr>
        <p:spPr/>
        <p:txBody>
          <a:bodyPr/>
          <a:lstStyle/>
          <a:p>
            <a:r>
              <a:rPr lang="en-US" sz="2800"/>
              <a:t>Accuracy of Methods </a:t>
            </a:r>
            <a:r>
              <a:rPr lang="en-US" sz="2000">
                <a:solidFill>
                  <a:srgbClr val="FF0000"/>
                </a:solidFill>
              </a:rPr>
              <a:t>(</a:t>
            </a:r>
            <a:r>
              <a:rPr lang="en-US" altLang="zh-CN" sz="2000">
                <a:solidFill>
                  <a:srgbClr val="FF0000"/>
                </a:solidFill>
                <a:ea typeface="宋体" charset="-122"/>
              </a:rPr>
              <a:t>Mean absolute deviations MAD, in eV)</a:t>
            </a:r>
            <a:r>
              <a:rPr lang="en-US" altLang="zh-CN" sz="2800">
                <a:ea typeface="宋体" charset="-122"/>
              </a:rPr>
              <a:t> </a:t>
            </a:r>
            <a:endParaRPr lang="en-US" sz="2800"/>
          </a:p>
        </p:txBody>
      </p:sp>
      <p:pic>
        <p:nvPicPr>
          <p:cNvPr id="10532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18369" b="5606"/>
          <a:stretch>
            <a:fillRect/>
          </a:stretch>
        </p:blipFill>
        <p:spPr bwMode="auto">
          <a:xfrm>
            <a:off x="0" y="661988"/>
            <a:ext cx="9144000" cy="4776787"/>
          </a:xfrm>
          <a:prstGeom prst="rect">
            <a:avLst/>
          </a:prstGeom>
          <a:solidFill>
            <a:schemeClr val="bg1"/>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32868" name="Text Box 4"/>
          <p:cNvSpPr txBox="1">
            <a:spLocks noChangeArrowheads="1"/>
          </p:cNvSpPr>
          <p:nvPr/>
        </p:nvSpPr>
        <p:spPr bwMode="auto">
          <a:xfrm>
            <a:off x="0" y="5310188"/>
            <a:ext cx="9144000" cy="1616075"/>
          </a:xfrm>
          <a:prstGeom prst="rect">
            <a:avLst/>
          </a:prstGeom>
          <a:solidFill>
            <a:schemeClr val="bg1"/>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b="0" dirty="0">
                <a:latin typeface="Arial" charset="0"/>
                <a:ea typeface="宋体" charset="-122"/>
                <a:cs typeface="Arial" charset="0"/>
              </a:rPr>
              <a:t>HOF = heat of formation; IP = ionization potential, </a:t>
            </a:r>
          </a:p>
          <a:p>
            <a:pPr eaLnBrk="1" hangingPunct="1"/>
            <a:r>
              <a:rPr lang="en-US" altLang="zh-CN" b="0" dirty="0" err="1">
                <a:latin typeface="Arial" charset="0"/>
                <a:ea typeface="宋体" charset="-122"/>
                <a:cs typeface="Arial" charset="0"/>
              </a:rPr>
              <a:t>EA</a:t>
            </a:r>
            <a:r>
              <a:rPr lang="en-US" altLang="zh-CN" b="0" dirty="0">
                <a:latin typeface="Arial" charset="0"/>
                <a:ea typeface="宋体" charset="-122"/>
                <a:cs typeface="Arial" charset="0"/>
              </a:rPr>
              <a:t> = electron affinity, PA = proton affinity, </a:t>
            </a:r>
          </a:p>
          <a:p>
            <a:pPr eaLnBrk="1" hangingPunct="1"/>
            <a:r>
              <a:rPr lang="en-US" altLang="zh-CN" b="0" dirty="0">
                <a:latin typeface="Arial" charset="0"/>
                <a:ea typeface="宋体" charset="-122"/>
                <a:cs typeface="Arial" charset="0"/>
              </a:rPr>
              <a:t>BDE = bond dissociation energy, </a:t>
            </a:r>
          </a:p>
          <a:p>
            <a:pPr eaLnBrk="1" hangingPunct="1"/>
            <a:r>
              <a:rPr lang="en-US" altLang="zh-CN" b="0" dirty="0" err="1">
                <a:latin typeface="Arial" charset="0"/>
                <a:ea typeface="宋体" charset="-122"/>
                <a:cs typeface="Arial" charset="0"/>
              </a:rPr>
              <a:t>NHTBH</a:t>
            </a:r>
            <a:r>
              <a:rPr lang="en-US" altLang="zh-CN" b="0" dirty="0">
                <a:latin typeface="Arial" charset="0"/>
                <a:ea typeface="宋体" charset="-122"/>
                <a:cs typeface="Arial" charset="0"/>
              </a:rPr>
              <a:t>, </a:t>
            </a:r>
            <a:r>
              <a:rPr lang="en-US" altLang="zh-CN" b="0" dirty="0" err="1">
                <a:latin typeface="Arial" charset="0"/>
                <a:ea typeface="宋体" charset="-122"/>
                <a:cs typeface="Arial" charset="0"/>
              </a:rPr>
              <a:t>HTBH</a:t>
            </a:r>
            <a:r>
              <a:rPr lang="en-US" altLang="zh-CN" b="0" dirty="0">
                <a:latin typeface="Arial" charset="0"/>
                <a:ea typeface="宋体" charset="-122"/>
                <a:cs typeface="Arial" charset="0"/>
              </a:rPr>
              <a:t> = barrier heights for reactions, </a:t>
            </a:r>
          </a:p>
          <a:p>
            <a:pPr eaLnBrk="1" hangingPunct="1"/>
            <a:r>
              <a:rPr lang="en-US" altLang="zh-CN" b="0" dirty="0" err="1">
                <a:latin typeface="Arial" charset="0"/>
                <a:ea typeface="宋体" charset="-122"/>
                <a:cs typeface="Arial" charset="0"/>
              </a:rPr>
              <a:t>NCIE</a:t>
            </a:r>
            <a:r>
              <a:rPr lang="en-US" altLang="zh-CN" b="0" dirty="0">
                <a:latin typeface="Arial" charset="0"/>
                <a:ea typeface="宋体" charset="-122"/>
                <a:cs typeface="Arial" charset="0"/>
              </a:rPr>
              <a:t> = the binding in molecular clusters</a:t>
            </a:r>
            <a:endParaRPr lang="en-US" b="0" dirty="0">
              <a:latin typeface="Arial" charset="0"/>
              <a:cs typeface="Arial" charset="0"/>
            </a:endParaRPr>
          </a:p>
        </p:txBody>
      </p:sp>
      <p:sp>
        <p:nvSpPr>
          <p:cNvPr id="10532869" name="Rectangle 5"/>
          <p:cNvSpPr>
            <a:spLocks noChangeArrowheads="1"/>
          </p:cNvSpPr>
          <p:nvPr/>
        </p:nvSpPr>
        <p:spPr bwMode="auto">
          <a:xfrm>
            <a:off x="0" y="3124200"/>
            <a:ext cx="8991600" cy="5334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2870" name="Rectangle 6"/>
          <p:cNvSpPr>
            <a:spLocks noChangeArrowheads="1"/>
          </p:cNvSpPr>
          <p:nvPr/>
        </p:nvSpPr>
        <p:spPr bwMode="auto">
          <a:xfrm>
            <a:off x="0" y="4800600"/>
            <a:ext cx="8991600" cy="5334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7239000" y="1062335"/>
            <a:ext cx="1066800" cy="400110"/>
          </a:xfrm>
          <a:prstGeom prst="rect">
            <a:avLst/>
          </a:prstGeom>
          <a:noFill/>
        </p:spPr>
        <p:txBody>
          <a:bodyPr wrap="square" rtlCol="0">
            <a:spAutoFit/>
          </a:bodyPr>
          <a:lstStyle/>
          <a:p>
            <a:pPr algn="ctr"/>
            <a:r>
              <a:rPr lang="en-US" b="0" dirty="0" smtClean="0"/>
              <a:t>clusters</a:t>
            </a:r>
            <a:endParaRPr lang="en-US" b="0" dirty="0"/>
          </a:p>
        </p:txBody>
      </p:sp>
      <p:sp>
        <p:nvSpPr>
          <p:cNvPr id="3" name="TextBox 2"/>
          <p:cNvSpPr txBox="1"/>
          <p:nvPr/>
        </p:nvSpPr>
        <p:spPr>
          <a:xfrm>
            <a:off x="5486400" y="1062335"/>
            <a:ext cx="1828800" cy="400110"/>
          </a:xfrm>
          <a:prstGeom prst="rect">
            <a:avLst/>
          </a:prstGeom>
          <a:noFill/>
        </p:spPr>
        <p:txBody>
          <a:bodyPr wrap="square" rtlCol="0">
            <a:spAutoFit/>
          </a:bodyPr>
          <a:lstStyle/>
          <a:p>
            <a:pPr algn="ctr"/>
            <a:r>
              <a:rPr lang="en-US" altLang="zh-CN" b="0" dirty="0" smtClean="0">
                <a:ea typeface="宋体" charset="-122"/>
                <a:cs typeface="Times New Roman" pitchFamily="18" charset="0"/>
              </a:rPr>
              <a:t>barrier heights</a:t>
            </a:r>
            <a:endParaRPr lang="en-US" dirty="0">
              <a:cs typeface="Times New Roman" pitchFamily="18" charset="0"/>
            </a:endParaRPr>
          </a:p>
        </p:txBody>
      </p:sp>
      <p:sp>
        <p:nvSpPr>
          <p:cNvPr id="10" name="TextBox 9"/>
          <p:cNvSpPr txBox="1"/>
          <p:nvPr/>
        </p:nvSpPr>
        <p:spPr>
          <a:xfrm>
            <a:off x="1371600" y="1143000"/>
            <a:ext cx="1447800" cy="400110"/>
          </a:xfrm>
          <a:prstGeom prst="rect">
            <a:avLst/>
          </a:prstGeom>
          <a:noFill/>
        </p:spPr>
        <p:txBody>
          <a:bodyPr wrap="square" rtlCol="0">
            <a:spAutoFit/>
          </a:bodyPr>
          <a:lstStyle/>
          <a:p>
            <a:pPr algn="ctr"/>
            <a:r>
              <a:rPr lang="en-US" altLang="zh-CN" b="0" dirty="0" smtClean="0">
                <a:ea typeface="宋体" charset="-122"/>
                <a:cs typeface="Times New Roman" pitchFamily="18" charset="0"/>
              </a:rPr>
              <a:t>Heat Form.</a:t>
            </a:r>
            <a:endParaRPr lang="en-US" dirty="0">
              <a:cs typeface="Times New Roman" pitchFamily="18" charset="0"/>
            </a:endParaRPr>
          </a:p>
        </p:txBody>
      </p:sp>
      <p:sp>
        <p:nvSpPr>
          <p:cNvPr id="4" name="TextBox 3"/>
          <p:cNvSpPr txBox="1"/>
          <p:nvPr/>
        </p:nvSpPr>
        <p:spPr>
          <a:xfrm>
            <a:off x="304800" y="4953000"/>
            <a:ext cx="2209800" cy="338554"/>
          </a:xfrm>
          <a:prstGeom prst="rect">
            <a:avLst/>
          </a:prstGeom>
          <a:noFill/>
        </p:spPr>
        <p:txBody>
          <a:bodyPr wrap="square" rtlCol="0">
            <a:spAutoFit/>
          </a:bodyPr>
          <a:lstStyle/>
          <a:p>
            <a:r>
              <a:rPr lang="en-US" sz="1600" b="0" dirty="0" smtClean="0"/>
              <a:t>4 empirical </a:t>
            </a:r>
            <a:r>
              <a:rPr lang="en-US" sz="1600" b="0" dirty="0" err="1" smtClean="0"/>
              <a:t>parms</a:t>
            </a:r>
            <a:endParaRPr lang="en-US" sz="1600" b="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Comparison of speeds</a:t>
            </a:r>
          </a:p>
        </p:txBody>
      </p:sp>
      <p:grpSp>
        <p:nvGrpSpPr>
          <p:cNvPr id="195587" name="Group 3"/>
          <p:cNvGrpSpPr>
            <a:grpSpLocks/>
          </p:cNvGrpSpPr>
          <p:nvPr/>
        </p:nvGrpSpPr>
        <p:grpSpPr bwMode="auto">
          <a:xfrm>
            <a:off x="1541463" y="923925"/>
            <a:ext cx="7602537" cy="5934075"/>
            <a:chOff x="971" y="582"/>
            <a:chExt cx="4789" cy="3738"/>
          </a:xfrm>
        </p:grpSpPr>
        <p:pic>
          <p:nvPicPr>
            <p:cNvPr id="195588" name="Picture 4"/>
            <p:cNvPicPr>
              <a:picLocks noChangeAspect="1" noChangeArrowheads="1"/>
            </p:cNvPicPr>
            <p:nvPr/>
          </p:nvPicPr>
          <p:blipFill>
            <a:blip r:embed="rId2">
              <a:extLst>
                <a:ext uri="{28A0092B-C50C-407E-A947-70E740481C1C}">
                  <a14:useLocalDpi xmlns:a14="http://schemas.microsoft.com/office/drawing/2010/main" val="0"/>
                </a:ext>
              </a:extLst>
            </a:blip>
            <a:srcRect l="73662" b="30370"/>
            <a:stretch>
              <a:fillRect/>
            </a:stretch>
          </p:blipFill>
          <p:spPr bwMode="auto">
            <a:xfrm>
              <a:off x="2657" y="614"/>
              <a:ext cx="3103" cy="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9" name="Picture 5"/>
            <p:cNvPicPr>
              <a:picLocks noChangeAspect="1" noChangeArrowheads="1"/>
            </p:cNvPicPr>
            <p:nvPr/>
          </p:nvPicPr>
          <p:blipFill>
            <a:blip r:embed="rId2">
              <a:extLst>
                <a:ext uri="{28A0092B-C50C-407E-A947-70E740481C1C}">
                  <a14:useLocalDpi xmlns:a14="http://schemas.microsoft.com/office/drawing/2010/main" val="0"/>
                </a:ext>
              </a:extLst>
            </a:blip>
            <a:srcRect r="84737" b="31706"/>
            <a:stretch>
              <a:fillRect/>
            </a:stretch>
          </p:blipFill>
          <p:spPr bwMode="auto">
            <a:xfrm>
              <a:off x="1079" y="582"/>
              <a:ext cx="1849" cy="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590" name="Rectangle 6"/>
            <p:cNvSpPr>
              <a:spLocks noChangeArrowheads="1"/>
            </p:cNvSpPr>
            <p:nvPr/>
          </p:nvSpPr>
          <p:spPr bwMode="auto">
            <a:xfrm>
              <a:off x="971" y="2429"/>
              <a:ext cx="4512" cy="1344"/>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2" name="TextBox 1"/>
          <p:cNvSpPr txBox="1"/>
          <p:nvPr/>
        </p:nvSpPr>
        <p:spPr>
          <a:xfrm>
            <a:off x="7620000" y="1981200"/>
            <a:ext cx="1371600" cy="461665"/>
          </a:xfrm>
          <a:prstGeom prst="rect">
            <a:avLst/>
          </a:prstGeom>
          <a:noFill/>
        </p:spPr>
        <p:txBody>
          <a:bodyPr wrap="square" rtlCol="0">
            <a:spAutoFit/>
          </a:bodyPr>
          <a:lstStyle/>
          <a:p>
            <a:pPr algn="ctr"/>
            <a:r>
              <a:rPr lang="en-US" sz="2400" dirty="0" smtClean="0"/>
              <a:t>alkane</a:t>
            </a:r>
            <a:endParaRPr lang="en-US" sz="2400" dirty="0"/>
          </a:p>
        </p:txBody>
      </p:sp>
      <p:sp>
        <p:nvSpPr>
          <p:cNvPr id="8" name="TextBox 7"/>
          <p:cNvSpPr txBox="1"/>
          <p:nvPr/>
        </p:nvSpPr>
        <p:spPr>
          <a:xfrm>
            <a:off x="5715000" y="1981200"/>
            <a:ext cx="1752600" cy="461665"/>
          </a:xfrm>
          <a:prstGeom prst="rect">
            <a:avLst/>
          </a:prstGeom>
          <a:noFill/>
        </p:spPr>
        <p:txBody>
          <a:bodyPr wrap="square" rtlCol="0">
            <a:spAutoFit/>
          </a:bodyPr>
          <a:lstStyle/>
          <a:p>
            <a:pPr algn="ctr"/>
            <a:r>
              <a:rPr lang="en-US" sz="2400" dirty="0" smtClean="0"/>
              <a:t>diamondoid</a:t>
            </a:r>
            <a:endParaRPr lang="en-US" sz="2400" dirty="0"/>
          </a:p>
        </p:txBody>
      </p:sp>
    </p:spTree>
    <p:extLst>
      <p:ext uri="{BB962C8B-B14F-4D97-AF65-F5344CB8AC3E}">
        <p14:creationId xmlns:p14="http://schemas.microsoft.com/office/powerpoint/2010/main" val="42680518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7441C417-CC79-42AA-A200-9BA641065B0D}" type="slidenum">
              <a:rPr lang="en-US"/>
              <a:pPr/>
              <a:t>18</a:t>
            </a:fld>
            <a:endParaRPr lang="en-US"/>
          </a:p>
        </p:txBody>
      </p:sp>
      <p:pic>
        <p:nvPicPr>
          <p:cNvPr id="1053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981075"/>
            <a:ext cx="86042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3891" name="Text Box 3"/>
          <p:cNvSpPr txBox="1">
            <a:spLocks noChangeArrowheads="1"/>
          </p:cNvSpPr>
          <p:nvPr/>
        </p:nvSpPr>
        <p:spPr bwMode="auto">
          <a:xfrm>
            <a:off x="2195513" y="260350"/>
            <a:ext cx="4778375" cy="4572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457200" indent="-4572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kumimoji="1" lang="en-US" altLang="zh-CN">
                <a:solidFill>
                  <a:srgbClr val="993300"/>
                </a:solidFill>
                <a:ea typeface="宋体" charset="-122"/>
                <a:cs typeface="Arial" charset="0"/>
              </a:rPr>
              <a:t>Heats of formation (kcal/mol)</a:t>
            </a:r>
          </a:p>
        </p:txBody>
      </p:sp>
      <p:sp>
        <p:nvSpPr>
          <p:cNvPr id="10533892" name="Oval 4"/>
          <p:cNvSpPr>
            <a:spLocks noChangeArrowheads="1"/>
          </p:cNvSpPr>
          <p:nvPr/>
        </p:nvSpPr>
        <p:spPr bwMode="auto">
          <a:xfrm>
            <a:off x="4953000" y="4038600"/>
            <a:ext cx="1473200" cy="2286000"/>
          </a:xfrm>
          <a:prstGeom prst="ellipse">
            <a:avLst/>
          </a:prstGeom>
          <a:noFill/>
          <a:ln w="57150"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10533893" name="Text Box 5"/>
          <p:cNvSpPr txBox="1">
            <a:spLocks noChangeArrowheads="1"/>
          </p:cNvSpPr>
          <p:nvPr/>
        </p:nvSpPr>
        <p:spPr bwMode="auto">
          <a:xfrm>
            <a:off x="7467600" y="2590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0">
                <a:latin typeface="Arial" charset="0"/>
                <a:cs typeface="Arial" charset="0"/>
              </a:rPr>
              <a:t>Large molecules</a:t>
            </a:r>
          </a:p>
        </p:txBody>
      </p:sp>
      <p:sp>
        <p:nvSpPr>
          <p:cNvPr id="10533894" name="Text Box 6"/>
          <p:cNvSpPr txBox="1">
            <a:spLocks noChangeArrowheads="1"/>
          </p:cNvSpPr>
          <p:nvPr/>
        </p:nvSpPr>
        <p:spPr bwMode="auto">
          <a:xfrm>
            <a:off x="7467600" y="1905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b="0">
                <a:latin typeface="Arial" charset="0"/>
                <a:cs typeface="Arial" charset="0"/>
              </a:rPr>
              <a:t>small molecules</a:t>
            </a:r>
          </a:p>
        </p:txBody>
      </p:sp>
    </p:spTree>
    <p:extLst>
      <p:ext uri="{BB962C8B-B14F-4D97-AF65-F5344CB8AC3E}">
        <p14:creationId xmlns:p14="http://schemas.microsoft.com/office/powerpoint/2010/main" val="35124292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834D434C-D51C-43FE-8A0D-80A988D8C963}" type="slidenum">
              <a:rPr lang="en-US"/>
              <a:pPr/>
              <a:t>19</a:t>
            </a:fld>
            <a:endParaRPr lang="en-US"/>
          </a:p>
        </p:txBody>
      </p:sp>
      <p:pic>
        <p:nvPicPr>
          <p:cNvPr id="10534914" name="Picture 2"/>
          <p:cNvPicPr>
            <a:picLocks noChangeAspect="1" noChangeArrowheads="1"/>
          </p:cNvPicPr>
          <p:nvPr/>
        </p:nvPicPr>
        <p:blipFill>
          <a:blip r:embed="rId3">
            <a:extLst>
              <a:ext uri="{28A0092B-C50C-407E-A947-70E740481C1C}">
                <a14:useLocalDpi xmlns:a14="http://schemas.microsoft.com/office/drawing/2010/main" val="0"/>
              </a:ext>
            </a:extLst>
          </a:blip>
          <a:srcRect l="2431" t="5405" r="13943" b="3241"/>
          <a:stretch>
            <a:fillRect/>
          </a:stretch>
        </p:blipFill>
        <p:spPr bwMode="auto">
          <a:xfrm>
            <a:off x="179388" y="804863"/>
            <a:ext cx="8208962"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4915" name="Text Box 3"/>
          <p:cNvSpPr txBox="1">
            <a:spLocks noChangeArrowheads="1"/>
          </p:cNvSpPr>
          <p:nvPr/>
        </p:nvSpPr>
        <p:spPr bwMode="auto">
          <a:xfrm>
            <a:off x="2051050" y="6237288"/>
            <a:ext cx="5565775"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457200" indent="-4572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kumimoji="1" lang="en-US" altLang="zh-CN">
                <a:solidFill>
                  <a:srgbClr val="993300"/>
                </a:solidFill>
                <a:ea typeface="宋体" charset="-122"/>
                <a:cs typeface="Arial" charset="0"/>
              </a:rPr>
              <a:t>Reaction barrier heights (kcal/mol)</a:t>
            </a:r>
          </a:p>
        </p:txBody>
      </p:sp>
      <p:sp>
        <p:nvSpPr>
          <p:cNvPr id="10534916" name="Text Box 4"/>
          <p:cNvSpPr txBox="1">
            <a:spLocks noChangeArrowheads="1"/>
          </p:cNvSpPr>
          <p:nvPr/>
        </p:nvSpPr>
        <p:spPr bwMode="auto">
          <a:xfrm>
            <a:off x="1187450" y="260350"/>
            <a:ext cx="6608763" cy="4572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457200" indent="-4572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kumimoji="1" lang="en-US" altLang="zh-CN">
                <a:ea typeface="宋体" charset="-122"/>
                <a:cs typeface="Arial" charset="0"/>
              </a:rPr>
              <a:t>Truhlar NHTBH38/04 set and HTBH38/04 set </a:t>
            </a:r>
          </a:p>
        </p:txBody>
      </p:sp>
      <p:sp>
        <p:nvSpPr>
          <p:cNvPr id="10534917" name="Oval 5"/>
          <p:cNvSpPr>
            <a:spLocks noChangeArrowheads="1"/>
          </p:cNvSpPr>
          <p:nvPr/>
        </p:nvSpPr>
        <p:spPr bwMode="auto">
          <a:xfrm>
            <a:off x="6858000" y="4191000"/>
            <a:ext cx="1625600" cy="2057400"/>
          </a:xfrm>
          <a:prstGeom prst="ellipse">
            <a:avLst/>
          </a:prstGeom>
          <a:noFill/>
          <a:ln w="57150"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Tree>
    <p:extLst>
      <p:ext uri="{BB962C8B-B14F-4D97-AF65-F5344CB8AC3E}">
        <p14:creationId xmlns:p14="http://schemas.microsoft.com/office/powerpoint/2010/main" val="10672844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B00EF923-63B0-43F4-9B4C-F070FCFD0B23}" type="slidenum">
              <a:rPr lang="en-US"/>
              <a:pPr/>
              <a:t>2</a:t>
            </a:fld>
            <a:endParaRPr lang="en-US"/>
          </a:p>
        </p:txBody>
      </p:sp>
      <p:sp>
        <p:nvSpPr>
          <p:cNvPr id="10076162" name="Rectangle 2"/>
          <p:cNvSpPr>
            <a:spLocks noChangeArrowheads="1"/>
          </p:cNvSpPr>
          <p:nvPr/>
        </p:nvSpPr>
        <p:spPr bwMode="auto">
          <a:xfrm>
            <a:off x="0" y="914400"/>
            <a:ext cx="9144000" cy="1752600"/>
          </a:xfrm>
          <a:prstGeom prst="rect">
            <a:avLst/>
          </a:prstGeom>
          <a:solidFill>
            <a:srgbClr val="CCEC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6164" name="Text Box 4"/>
          <p:cNvSpPr txBox="1">
            <a:spLocks noChangeArrowheads="1"/>
          </p:cNvSpPr>
          <p:nvPr/>
        </p:nvSpPr>
        <p:spPr bwMode="auto">
          <a:xfrm>
            <a:off x="28795" y="2594020"/>
            <a:ext cx="6248400" cy="433965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b="0" dirty="0">
                <a:solidFill>
                  <a:srgbClr val="009900"/>
                </a:solidFill>
                <a:cs typeface="Arial" charset="0"/>
              </a:rPr>
              <a:t>Allozyne: </a:t>
            </a:r>
            <a:r>
              <a:rPr lang="en-US" sz="1200" b="0" dirty="0">
                <a:solidFill>
                  <a:schemeClr val="accent2"/>
                </a:solidFill>
                <a:cs typeface="Arial" charset="0"/>
              </a:rPr>
              <a:t>non natural AA, Structure </a:t>
            </a:r>
            <a:r>
              <a:rPr lang="en-US" sz="1200" b="0" dirty="0" err="1">
                <a:solidFill>
                  <a:schemeClr val="accent2"/>
                </a:solidFill>
                <a:cs typeface="Arial" charset="0"/>
              </a:rPr>
              <a:t>GLP-1R</a:t>
            </a:r>
            <a:r>
              <a:rPr lang="en-US" sz="1200" b="0" dirty="0">
                <a:solidFill>
                  <a:schemeClr val="accent2"/>
                </a:solidFill>
                <a:cs typeface="Arial" charset="0"/>
              </a:rPr>
              <a:t> and binding to </a:t>
            </a:r>
            <a:r>
              <a:rPr lang="en-US" sz="1200" b="0" dirty="0" err="1">
                <a:solidFill>
                  <a:schemeClr val="accent2"/>
                </a:solidFill>
                <a:cs typeface="Arial" charset="0"/>
              </a:rPr>
              <a:t>GLP</a:t>
            </a:r>
            <a:r>
              <a:rPr lang="en-US" sz="1200" b="0" dirty="0">
                <a:solidFill>
                  <a:schemeClr val="accent2"/>
                </a:solidFill>
                <a:cs typeface="Arial" charset="0"/>
              </a:rPr>
              <a:t>-1</a:t>
            </a:r>
          </a:p>
          <a:p>
            <a:r>
              <a:rPr lang="en-US" sz="1200" b="0" dirty="0">
                <a:solidFill>
                  <a:srgbClr val="009900"/>
                </a:solidFill>
                <a:cs typeface="Arial" charset="0"/>
              </a:rPr>
              <a:t>Asahi Glass</a:t>
            </a:r>
            <a:r>
              <a:rPr lang="en-US" sz="1200" b="0" dirty="0">
                <a:solidFill>
                  <a:srgbClr val="FF3300"/>
                </a:solidFill>
                <a:cs typeface="Arial" charset="0"/>
              </a:rPr>
              <a:t>: </a:t>
            </a:r>
            <a:r>
              <a:rPr lang="en-US" sz="1200" b="0" dirty="0">
                <a:solidFill>
                  <a:schemeClr val="accent2"/>
                </a:solidFill>
                <a:cs typeface="Arial" charset="0"/>
              </a:rPr>
              <a:t>Fluorinated Polymers and Ceramics</a:t>
            </a:r>
          </a:p>
          <a:p>
            <a:r>
              <a:rPr lang="en-US" sz="1200" b="0" dirty="0">
                <a:solidFill>
                  <a:srgbClr val="008000"/>
                </a:solidFill>
                <a:cs typeface="Arial" charset="0"/>
              </a:rPr>
              <a:t>Asahi Kasei</a:t>
            </a:r>
            <a:r>
              <a:rPr lang="en-US" sz="1200" b="0" dirty="0">
                <a:cs typeface="Arial" charset="0"/>
              </a:rPr>
              <a:t>: </a:t>
            </a:r>
            <a:r>
              <a:rPr lang="en-US" sz="1200" b="0" dirty="0">
                <a:solidFill>
                  <a:schemeClr val="accent2"/>
                </a:solidFill>
                <a:cs typeface="Arial" charset="0"/>
              </a:rPr>
              <a:t>Ammoxidation</a:t>
            </a:r>
            <a:r>
              <a:rPr lang="en-US" sz="1200" b="0" dirty="0">
                <a:cs typeface="Arial" charset="0"/>
              </a:rPr>
              <a:t> </a:t>
            </a:r>
            <a:r>
              <a:rPr lang="en-US" sz="1200" b="0" dirty="0">
                <a:solidFill>
                  <a:schemeClr val="accent2"/>
                </a:solidFill>
                <a:cs typeface="Arial" charset="0"/>
              </a:rPr>
              <a:t>Catalysis, polymer properties</a:t>
            </a:r>
          </a:p>
          <a:p>
            <a:r>
              <a:rPr lang="en-US" sz="1200" b="0" dirty="0">
                <a:solidFill>
                  <a:srgbClr val="008000"/>
                </a:solidFill>
                <a:cs typeface="Arial" charset="0"/>
              </a:rPr>
              <a:t>Avery-Dennison</a:t>
            </a:r>
            <a:r>
              <a:rPr lang="en-US" sz="1200" b="0" dirty="0">
                <a:cs typeface="Arial" charset="0"/>
              </a:rPr>
              <a:t>: </a:t>
            </a:r>
            <a:r>
              <a:rPr lang="en-US" sz="1200" b="0" dirty="0">
                <a:solidFill>
                  <a:schemeClr val="accent2"/>
                </a:solidFill>
                <a:cs typeface="Arial" charset="0"/>
              </a:rPr>
              <a:t>Nanocomposites for computer screens</a:t>
            </a:r>
            <a:r>
              <a:rPr lang="en-US" sz="1200" b="0" dirty="0">
                <a:cs typeface="Arial" charset="0"/>
              </a:rPr>
              <a:t> </a:t>
            </a:r>
            <a:r>
              <a:rPr lang="en-US" sz="1200" b="0" dirty="0">
                <a:solidFill>
                  <a:srgbClr val="FF3300"/>
                </a:solidFill>
                <a:cs typeface="Arial" charset="0"/>
              </a:rPr>
              <a:t>Adhesives, Catalysis</a:t>
            </a:r>
          </a:p>
          <a:p>
            <a:pPr>
              <a:buSzPct val="100000"/>
            </a:pPr>
            <a:r>
              <a:rPr lang="en-US" sz="1200" b="0" dirty="0">
                <a:solidFill>
                  <a:srgbClr val="008000"/>
                </a:solidFill>
                <a:cs typeface="Arial" charset="0"/>
              </a:rPr>
              <a:t>Berlex </a:t>
            </a:r>
            <a:r>
              <a:rPr lang="en-US" sz="1200" b="0" dirty="0" err="1">
                <a:solidFill>
                  <a:srgbClr val="008000"/>
                </a:solidFill>
                <a:cs typeface="Arial" charset="0"/>
              </a:rPr>
              <a:t>Biopharma</a:t>
            </a:r>
            <a:r>
              <a:rPr lang="en-US" sz="1200" b="0" dirty="0">
                <a:solidFill>
                  <a:srgbClr val="008000"/>
                </a:solidFill>
                <a:cs typeface="Arial" charset="0"/>
              </a:rPr>
              <a:t>:</a:t>
            </a:r>
            <a:r>
              <a:rPr lang="en-US" sz="1200" b="0" dirty="0">
                <a:solidFill>
                  <a:schemeClr val="accent2"/>
                </a:solidFill>
                <a:cs typeface="Arial" charset="0"/>
              </a:rPr>
              <a:t> </a:t>
            </a:r>
            <a:r>
              <a:rPr lang="en-US" sz="1200" b="0" dirty="0">
                <a:solidFill>
                  <a:srgbClr val="009900"/>
                </a:solidFill>
                <a:cs typeface="Arial" charset="0"/>
              </a:rPr>
              <a:t>Sanofi-Aventis: </a:t>
            </a:r>
            <a:r>
              <a:rPr lang="en-US" sz="1200" b="0" dirty="0" smtClean="0">
                <a:solidFill>
                  <a:schemeClr val="accent2"/>
                </a:solidFill>
                <a:cs typeface="Arial" charset="0"/>
              </a:rPr>
              <a:t>Structures </a:t>
            </a:r>
            <a:r>
              <a:rPr lang="en-US" sz="1200" b="0" dirty="0">
                <a:solidFill>
                  <a:schemeClr val="accent2"/>
                </a:solidFill>
                <a:cs typeface="Arial" charset="0"/>
              </a:rPr>
              <a:t>and Function of chemokine GPCRs</a:t>
            </a:r>
          </a:p>
          <a:p>
            <a:pPr eaLnBrk="1" hangingPunct="1">
              <a:buSzPct val="100000"/>
            </a:pPr>
            <a:r>
              <a:rPr lang="en-US" sz="1200" b="0" dirty="0">
                <a:solidFill>
                  <a:srgbClr val="009900"/>
                </a:solidFill>
                <a:cs typeface="Arial" charset="0"/>
              </a:rPr>
              <a:t>Boehringer-Ingelheim:</a:t>
            </a:r>
            <a:r>
              <a:rPr lang="en-US" sz="1200" b="0" dirty="0">
                <a:solidFill>
                  <a:srgbClr val="CC0000"/>
                </a:solidFill>
                <a:cs typeface="Arial" charset="0"/>
              </a:rPr>
              <a:t> </a:t>
            </a:r>
            <a:r>
              <a:rPr lang="en-US" sz="1200" b="0" dirty="0">
                <a:solidFill>
                  <a:srgbClr val="009900"/>
                </a:solidFill>
                <a:cs typeface="Arial" charset="0"/>
              </a:rPr>
              <a:t>Pfizer Corp: </a:t>
            </a:r>
            <a:r>
              <a:rPr lang="en-US" sz="1200" b="0" dirty="0" smtClean="0">
                <a:solidFill>
                  <a:schemeClr val="accent2"/>
                </a:solidFill>
                <a:cs typeface="Arial" charset="0"/>
              </a:rPr>
              <a:t>Structures </a:t>
            </a:r>
            <a:r>
              <a:rPr lang="en-US" sz="1200" b="0" dirty="0">
                <a:solidFill>
                  <a:schemeClr val="accent2"/>
                </a:solidFill>
                <a:cs typeface="Arial" charset="0"/>
              </a:rPr>
              <a:t>and Function of GPCRs</a:t>
            </a:r>
            <a:endParaRPr lang="en-US" sz="1200" b="0" dirty="0">
              <a:solidFill>
                <a:srgbClr val="CC0000"/>
              </a:solidFill>
              <a:cs typeface="Arial" charset="0"/>
            </a:endParaRPr>
          </a:p>
          <a:p>
            <a:r>
              <a:rPr lang="en-US" sz="1200" b="0" dirty="0">
                <a:solidFill>
                  <a:srgbClr val="008000"/>
                </a:solidFill>
                <a:cs typeface="Arial" charset="0"/>
              </a:rPr>
              <a:t>BP</a:t>
            </a:r>
            <a:r>
              <a:rPr lang="en-US" sz="1200" b="0" dirty="0">
                <a:cs typeface="Arial" charset="0"/>
              </a:rPr>
              <a:t>: </a:t>
            </a:r>
            <a:r>
              <a:rPr lang="en-US" sz="1200" b="0" dirty="0">
                <a:solidFill>
                  <a:schemeClr val="accent2"/>
                </a:solidFill>
                <a:cs typeface="Arial" charset="0"/>
              </a:rPr>
              <a:t>Heterogeneous Catalysis</a:t>
            </a:r>
            <a:r>
              <a:rPr lang="en-US" sz="1200" b="0" dirty="0">
                <a:solidFill>
                  <a:srgbClr val="FF3300"/>
                </a:solidFill>
                <a:cs typeface="Arial" charset="0"/>
              </a:rPr>
              <a:t> (alkanes to chemicals, </a:t>
            </a:r>
            <a:r>
              <a:rPr lang="en-US" sz="1200" b="0" dirty="0" err="1">
                <a:solidFill>
                  <a:srgbClr val="FF3300"/>
                </a:solidFill>
                <a:cs typeface="Arial" charset="0"/>
              </a:rPr>
              <a:t>EO</a:t>
            </a:r>
            <a:r>
              <a:rPr lang="en-US" sz="1200" b="0" dirty="0">
                <a:solidFill>
                  <a:srgbClr val="FF3300"/>
                </a:solidFill>
                <a:cs typeface="Arial" charset="0"/>
              </a:rPr>
              <a:t>)</a:t>
            </a:r>
            <a:endParaRPr lang="en-US" sz="1200" b="0" dirty="0">
              <a:cs typeface="Arial" charset="0"/>
            </a:endParaRPr>
          </a:p>
          <a:p>
            <a:r>
              <a:rPr lang="en-US" sz="1200" b="0" dirty="0">
                <a:solidFill>
                  <a:srgbClr val="009900"/>
                </a:solidFill>
                <a:cs typeface="Arial" charset="0"/>
              </a:rPr>
              <a:t>Dow Chemical</a:t>
            </a:r>
            <a:r>
              <a:rPr lang="en-US" sz="1200" b="0" dirty="0">
                <a:cs typeface="Arial" charset="0"/>
              </a:rPr>
              <a:t>: </a:t>
            </a:r>
            <a:r>
              <a:rPr lang="en-US" sz="1200" b="0" dirty="0">
                <a:solidFill>
                  <a:schemeClr val="accent2"/>
                </a:solidFill>
                <a:cs typeface="Arial" charset="0"/>
              </a:rPr>
              <a:t>Microstructure copolymers, </a:t>
            </a:r>
            <a:r>
              <a:rPr lang="en-US" sz="1200" b="0" dirty="0">
                <a:solidFill>
                  <a:srgbClr val="FF3300"/>
                </a:solidFill>
                <a:cs typeface="Arial" charset="0"/>
              </a:rPr>
              <a:t>Catalysis polymerize polar olefins</a:t>
            </a:r>
            <a:endParaRPr lang="en-US" sz="1200" b="0" dirty="0">
              <a:solidFill>
                <a:srgbClr val="E50BB1"/>
              </a:solidFill>
              <a:cs typeface="Arial" charset="0"/>
            </a:endParaRPr>
          </a:p>
          <a:p>
            <a:r>
              <a:rPr lang="en-US" sz="1200" b="0" dirty="0" err="1">
                <a:solidFill>
                  <a:srgbClr val="009900"/>
                </a:solidFill>
                <a:cs typeface="Arial" charset="0"/>
              </a:rPr>
              <a:t>Dupont</a:t>
            </a:r>
            <a:r>
              <a:rPr lang="en-US" sz="1200" b="0" dirty="0">
                <a:solidFill>
                  <a:srgbClr val="009900"/>
                </a:solidFill>
                <a:cs typeface="Arial" charset="0"/>
              </a:rPr>
              <a:t>: </a:t>
            </a:r>
            <a:r>
              <a:rPr lang="en-US" sz="1200" b="0" dirty="0">
                <a:solidFill>
                  <a:schemeClr val="accent2"/>
                </a:solidFill>
                <a:cs typeface="Arial" charset="0"/>
              </a:rPr>
              <a:t>degradation of Nafion </a:t>
            </a:r>
            <a:r>
              <a:rPr lang="en-US" sz="1200" b="0" dirty="0" err="1">
                <a:solidFill>
                  <a:schemeClr val="accent2"/>
                </a:solidFill>
                <a:cs typeface="Arial" charset="0"/>
              </a:rPr>
              <a:t>PEM</a:t>
            </a:r>
            <a:r>
              <a:rPr lang="en-US" sz="1200" b="0" dirty="0">
                <a:solidFill>
                  <a:schemeClr val="accent2"/>
                </a:solidFill>
                <a:cs typeface="Arial" charset="0"/>
              </a:rPr>
              <a:t> </a:t>
            </a:r>
          </a:p>
          <a:p>
            <a:r>
              <a:rPr lang="en-US" sz="1200" b="0" dirty="0">
                <a:solidFill>
                  <a:srgbClr val="009900"/>
                </a:solidFill>
                <a:cs typeface="Arial" charset="0"/>
              </a:rPr>
              <a:t>Exxon Corporation</a:t>
            </a:r>
            <a:r>
              <a:rPr lang="en-US" sz="1200" b="0" dirty="0">
                <a:solidFill>
                  <a:srgbClr val="E50BB1"/>
                </a:solidFill>
                <a:cs typeface="Arial" charset="0"/>
              </a:rPr>
              <a:t>:</a:t>
            </a:r>
            <a:r>
              <a:rPr lang="en-US" sz="1200" b="0" dirty="0">
                <a:cs typeface="Arial" charset="0"/>
              </a:rPr>
              <a:t> </a:t>
            </a:r>
            <a:r>
              <a:rPr lang="en-US" sz="1200" b="0" dirty="0">
                <a:solidFill>
                  <a:schemeClr val="accent2"/>
                </a:solidFill>
                <a:cs typeface="Arial" charset="0"/>
              </a:rPr>
              <a:t>Catalysis</a:t>
            </a:r>
            <a:r>
              <a:rPr lang="en-US" sz="1200" b="0" dirty="0">
                <a:solidFill>
                  <a:srgbClr val="FF3300"/>
                </a:solidFill>
                <a:cs typeface="Arial" charset="0"/>
              </a:rPr>
              <a:t> (Reforming to obtain High </a:t>
            </a:r>
            <a:r>
              <a:rPr lang="en-US" sz="1200" b="0" dirty="0" err="1">
                <a:solidFill>
                  <a:srgbClr val="FF3300"/>
                </a:solidFill>
                <a:cs typeface="Arial" charset="0"/>
              </a:rPr>
              <a:t>cetane</a:t>
            </a:r>
            <a:r>
              <a:rPr lang="en-US" sz="1200" b="0" dirty="0">
                <a:solidFill>
                  <a:srgbClr val="FF3300"/>
                </a:solidFill>
                <a:cs typeface="Arial" charset="0"/>
              </a:rPr>
              <a:t> diesel fuel)</a:t>
            </a:r>
          </a:p>
          <a:p>
            <a:r>
              <a:rPr lang="en-US" sz="1200" b="0" dirty="0">
                <a:solidFill>
                  <a:srgbClr val="008000"/>
                </a:solidFill>
                <a:cs typeface="Arial" charset="0"/>
              </a:rPr>
              <a:t>General Motors</a:t>
            </a:r>
            <a:r>
              <a:rPr lang="en-US" sz="1200" b="0" dirty="0">
                <a:cs typeface="Arial" charset="0"/>
              </a:rPr>
              <a:t> - </a:t>
            </a:r>
            <a:r>
              <a:rPr lang="en-US" sz="1200" b="0" dirty="0">
                <a:solidFill>
                  <a:schemeClr val="accent2"/>
                </a:solidFill>
                <a:cs typeface="Arial" charset="0"/>
              </a:rPr>
              <a:t>Wear inhibition in Aluminum engines</a:t>
            </a:r>
          </a:p>
          <a:p>
            <a:r>
              <a:rPr lang="en-US" sz="1200" b="0" dirty="0">
                <a:solidFill>
                  <a:srgbClr val="008000"/>
                </a:solidFill>
                <a:cs typeface="Arial" charset="0"/>
              </a:rPr>
              <a:t>GM advanced propulsion</a:t>
            </a:r>
            <a:r>
              <a:rPr lang="en-US" sz="1200" b="0" dirty="0">
                <a:solidFill>
                  <a:schemeClr val="accent2"/>
                </a:solidFill>
                <a:cs typeface="Arial" charset="0"/>
              </a:rPr>
              <a:t>: Fuel Cells </a:t>
            </a:r>
            <a:r>
              <a:rPr lang="en-US" sz="1200" b="0" dirty="0">
                <a:solidFill>
                  <a:srgbClr val="FF3300"/>
                </a:solidFill>
                <a:cs typeface="Arial" charset="0"/>
              </a:rPr>
              <a:t>(H2 storage, membranes, cathode)</a:t>
            </a:r>
          </a:p>
          <a:p>
            <a:r>
              <a:rPr lang="en-US" sz="1200" b="0" dirty="0">
                <a:solidFill>
                  <a:srgbClr val="009900"/>
                </a:solidFill>
                <a:cs typeface="Arial" charset="0"/>
              </a:rPr>
              <a:t>Hughes Research Labs</a:t>
            </a:r>
            <a:r>
              <a:rPr lang="en-US" sz="1200" b="0" dirty="0">
                <a:solidFill>
                  <a:srgbClr val="E50BB1"/>
                </a:solidFill>
                <a:cs typeface="Arial" charset="0"/>
              </a:rPr>
              <a:t>:</a:t>
            </a:r>
            <a:r>
              <a:rPr lang="en-US" sz="1200" b="0" dirty="0">
                <a:solidFill>
                  <a:srgbClr val="FF3300"/>
                </a:solidFill>
                <a:cs typeface="Arial" charset="0"/>
              </a:rPr>
              <a:t> Hg Compounds for HgCdTe from </a:t>
            </a:r>
            <a:r>
              <a:rPr lang="en-US" sz="1200" b="0" dirty="0" err="1">
                <a:solidFill>
                  <a:srgbClr val="FF3300"/>
                </a:solidFill>
                <a:cs typeface="Arial" charset="0"/>
              </a:rPr>
              <a:t>MOMBECarbon</a:t>
            </a:r>
            <a:r>
              <a:rPr lang="en-US" sz="1200" b="0" dirty="0">
                <a:solidFill>
                  <a:srgbClr val="FF3300"/>
                </a:solidFill>
                <a:cs typeface="Arial" charset="0"/>
              </a:rPr>
              <a:t> Based </a:t>
            </a:r>
            <a:r>
              <a:rPr lang="en-US" sz="1200" b="0" dirty="0" err="1">
                <a:solidFill>
                  <a:srgbClr val="FF3300"/>
                </a:solidFill>
                <a:cs typeface="Arial" charset="0"/>
              </a:rPr>
              <a:t>MEMS</a:t>
            </a:r>
            <a:endParaRPr lang="en-US" sz="1200" b="0" dirty="0">
              <a:solidFill>
                <a:srgbClr val="FF3300"/>
              </a:solidFill>
              <a:cs typeface="Arial" charset="0"/>
            </a:endParaRPr>
          </a:p>
          <a:p>
            <a:r>
              <a:rPr lang="en-US" sz="1200" b="0" dirty="0">
                <a:solidFill>
                  <a:srgbClr val="008000"/>
                </a:solidFill>
                <a:cs typeface="Arial" charset="0"/>
              </a:rPr>
              <a:t>Intel Corp: Carbon Nanotube Interconnects, nanoscale patterning</a:t>
            </a:r>
          </a:p>
          <a:p>
            <a:r>
              <a:rPr lang="en-US" sz="1200" b="0" dirty="0" smtClean="0">
                <a:solidFill>
                  <a:srgbClr val="008000"/>
                </a:solidFill>
                <a:cs typeface="Arial" charset="0"/>
              </a:rPr>
              <a:t>Kellogg</a:t>
            </a:r>
            <a:r>
              <a:rPr lang="en-US" sz="1200" b="0" dirty="0" smtClean="0">
                <a:solidFill>
                  <a:srgbClr val="E50BB1"/>
                </a:solidFill>
                <a:cs typeface="Arial" charset="0"/>
              </a:rPr>
              <a:t>:</a:t>
            </a:r>
            <a:r>
              <a:rPr lang="en-US" sz="1200" b="0" dirty="0" smtClean="0">
                <a:solidFill>
                  <a:srgbClr val="FF3300"/>
                </a:solidFill>
                <a:cs typeface="Arial" charset="0"/>
              </a:rPr>
              <a:t> </a:t>
            </a:r>
            <a:r>
              <a:rPr lang="en-US" sz="1200" b="0" dirty="0" smtClean="0">
                <a:solidFill>
                  <a:schemeClr val="accent2"/>
                </a:solidFill>
                <a:cs typeface="Arial" charset="0"/>
              </a:rPr>
              <a:t>Carbohydrates/sugars</a:t>
            </a:r>
            <a:r>
              <a:rPr lang="en-US" sz="1200" b="0" dirty="0" smtClean="0">
                <a:solidFill>
                  <a:srgbClr val="FF3300"/>
                </a:solidFill>
                <a:cs typeface="Arial" charset="0"/>
              </a:rPr>
              <a:t> (corn flakes) </a:t>
            </a:r>
            <a:r>
              <a:rPr lang="en-US" sz="1200" b="0" dirty="0" smtClean="0">
                <a:solidFill>
                  <a:schemeClr val="accent2"/>
                </a:solidFill>
                <a:cs typeface="Arial" charset="0"/>
              </a:rPr>
              <a:t>Structures, water content</a:t>
            </a:r>
          </a:p>
          <a:p>
            <a:r>
              <a:rPr lang="en-US" sz="1200" b="0" dirty="0" smtClean="0">
                <a:solidFill>
                  <a:srgbClr val="009900"/>
                </a:solidFill>
                <a:cs typeface="Arial" charset="0"/>
              </a:rPr>
              <a:t>3M</a:t>
            </a:r>
            <a:r>
              <a:rPr lang="en-US" sz="1200" b="0" dirty="0">
                <a:cs typeface="Arial" charset="0"/>
              </a:rPr>
              <a:t>: </a:t>
            </a:r>
            <a:r>
              <a:rPr lang="en-US" sz="1200" b="0" dirty="0">
                <a:solidFill>
                  <a:schemeClr val="accent2"/>
                </a:solidFill>
                <a:cs typeface="Arial" charset="0"/>
              </a:rPr>
              <a:t>Surface Tension and structure of polymers</a:t>
            </a:r>
          </a:p>
          <a:p>
            <a:r>
              <a:rPr lang="en-US" sz="1200" b="0" dirty="0">
                <a:solidFill>
                  <a:srgbClr val="008000"/>
                </a:solidFill>
                <a:cs typeface="Arial" charset="0"/>
              </a:rPr>
              <a:t>Nippon Steel</a:t>
            </a:r>
            <a:r>
              <a:rPr lang="en-US" sz="1200" b="0" dirty="0">
                <a:solidFill>
                  <a:srgbClr val="FF3300"/>
                </a:solidFill>
                <a:cs typeface="Arial" charset="0"/>
              </a:rPr>
              <a:t>: </a:t>
            </a:r>
            <a:r>
              <a:rPr lang="en-US" sz="1200" b="0" dirty="0">
                <a:solidFill>
                  <a:schemeClr val="accent2"/>
                </a:solidFill>
                <a:cs typeface="Arial" charset="0"/>
              </a:rPr>
              <a:t>CO + H2 to </a:t>
            </a:r>
            <a:r>
              <a:rPr lang="en-US" sz="1200" b="0" dirty="0" err="1">
                <a:solidFill>
                  <a:schemeClr val="accent2"/>
                </a:solidFill>
                <a:cs typeface="Arial" charset="0"/>
              </a:rPr>
              <a:t>CH3OH</a:t>
            </a:r>
            <a:r>
              <a:rPr lang="en-US" sz="1200" b="0" dirty="0">
                <a:solidFill>
                  <a:schemeClr val="accent2"/>
                </a:solidFill>
                <a:cs typeface="Arial" charset="0"/>
              </a:rPr>
              <a:t> over metal catalysts</a:t>
            </a:r>
          </a:p>
          <a:p>
            <a:r>
              <a:rPr lang="en-US" sz="1200" b="0" dirty="0">
                <a:solidFill>
                  <a:srgbClr val="008000"/>
                </a:solidFill>
                <a:cs typeface="Arial" charset="0"/>
              </a:rPr>
              <a:t>Nissan: </a:t>
            </a:r>
            <a:r>
              <a:rPr lang="en-US" sz="1200" b="0" dirty="0">
                <a:solidFill>
                  <a:schemeClr val="accent2"/>
                </a:solidFill>
                <a:cs typeface="Arial" charset="0"/>
              </a:rPr>
              <a:t>tribology of diamond like carbon </a:t>
            </a:r>
            <a:r>
              <a:rPr lang="en-US" sz="1200" b="0" dirty="0">
                <a:solidFill>
                  <a:srgbClr val="FF6600"/>
                </a:solidFill>
                <a:cs typeface="Arial" charset="0"/>
              </a:rPr>
              <a:t>(</a:t>
            </a:r>
            <a:r>
              <a:rPr lang="en-US" sz="1200" b="0" dirty="0" err="1">
                <a:solidFill>
                  <a:srgbClr val="FF6600"/>
                </a:solidFill>
                <a:cs typeface="Arial" charset="0"/>
              </a:rPr>
              <a:t>DLC</a:t>
            </a:r>
            <a:r>
              <a:rPr lang="en-US" sz="1200" b="0" dirty="0">
                <a:solidFill>
                  <a:srgbClr val="FF6600"/>
                </a:solidFill>
                <a:cs typeface="Arial" charset="0"/>
              </a:rPr>
              <a:t>)</a:t>
            </a:r>
            <a:r>
              <a:rPr lang="en-US" sz="1200" b="0" dirty="0">
                <a:solidFill>
                  <a:schemeClr val="accent2"/>
                </a:solidFill>
                <a:cs typeface="Arial" charset="0"/>
              </a:rPr>
              <a:t> films</a:t>
            </a:r>
          </a:p>
          <a:p>
            <a:r>
              <a:rPr lang="en-US" sz="1200" b="0" dirty="0">
                <a:solidFill>
                  <a:srgbClr val="008000"/>
                </a:solidFill>
                <a:cs typeface="Arial" charset="0"/>
              </a:rPr>
              <a:t>Owens-Corning:</a:t>
            </a:r>
            <a:r>
              <a:rPr lang="en-US" sz="1200" b="0" dirty="0">
                <a:solidFill>
                  <a:srgbClr val="FF3300"/>
                </a:solidFill>
                <a:cs typeface="Arial" charset="0"/>
              </a:rPr>
              <a:t> </a:t>
            </a:r>
            <a:r>
              <a:rPr lang="en-US" sz="1200" b="0" dirty="0">
                <a:solidFill>
                  <a:schemeClr val="accent2"/>
                </a:solidFill>
                <a:cs typeface="Arial" charset="0"/>
              </a:rPr>
              <a:t>Fiberglas</a:t>
            </a:r>
            <a:r>
              <a:rPr lang="en-US" sz="1200" b="0" dirty="0">
                <a:solidFill>
                  <a:srgbClr val="FF3300"/>
                </a:solidFill>
                <a:cs typeface="Arial" charset="0"/>
              </a:rPr>
              <a:t> (coupling of matrix to fiber)</a:t>
            </a:r>
          </a:p>
          <a:p>
            <a:r>
              <a:rPr lang="en-US" sz="1200" b="0" dirty="0" smtClean="0">
                <a:solidFill>
                  <a:srgbClr val="009900"/>
                </a:solidFill>
                <a:cs typeface="Arial" charset="0"/>
              </a:rPr>
              <a:t>PharmSelex</a:t>
            </a:r>
            <a:r>
              <a:rPr lang="en-US" sz="1200" b="0" dirty="0">
                <a:solidFill>
                  <a:srgbClr val="009900"/>
                </a:solidFill>
                <a:cs typeface="Arial" charset="0"/>
              </a:rPr>
              <a:t>: </a:t>
            </a:r>
            <a:r>
              <a:rPr lang="en-US" sz="1200" b="0" dirty="0">
                <a:solidFill>
                  <a:schemeClr val="accent2"/>
                </a:solidFill>
                <a:cs typeface="Arial" charset="0"/>
              </a:rPr>
              <a:t>Design new </a:t>
            </a:r>
            <a:r>
              <a:rPr lang="en-US" sz="1200" b="0" dirty="0" err="1">
                <a:solidFill>
                  <a:schemeClr val="accent2"/>
                </a:solidFill>
                <a:cs typeface="Arial" charset="0"/>
              </a:rPr>
              <a:t>pharma</a:t>
            </a:r>
            <a:r>
              <a:rPr lang="en-US" sz="1200" b="0" dirty="0">
                <a:solidFill>
                  <a:schemeClr val="accent2"/>
                </a:solidFill>
                <a:cs typeface="Arial" charset="0"/>
              </a:rPr>
              <a:t> for GPCRs</a:t>
            </a:r>
          </a:p>
          <a:p>
            <a:r>
              <a:rPr lang="en-US" sz="1200" b="0" dirty="0">
                <a:solidFill>
                  <a:srgbClr val="009900"/>
                </a:solidFill>
                <a:cs typeface="Arial" charset="0"/>
              </a:rPr>
              <a:t>Saudi Aramco</a:t>
            </a:r>
            <a:r>
              <a:rPr lang="en-US" sz="1200" b="0" dirty="0">
                <a:solidFill>
                  <a:srgbClr val="E50BB1"/>
                </a:solidFill>
                <a:cs typeface="Arial" charset="0"/>
              </a:rPr>
              <a:t>:</a:t>
            </a:r>
            <a:r>
              <a:rPr lang="en-US" sz="1200" b="0" dirty="0">
                <a:solidFill>
                  <a:srgbClr val="FF3300"/>
                </a:solidFill>
                <a:cs typeface="Arial" charset="0"/>
              </a:rPr>
              <a:t> </a:t>
            </a:r>
            <a:r>
              <a:rPr lang="en-US" sz="1200" b="0" dirty="0">
                <a:solidFill>
                  <a:schemeClr val="accent2"/>
                </a:solidFill>
                <a:cs typeface="Arial" charset="0"/>
              </a:rPr>
              <a:t>Up-Stream additives (</a:t>
            </a:r>
            <a:r>
              <a:rPr lang="en-US" sz="1200" b="0" dirty="0" err="1">
                <a:solidFill>
                  <a:srgbClr val="FF3300"/>
                </a:solidFill>
                <a:cs typeface="Arial" charset="0"/>
              </a:rPr>
              <a:t>Demulsifiers</a:t>
            </a:r>
            <a:r>
              <a:rPr lang="en-US" sz="1200" b="0" dirty="0">
                <a:solidFill>
                  <a:srgbClr val="FF3300"/>
                </a:solidFill>
                <a:cs typeface="Arial" charset="0"/>
              </a:rPr>
              <a:t>, </a:t>
            </a:r>
            <a:r>
              <a:rPr lang="en-US" sz="1200" b="0" dirty="0" err="1">
                <a:solidFill>
                  <a:srgbClr val="FF3300"/>
                </a:solidFill>
                <a:cs typeface="Arial" charset="0"/>
              </a:rPr>
              <a:t>Asphaltenes</a:t>
            </a:r>
            <a:r>
              <a:rPr lang="en-US" sz="1200" b="0" dirty="0">
                <a:solidFill>
                  <a:srgbClr val="FF3300"/>
                </a:solidFill>
                <a:cs typeface="Arial" charset="0"/>
              </a:rPr>
              <a:t>)</a:t>
            </a:r>
          </a:p>
          <a:p>
            <a:r>
              <a:rPr lang="en-US" sz="1200" b="0" dirty="0" smtClean="0">
                <a:solidFill>
                  <a:srgbClr val="009900"/>
                </a:solidFill>
                <a:cs typeface="Arial" charset="0"/>
              </a:rPr>
              <a:t>Seiko-Epson:</a:t>
            </a:r>
            <a:r>
              <a:rPr lang="en-US" sz="1200" b="0" dirty="0" smtClean="0">
                <a:solidFill>
                  <a:srgbClr val="FF3300"/>
                </a:solidFill>
                <a:cs typeface="Arial" charset="0"/>
              </a:rPr>
              <a:t> </a:t>
            </a:r>
            <a:r>
              <a:rPr lang="en-US" sz="1200" b="0" dirty="0" smtClean="0">
                <a:solidFill>
                  <a:schemeClr val="accent2"/>
                </a:solidFill>
                <a:cs typeface="Arial" charset="0"/>
              </a:rPr>
              <a:t>Dielectric Breakdown, Transient Enhanced Diffusion Implanted B</a:t>
            </a:r>
          </a:p>
          <a:p>
            <a:r>
              <a:rPr lang="en-US" sz="1200" b="0" dirty="0" smtClean="0">
                <a:solidFill>
                  <a:srgbClr val="009900"/>
                </a:solidFill>
                <a:cs typeface="Arial" charset="0"/>
              </a:rPr>
              <a:t>Toshiba</a:t>
            </a:r>
            <a:r>
              <a:rPr lang="en-US" sz="1200" b="0" dirty="0">
                <a:solidFill>
                  <a:schemeClr val="accent2"/>
                </a:solidFill>
                <a:cs typeface="Arial" charset="0"/>
              </a:rPr>
              <a:t>: nanostructure of </a:t>
            </a:r>
            <a:r>
              <a:rPr lang="en-US" sz="1200" b="0" dirty="0" err="1">
                <a:solidFill>
                  <a:schemeClr val="accent2"/>
                </a:solidFill>
                <a:cs typeface="Arial" charset="0"/>
              </a:rPr>
              <a:t>CVD</a:t>
            </a:r>
            <a:r>
              <a:rPr lang="en-US" sz="1200" b="0" dirty="0">
                <a:solidFill>
                  <a:schemeClr val="accent2"/>
                </a:solidFill>
                <a:cs typeface="Arial" charset="0"/>
              </a:rPr>
              <a:t> </a:t>
            </a:r>
            <a:r>
              <a:rPr lang="en-US" sz="1200" b="0" dirty="0" err="1">
                <a:solidFill>
                  <a:schemeClr val="accent2"/>
                </a:solidFill>
                <a:cs typeface="Arial" charset="0"/>
              </a:rPr>
              <a:t>SiNxOy</a:t>
            </a:r>
            <a:r>
              <a:rPr lang="en-US" sz="1200" b="0" dirty="0">
                <a:solidFill>
                  <a:schemeClr val="accent2"/>
                </a:solidFill>
                <a:cs typeface="Arial" charset="0"/>
              </a:rPr>
              <a:t> for microelectronics using ReaxFF</a:t>
            </a:r>
          </a:p>
        </p:txBody>
      </p:sp>
      <p:sp>
        <p:nvSpPr>
          <p:cNvPr id="10076165" name="Text Box 5"/>
          <p:cNvSpPr txBox="1">
            <a:spLocks noChangeArrowheads="1"/>
          </p:cNvSpPr>
          <p:nvPr/>
        </p:nvSpPr>
        <p:spPr bwMode="auto">
          <a:xfrm>
            <a:off x="5181600" y="4327525"/>
            <a:ext cx="4114800" cy="1920875"/>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solidFill>
                  <a:srgbClr val="003366"/>
                </a:solidFill>
                <a:cs typeface="Arial" charset="0"/>
              </a:rPr>
              <a:t>Spin-Offs:</a:t>
            </a:r>
          </a:p>
          <a:p>
            <a:r>
              <a:rPr lang="en-US" b="0">
                <a:solidFill>
                  <a:srgbClr val="003366"/>
                </a:solidFill>
                <a:cs typeface="Arial" charset="0"/>
              </a:rPr>
              <a:t>Accelrys </a:t>
            </a:r>
            <a:r>
              <a:rPr lang="en-US" b="0">
                <a:solidFill>
                  <a:srgbClr val="FF5050"/>
                </a:solidFill>
                <a:cs typeface="Arial" charset="0"/>
              </a:rPr>
              <a:t>(public) – MD software</a:t>
            </a:r>
          </a:p>
          <a:p>
            <a:r>
              <a:rPr lang="en-US" b="0">
                <a:solidFill>
                  <a:srgbClr val="003366"/>
                </a:solidFill>
                <a:cs typeface="Arial" charset="0"/>
              </a:rPr>
              <a:t>Schrödinger </a:t>
            </a:r>
            <a:r>
              <a:rPr lang="en-US" b="0">
                <a:solidFill>
                  <a:srgbClr val="FF5050"/>
                </a:solidFill>
                <a:cs typeface="Arial" charset="0"/>
              </a:rPr>
              <a:t>–QM, bio  software</a:t>
            </a:r>
          </a:p>
          <a:p>
            <a:r>
              <a:rPr lang="en-US" b="0">
                <a:solidFill>
                  <a:srgbClr val="003366"/>
                </a:solidFill>
                <a:cs typeface="Arial" charset="0"/>
              </a:rPr>
              <a:t>Allozyne </a:t>
            </a:r>
            <a:r>
              <a:rPr lang="en-US" b="0">
                <a:solidFill>
                  <a:srgbClr val="FF5050"/>
                </a:solidFill>
                <a:cs typeface="Arial" charset="0"/>
              </a:rPr>
              <a:t>– therapeutics new AA</a:t>
            </a:r>
          </a:p>
          <a:p>
            <a:r>
              <a:rPr lang="en-US" b="0">
                <a:solidFill>
                  <a:srgbClr val="003366"/>
                </a:solidFill>
                <a:cs typeface="Arial" charset="0"/>
              </a:rPr>
              <a:t>Systine </a:t>
            </a:r>
            <a:r>
              <a:rPr lang="en-US" b="0">
                <a:solidFill>
                  <a:srgbClr val="FF5050"/>
                </a:solidFill>
                <a:cs typeface="Arial" charset="0"/>
              </a:rPr>
              <a:t>(new) – damage free Etching </a:t>
            </a:r>
          </a:p>
          <a:p>
            <a:r>
              <a:rPr lang="en-US" b="0">
                <a:solidFill>
                  <a:srgbClr val="003366"/>
                </a:solidFill>
                <a:cs typeface="Arial" charset="0"/>
              </a:rPr>
              <a:t>AquaNano </a:t>
            </a:r>
            <a:r>
              <a:rPr lang="en-US" b="0">
                <a:solidFill>
                  <a:srgbClr val="FF5050"/>
                </a:solidFill>
                <a:cs typeface="Arial" charset="0"/>
              </a:rPr>
              <a:t>(new)- water treatment</a:t>
            </a:r>
          </a:p>
        </p:txBody>
      </p:sp>
      <p:sp>
        <p:nvSpPr>
          <p:cNvPr id="10076166" name="Text Box 6"/>
          <p:cNvSpPr txBox="1">
            <a:spLocks noChangeArrowheads="1"/>
          </p:cNvSpPr>
          <p:nvPr/>
        </p:nvSpPr>
        <p:spPr bwMode="auto">
          <a:xfrm>
            <a:off x="5562600" y="3733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a:solidFill>
                  <a:srgbClr val="FF0000"/>
                </a:solidFill>
                <a:cs typeface="Arial" charset="0"/>
              </a:rPr>
              <a:t>Completed successfully</a:t>
            </a:r>
          </a:p>
        </p:txBody>
      </p:sp>
      <p:sp>
        <p:nvSpPr>
          <p:cNvPr id="10076167" name="AutoShape 7"/>
          <p:cNvSpPr>
            <a:spLocks/>
          </p:cNvSpPr>
          <p:nvPr/>
        </p:nvSpPr>
        <p:spPr bwMode="auto">
          <a:xfrm>
            <a:off x="5029200" y="3048000"/>
            <a:ext cx="381000" cy="3810000"/>
          </a:xfrm>
          <a:prstGeom prst="rightBrace">
            <a:avLst>
              <a:gd name="adj1" fmla="val 83333"/>
              <a:gd name="adj2" fmla="val 18282"/>
            </a:avLst>
          </a:prstGeom>
          <a:noFill/>
          <a:ln w="50800">
            <a:solidFill>
              <a:srgbClr val="CC0000"/>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6168" name="AutoShape 8"/>
          <p:cNvSpPr>
            <a:spLocks noChangeArrowheads="1"/>
          </p:cNvSpPr>
          <p:nvPr/>
        </p:nvSpPr>
        <p:spPr bwMode="auto">
          <a:xfrm rot="-3229032">
            <a:off x="6553200" y="2286000"/>
            <a:ext cx="381000" cy="685800"/>
          </a:xfrm>
          <a:prstGeom prst="upArrow">
            <a:avLst>
              <a:gd name="adj1" fmla="val 50000"/>
              <a:gd name="adj2" fmla="val 45000"/>
            </a:avLst>
          </a:prstGeom>
          <a:noFill/>
          <a:ln w="508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6169" name="Text Box 9"/>
          <p:cNvSpPr txBox="1">
            <a:spLocks noChangeArrowheads="1"/>
          </p:cNvSpPr>
          <p:nvPr/>
        </p:nvSpPr>
        <p:spPr bwMode="auto">
          <a:xfrm>
            <a:off x="6629400" y="3124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0">
                <a:solidFill>
                  <a:schemeClr val="accent2"/>
                </a:solidFill>
                <a:cs typeface="Arial" charset="0"/>
              </a:rPr>
              <a:t>Now active</a:t>
            </a:r>
            <a:endParaRPr lang="en-US" sz="2400" b="0">
              <a:cs typeface="Arial" charset="0"/>
            </a:endParaRPr>
          </a:p>
        </p:txBody>
      </p:sp>
      <p:sp>
        <p:nvSpPr>
          <p:cNvPr id="10076170" name="Rectangle 10"/>
          <p:cNvSpPr>
            <a:spLocks noGrp="1" noChangeArrowheads="1"/>
          </p:cNvSpPr>
          <p:nvPr>
            <p:ph type="title"/>
          </p:nvPr>
        </p:nvSpPr>
        <p:spPr/>
        <p:txBody>
          <a:bodyPr/>
          <a:lstStyle/>
          <a:p>
            <a:r>
              <a:rPr lang="en-US" sz="2800" dirty="0" smtClean="0"/>
              <a:t>industrially </a:t>
            </a:r>
            <a:r>
              <a:rPr lang="en-US" sz="2800" dirty="0"/>
              <a:t>supported projects </a:t>
            </a:r>
            <a:br>
              <a:rPr lang="en-US" sz="2800" dirty="0"/>
            </a:br>
            <a:r>
              <a:rPr lang="en-US" sz="2800" dirty="0">
                <a:solidFill>
                  <a:srgbClr val="009900"/>
                </a:solidFill>
              </a:rPr>
              <a:t>Always Impossible, forces new theory developments </a:t>
            </a:r>
          </a:p>
        </p:txBody>
      </p:sp>
      <p:sp>
        <p:nvSpPr>
          <p:cNvPr id="10076163" name="Rectangle 3"/>
          <p:cNvSpPr>
            <a:spLocks noGrp="1" noChangeArrowheads="1"/>
          </p:cNvSpPr>
          <p:nvPr>
            <p:ph type="body" idx="4294967295"/>
          </p:nvPr>
        </p:nvSpPr>
        <p:spPr bwMode="auto">
          <a:xfrm>
            <a:off x="0" y="762000"/>
            <a:ext cx="9144000" cy="1828800"/>
          </a:xfrm>
          <a:prstGeom prst="rect">
            <a:avLst/>
          </a:prstGeom>
          <a:solidFill>
            <a:schemeClr val="hlink"/>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buFontTx/>
              <a:buNone/>
            </a:pPr>
            <a:r>
              <a:rPr lang="en-US" sz="2000" dirty="0">
                <a:solidFill>
                  <a:srgbClr val="008000"/>
                </a:solidFill>
                <a:latin typeface="Times New Roman" pitchFamily="18" charset="0"/>
              </a:rPr>
              <a:t>Chevron Corporation</a:t>
            </a:r>
            <a:r>
              <a:rPr lang="en-US" sz="2000" dirty="0">
                <a:latin typeface="Times New Roman" pitchFamily="18" charset="0"/>
              </a:rPr>
              <a:t>: </a:t>
            </a:r>
            <a:r>
              <a:rPr lang="en-US" sz="2000" dirty="0">
                <a:solidFill>
                  <a:schemeClr val="accent2"/>
                </a:solidFill>
                <a:latin typeface="Times New Roman" pitchFamily="18" charset="0"/>
              </a:rPr>
              <a:t>catalysis</a:t>
            </a:r>
            <a:r>
              <a:rPr lang="en-US" sz="2000" dirty="0">
                <a:latin typeface="Times New Roman" pitchFamily="18" charset="0"/>
              </a:rPr>
              <a:t> </a:t>
            </a:r>
            <a:r>
              <a:rPr lang="en-US" sz="2000" dirty="0" err="1">
                <a:solidFill>
                  <a:schemeClr val="accent2"/>
                </a:solidFill>
                <a:latin typeface="Times New Roman" pitchFamily="18" charset="0"/>
              </a:rPr>
              <a:t>CH</a:t>
            </a:r>
            <a:r>
              <a:rPr lang="en-US" sz="2000" baseline="-25000" dirty="0" err="1">
                <a:solidFill>
                  <a:schemeClr val="accent2"/>
                </a:solidFill>
                <a:latin typeface="Times New Roman" pitchFamily="18" charset="0"/>
              </a:rPr>
              <a:t>4</a:t>
            </a:r>
            <a:r>
              <a:rPr lang="en-US" sz="2000" dirty="0">
                <a:solidFill>
                  <a:schemeClr val="accent2"/>
                </a:solidFill>
                <a:latin typeface="Times New Roman" pitchFamily="18" charset="0"/>
              </a:rPr>
              <a:t> to </a:t>
            </a:r>
            <a:r>
              <a:rPr lang="en-US" sz="2000" dirty="0" err="1">
                <a:solidFill>
                  <a:schemeClr val="accent2"/>
                </a:solidFill>
                <a:latin typeface="Times New Roman" pitchFamily="18" charset="0"/>
              </a:rPr>
              <a:t>CH</a:t>
            </a:r>
            <a:r>
              <a:rPr lang="en-US" sz="2000" baseline="-25000" dirty="0" err="1">
                <a:solidFill>
                  <a:schemeClr val="accent2"/>
                </a:solidFill>
                <a:latin typeface="Times New Roman" pitchFamily="18" charset="0"/>
              </a:rPr>
              <a:t>3</a:t>
            </a:r>
            <a:r>
              <a:rPr lang="en-US" sz="2000" dirty="0" err="1">
                <a:solidFill>
                  <a:schemeClr val="accent2"/>
                </a:solidFill>
                <a:latin typeface="Times New Roman" pitchFamily="18" charset="0"/>
              </a:rPr>
              <a:t>OH</a:t>
            </a:r>
            <a:r>
              <a:rPr lang="en-US" sz="2000" dirty="0">
                <a:solidFill>
                  <a:schemeClr val="accent2"/>
                </a:solidFill>
                <a:latin typeface="Times New Roman" pitchFamily="18" charset="0"/>
              </a:rPr>
              <a:t>, ionic liquids for catalysis</a:t>
            </a:r>
          </a:p>
          <a:p>
            <a:pPr>
              <a:lnSpc>
                <a:spcPct val="80000"/>
              </a:lnSpc>
              <a:spcBef>
                <a:spcPct val="0"/>
              </a:spcBef>
              <a:buFontTx/>
              <a:buNone/>
            </a:pPr>
            <a:r>
              <a:rPr lang="en-US" sz="2000" dirty="0" smtClean="0">
                <a:solidFill>
                  <a:srgbClr val="009900"/>
                </a:solidFill>
                <a:latin typeface="Times New Roman" pitchFamily="18" charset="0"/>
              </a:rPr>
              <a:t>Dow </a:t>
            </a:r>
            <a:r>
              <a:rPr lang="en-US" sz="2000" dirty="0">
                <a:solidFill>
                  <a:srgbClr val="009900"/>
                </a:solidFill>
                <a:latin typeface="Times New Roman" pitchFamily="18" charset="0"/>
              </a:rPr>
              <a:t>Chemical</a:t>
            </a:r>
            <a:r>
              <a:rPr lang="en-US" sz="2000" dirty="0">
                <a:solidFill>
                  <a:schemeClr val="accent2"/>
                </a:solidFill>
                <a:latin typeface="Times New Roman" pitchFamily="18" charset="0"/>
              </a:rPr>
              <a:t>: water swelling in building </a:t>
            </a:r>
            <a:r>
              <a:rPr lang="en-US" sz="2000" dirty="0" err="1" smtClean="0">
                <a:solidFill>
                  <a:schemeClr val="accent2"/>
                </a:solidFill>
                <a:latin typeface="Times New Roman" pitchFamily="18" charset="0"/>
              </a:rPr>
              <a:t>materials</a:t>
            </a:r>
            <a:r>
              <a:rPr lang="en-US" sz="2000" dirty="0" err="1" smtClean="0">
                <a:solidFill>
                  <a:srgbClr val="009900"/>
                </a:solidFill>
                <a:latin typeface="Times New Roman" pitchFamily="18" charset="0"/>
              </a:rPr>
              <a:t>:Dow</a:t>
            </a:r>
            <a:r>
              <a:rPr lang="en-US" sz="2000" dirty="0" smtClean="0">
                <a:solidFill>
                  <a:srgbClr val="009900"/>
                </a:solidFill>
                <a:latin typeface="Times New Roman" pitchFamily="18" charset="0"/>
              </a:rPr>
              <a:t> </a:t>
            </a:r>
            <a:r>
              <a:rPr lang="en-US" sz="2000" dirty="0">
                <a:solidFill>
                  <a:srgbClr val="009900"/>
                </a:solidFill>
                <a:latin typeface="Times New Roman" pitchFamily="18" charset="0"/>
              </a:rPr>
              <a:t>Solar: </a:t>
            </a:r>
            <a:r>
              <a:rPr lang="en-US" sz="2000" dirty="0">
                <a:solidFill>
                  <a:schemeClr val="accent2"/>
                </a:solidFill>
                <a:latin typeface="Times New Roman" pitchFamily="18" charset="0"/>
              </a:rPr>
              <a:t>CIGS-CdS solar </a:t>
            </a:r>
            <a:r>
              <a:rPr lang="en-US" sz="2000" dirty="0" smtClean="0">
                <a:solidFill>
                  <a:schemeClr val="accent2"/>
                </a:solidFill>
                <a:latin typeface="Times New Roman" pitchFamily="18" charset="0"/>
              </a:rPr>
              <a:t>cells </a:t>
            </a:r>
            <a:endParaRPr lang="en-US" sz="2000" dirty="0">
              <a:solidFill>
                <a:schemeClr val="accent2"/>
              </a:solidFill>
              <a:latin typeface="Times New Roman" pitchFamily="18" charset="0"/>
            </a:endParaRPr>
          </a:p>
          <a:p>
            <a:pPr>
              <a:lnSpc>
                <a:spcPct val="80000"/>
              </a:lnSpc>
              <a:spcBef>
                <a:spcPct val="0"/>
              </a:spcBef>
              <a:buFontTx/>
              <a:buNone/>
            </a:pPr>
            <a:r>
              <a:rPr lang="en-US" sz="2000" dirty="0">
                <a:solidFill>
                  <a:srgbClr val="009900"/>
                </a:solidFill>
                <a:latin typeface="Times New Roman" pitchFamily="18" charset="0"/>
              </a:rPr>
              <a:t>Dow Corning</a:t>
            </a:r>
            <a:r>
              <a:rPr lang="en-US" sz="2000" dirty="0">
                <a:solidFill>
                  <a:schemeClr val="accent2"/>
                </a:solidFill>
                <a:latin typeface="Times New Roman" pitchFamily="18" charset="0"/>
              </a:rPr>
              <a:t>: Catalysts for Production of </a:t>
            </a:r>
            <a:r>
              <a:rPr lang="en-US" sz="2000" dirty="0" err="1">
                <a:solidFill>
                  <a:schemeClr val="accent2"/>
                </a:solidFill>
                <a:latin typeface="Times New Roman" pitchFamily="18" charset="0"/>
              </a:rPr>
              <a:t>Silanes</a:t>
            </a:r>
            <a:r>
              <a:rPr lang="en-US" sz="2000" dirty="0">
                <a:solidFill>
                  <a:schemeClr val="accent2"/>
                </a:solidFill>
                <a:latin typeface="Times New Roman" pitchFamily="18" charset="0"/>
              </a:rPr>
              <a:t> for Silicones</a:t>
            </a:r>
          </a:p>
          <a:p>
            <a:pPr>
              <a:lnSpc>
                <a:spcPct val="80000"/>
              </a:lnSpc>
              <a:spcBef>
                <a:spcPct val="0"/>
              </a:spcBef>
              <a:buFontTx/>
              <a:buNone/>
            </a:pPr>
            <a:r>
              <a:rPr lang="en-US" sz="2000" dirty="0">
                <a:solidFill>
                  <a:srgbClr val="009900"/>
                </a:solidFill>
                <a:latin typeface="Times New Roman" pitchFamily="18" charset="0"/>
              </a:rPr>
              <a:t>Ford Motor Company: </a:t>
            </a:r>
            <a:r>
              <a:rPr lang="en-US" sz="2000" dirty="0">
                <a:solidFill>
                  <a:schemeClr val="accent2"/>
                </a:solidFill>
                <a:latin typeface="Times New Roman" pitchFamily="18" charset="0"/>
              </a:rPr>
              <a:t>Fuel Cells: Cathode catalyst</a:t>
            </a:r>
            <a:r>
              <a:rPr lang="en-US" sz="2000" dirty="0" smtClean="0">
                <a:solidFill>
                  <a:schemeClr val="accent2"/>
                </a:solidFill>
                <a:latin typeface="Times New Roman" pitchFamily="18" charset="0"/>
              </a:rPr>
              <a:t>, degradation </a:t>
            </a:r>
            <a:r>
              <a:rPr lang="en-US" sz="2000" dirty="0">
                <a:solidFill>
                  <a:schemeClr val="accent2"/>
                </a:solidFill>
                <a:latin typeface="Times New Roman" pitchFamily="18" charset="0"/>
              </a:rPr>
              <a:t>of Nafion, </a:t>
            </a:r>
          </a:p>
          <a:p>
            <a:pPr>
              <a:lnSpc>
                <a:spcPct val="80000"/>
              </a:lnSpc>
              <a:spcBef>
                <a:spcPct val="0"/>
              </a:spcBef>
              <a:buFontTx/>
              <a:buNone/>
            </a:pPr>
            <a:r>
              <a:rPr lang="en-US" sz="2000" dirty="0" smtClean="0">
                <a:solidFill>
                  <a:srgbClr val="009900"/>
                </a:solidFill>
                <a:latin typeface="Times New Roman" pitchFamily="18" charset="0"/>
              </a:rPr>
              <a:t>AquaNano-Nestle</a:t>
            </a:r>
            <a:r>
              <a:rPr lang="en-US" sz="2000" dirty="0">
                <a:solidFill>
                  <a:srgbClr val="009900"/>
                </a:solidFill>
                <a:latin typeface="Times New Roman" pitchFamily="18" charset="0"/>
              </a:rPr>
              <a:t>:</a:t>
            </a:r>
            <a:r>
              <a:rPr lang="en-US" sz="2000" dirty="0">
                <a:solidFill>
                  <a:schemeClr val="accent2"/>
                </a:solidFill>
                <a:latin typeface="Times New Roman" pitchFamily="18" charset="0"/>
              </a:rPr>
              <a:t> new polymers </a:t>
            </a:r>
            <a:r>
              <a:rPr lang="en-US" sz="2000" dirty="0" smtClean="0">
                <a:solidFill>
                  <a:schemeClr val="accent2"/>
                </a:solidFill>
                <a:latin typeface="Times New Roman" pitchFamily="18" charset="0"/>
              </a:rPr>
              <a:t>selective </a:t>
            </a:r>
            <a:r>
              <a:rPr lang="en-US" sz="2000" dirty="0">
                <a:solidFill>
                  <a:schemeClr val="accent2"/>
                </a:solidFill>
                <a:latin typeface="Times New Roman" pitchFamily="18" charset="0"/>
              </a:rPr>
              <a:t>water </a:t>
            </a:r>
            <a:r>
              <a:rPr lang="en-US" sz="2000" dirty="0" smtClean="0">
                <a:solidFill>
                  <a:schemeClr val="accent2"/>
                </a:solidFill>
                <a:latin typeface="Times New Roman" pitchFamily="18" charset="0"/>
              </a:rPr>
              <a:t>treatment at low pressure</a:t>
            </a:r>
            <a:endParaRPr lang="en-US" sz="2000" dirty="0">
              <a:solidFill>
                <a:schemeClr val="accent2"/>
              </a:solidFill>
              <a:latin typeface="Times New Roman" pitchFamily="18" charset="0"/>
            </a:endParaRPr>
          </a:p>
          <a:p>
            <a:pPr>
              <a:lnSpc>
                <a:spcPct val="80000"/>
              </a:lnSpc>
              <a:spcBef>
                <a:spcPct val="0"/>
              </a:spcBef>
              <a:buFontTx/>
              <a:buNone/>
            </a:pPr>
            <a:r>
              <a:rPr lang="en-US" sz="2000" dirty="0">
                <a:solidFill>
                  <a:srgbClr val="009900"/>
                </a:solidFill>
                <a:latin typeface="Times New Roman" pitchFamily="18" charset="0"/>
              </a:rPr>
              <a:t>Samsung</a:t>
            </a:r>
            <a:r>
              <a:rPr lang="en-US" sz="2000" dirty="0">
                <a:solidFill>
                  <a:schemeClr val="accent2"/>
                </a:solidFill>
                <a:latin typeface="Times New Roman" pitchFamily="18" charset="0"/>
              </a:rPr>
              <a:t>: Alkaline Fuel Cells, cheap DNA </a:t>
            </a:r>
            <a:r>
              <a:rPr lang="en-US" sz="2000" dirty="0" smtClean="0">
                <a:solidFill>
                  <a:schemeClr val="accent2"/>
                </a:solidFill>
                <a:latin typeface="Times New Roman" pitchFamily="18" charset="0"/>
              </a:rPr>
              <a:t>sequencing</a:t>
            </a:r>
          </a:p>
          <a:p>
            <a:pPr>
              <a:lnSpc>
                <a:spcPct val="80000"/>
              </a:lnSpc>
              <a:spcBef>
                <a:spcPct val="0"/>
              </a:spcBef>
              <a:buFontTx/>
              <a:buNone/>
            </a:pPr>
            <a:r>
              <a:rPr lang="en-US" sz="2000" dirty="0" smtClean="0">
                <a:solidFill>
                  <a:srgbClr val="00B050"/>
                </a:solidFill>
                <a:latin typeface="Times New Roman" pitchFamily="18" charset="0"/>
              </a:rPr>
              <a:t>Sanofi-Aventis:  </a:t>
            </a:r>
            <a:r>
              <a:rPr lang="en-US" sz="2000" dirty="0" smtClean="0">
                <a:solidFill>
                  <a:srgbClr val="0070C0"/>
                </a:solidFill>
                <a:latin typeface="Times New Roman" pitchFamily="18" charset="0"/>
              </a:rPr>
              <a:t>Structures</a:t>
            </a:r>
            <a:r>
              <a:rPr lang="en-US" sz="2000" dirty="0" smtClean="0">
                <a:solidFill>
                  <a:srgbClr val="00B050"/>
                </a:solidFill>
                <a:latin typeface="Times New Roman" pitchFamily="18" charset="0"/>
              </a:rPr>
              <a:t> </a:t>
            </a:r>
            <a:r>
              <a:rPr lang="en-US" sz="2000" dirty="0" smtClean="0">
                <a:solidFill>
                  <a:schemeClr val="accent2"/>
                </a:solidFill>
                <a:latin typeface="Times New Roman" pitchFamily="18" charset="0"/>
              </a:rPr>
              <a:t>active and inactive ligand-GPCR complexes</a:t>
            </a:r>
            <a:endParaRPr lang="en-US" sz="2000" dirty="0">
              <a:solidFill>
                <a:schemeClr val="accent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03C4C9DF-A708-4A8C-8472-4200F0E0A862}" type="slidenum">
              <a:rPr lang="en-US"/>
              <a:pPr/>
              <a:t>20</a:t>
            </a:fld>
            <a:endParaRPr lang="en-US"/>
          </a:p>
        </p:txBody>
      </p:sp>
      <p:pic>
        <p:nvPicPr>
          <p:cNvPr id="10535938" name="Picture 2"/>
          <p:cNvPicPr>
            <a:picLocks noChangeAspect="1" noChangeArrowheads="1"/>
          </p:cNvPicPr>
          <p:nvPr/>
        </p:nvPicPr>
        <p:blipFill>
          <a:blip r:embed="rId3">
            <a:extLst>
              <a:ext uri="{28A0092B-C50C-407E-A947-70E740481C1C}">
                <a14:useLocalDpi xmlns:a14="http://schemas.microsoft.com/office/drawing/2010/main" val="0"/>
              </a:ext>
            </a:extLst>
          </a:blip>
          <a:srcRect l="2431" r="14072" b="5934"/>
          <a:stretch>
            <a:fillRect/>
          </a:stretch>
        </p:blipFill>
        <p:spPr bwMode="auto">
          <a:xfrm>
            <a:off x="287338" y="115888"/>
            <a:ext cx="8605837"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5939" name="Text Box 3"/>
          <p:cNvSpPr txBox="1">
            <a:spLocks noChangeArrowheads="1"/>
          </p:cNvSpPr>
          <p:nvPr/>
        </p:nvSpPr>
        <p:spPr bwMode="auto">
          <a:xfrm>
            <a:off x="2408238" y="6237288"/>
            <a:ext cx="5403850" cy="4572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457200" indent="-4572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kumimoji="1" lang="en-US" altLang="zh-CN">
                <a:solidFill>
                  <a:srgbClr val="993300"/>
                </a:solidFill>
                <a:ea typeface="宋体" charset="-122"/>
                <a:cs typeface="Arial" charset="0"/>
              </a:rPr>
              <a:t>Nonbonded interaction (kcal/mol)</a:t>
            </a:r>
          </a:p>
        </p:txBody>
      </p:sp>
      <p:sp>
        <p:nvSpPr>
          <p:cNvPr id="10535940" name="Text Box 4"/>
          <p:cNvSpPr txBox="1">
            <a:spLocks noChangeArrowheads="1"/>
          </p:cNvSpPr>
          <p:nvPr/>
        </p:nvSpPr>
        <p:spPr bwMode="auto">
          <a:xfrm>
            <a:off x="2771775" y="163513"/>
            <a:ext cx="3429000" cy="457200"/>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457200" indent="-4572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kumimoji="1" lang="en-US" altLang="zh-CN">
                <a:ea typeface="宋体" charset="-122"/>
                <a:cs typeface="Arial" charset="0"/>
              </a:rPr>
              <a:t>Truhlar NCIE31/05 set </a:t>
            </a:r>
          </a:p>
        </p:txBody>
      </p:sp>
      <p:sp>
        <p:nvSpPr>
          <p:cNvPr id="10535941" name="Oval 5"/>
          <p:cNvSpPr>
            <a:spLocks noChangeArrowheads="1"/>
          </p:cNvSpPr>
          <p:nvPr/>
        </p:nvSpPr>
        <p:spPr bwMode="auto">
          <a:xfrm>
            <a:off x="7086600" y="4038600"/>
            <a:ext cx="2057400" cy="1944688"/>
          </a:xfrm>
          <a:prstGeom prst="ellipse">
            <a:avLst/>
          </a:prstGeom>
          <a:noFill/>
          <a:ln w="57150"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DCA0B544-A815-4E59-A414-273A4E5E4309}" type="slidenum">
              <a:rPr lang="en-US"/>
              <a:pPr/>
              <a:t>21</a:t>
            </a:fld>
            <a:endParaRPr lang="en-US"/>
          </a:p>
        </p:txBody>
      </p:sp>
      <p:sp>
        <p:nvSpPr>
          <p:cNvPr id="10536962" name="Rectangle 2"/>
          <p:cNvSpPr>
            <a:spLocks noGrp="1" noChangeArrowheads="1"/>
          </p:cNvSpPr>
          <p:nvPr>
            <p:ph type="title"/>
          </p:nvPr>
        </p:nvSpPr>
        <p:spPr/>
        <p:txBody>
          <a:bodyPr/>
          <a:lstStyle/>
          <a:p>
            <a:r>
              <a:rPr lang="en-US" b="0">
                <a:solidFill>
                  <a:srgbClr val="002060"/>
                </a:solidFill>
                <a:effectLst>
                  <a:outerShdw blurRad="38100" dist="38100" dir="2700000" algn="tl">
                    <a:srgbClr val="000000"/>
                  </a:outerShdw>
                </a:effectLst>
                <a:latin typeface="Calibri" pitchFamily="34" charset="0"/>
              </a:rPr>
              <a:t>Current challenge in DFT calculation for soft materials</a:t>
            </a:r>
          </a:p>
        </p:txBody>
      </p:sp>
      <p:sp>
        <p:nvSpPr>
          <p:cNvPr id="3" name="Content Placeholder 2"/>
          <p:cNvSpPr>
            <a:spLocks noGrp="1"/>
          </p:cNvSpPr>
          <p:nvPr>
            <p:ph idx="4294967295"/>
          </p:nvPr>
        </p:nvSpPr>
        <p:spPr bwMode="auto">
          <a:xfrm>
            <a:off x="103188" y="838200"/>
            <a:ext cx="8964612" cy="33591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365125" indent="-282575">
              <a:lnSpc>
                <a:spcPct val="90000"/>
              </a:lnSpc>
            </a:pPr>
            <a:r>
              <a:rPr lang="en-US" sz="2400" dirty="0">
                <a:latin typeface="Calibri" pitchFamily="34" charset="0"/>
              </a:rPr>
              <a:t>Current implementations of DFT describe well strongly bound geometries and energies, but </a:t>
            </a:r>
            <a:r>
              <a:rPr lang="en-US" sz="2400" i="1" dirty="0">
                <a:latin typeface="Calibri" pitchFamily="34" charset="0"/>
              </a:rPr>
              <a:t>fail to describe the long range van der Waals (vdW) interactions</a:t>
            </a:r>
            <a:r>
              <a:rPr lang="en-US" sz="2400" dirty="0">
                <a:latin typeface="Calibri" pitchFamily="34" charset="0"/>
              </a:rPr>
              <a:t>.</a:t>
            </a:r>
          </a:p>
          <a:p>
            <a:pPr marL="365125" indent="-282575">
              <a:lnSpc>
                <a:spcPct val="90000"/>
              </a:lnSpc>
            </a:pPr>
            <a:r>
              <a:rPr lang="en-US" sz="2400" dirty="0">
                <a:latin typeface="Calibri" pitchFamily="34" charset="0"/>
              </a:rPr>
              <a:t>Get volumes ~ 10% too large, heats of </a:t>
            </a:r>
            <a:r>
              <a:rPr lang="en-US" sz="2400" dirty="0" err="1">
                <a:latin typeface="Calibri" pitchFamily="34" charset="0"/>
              </a:rPr>
              <a:t>vaporiation</a:t>
            </a:r>
            <a:r>
              <a:rPr lang="en-US" sz="2400" dirty="0">
                <a:latin typeface="Calibri" pitchFamily="34" charset="0"/>
              </a:rPr>
              <a:t> 85% too </a:t>
            </a:r>
            <a:r>
              <a:rPr lang="en-US" sz="2400" dirty="0" err="1">
                <a:latin typeface="Calibri" pitchFamily="34" charset="0"/>
              </a:rPr>
              <a:t>smale</a:t>
            </a:r>
            <a:endParaRPr lang="en-US" sz="2400" dirty="0">
              <a:latin typeface="Calibri" pitchFamily="34" charset="0"/>
            </a:endParaRPr>
          </a:p>
          <a:p>
            <a:pPr marL="365125" indent="-282575">
              <a:lnSpc>
                <a:spcPct val="90000"/>
              </a:lnSpc>
            </a:pPr>
            <a:r>
              <a:rPr lang="en-US" sz="2400" b="1" dirty="0" err="1" smtClean="0">
                <a:latin typeface="Calibri" pitchFamily="34" charset="0"/>
              </a:rPr>
              <a:t>XYGJ-</a:t>
            </a:r>
            <a:r>
              <a:rPr lang="en-US" sz="2400" b="1" dirty="0" err="1" smtClean="0">
                <a:latin typeface="Symbol" pitchFamily="18" charset="2"/>
              </a:rPr>
              <a:t>l</a:t>
            </a:r>
            <a:r>
              <a:rPr lang="en-US" sz="2400" b="1" dirty="0" err="1" smtClean="0">
                <a:latin typeface="Calibri" pitchFamily="34" charset="0"/>
              </a:rPr>
              <a:t>OS</a:t>
            </a:r>
            <a:r>
              <a:rPr lang="en-US" sz="2400" b="1" dirty="0" smtClean="0">
                <a:latin typeface="Calibri" pitchFamily="34" charset="0"/>
              </a:rPr>
              <a:t> solves this problem but much slower than standard methods</a:t>
            </a:r>
          </a:p>
          <a:p>
            <a:pPr marL="365125" indent="-282575">
              <a:lnSpc>
                <a:spcPct val="90000"/>
              </a:lnSpc>
            </a:pPr>
            <a:r>
              <a:rPr lang="en-US" sz="2400" b="1" dirty="0" smtClean="0">
                <a:solidFill>
                  <a:srgbClr val="FF0000"/>
                </a:solidFill>
                <a:latin typeface="Calibri" pitchFamily="34" charset="0"/>
              </a:rPr>
              <a:t>DFT-low gradient (DFT-lg) method </a:t>
            </a:r>
            <a:r>
              <a:rPr lang="en-US" sz="2400" b="1" dirty="0" smtClean="0">
                <a:latin typeface="Calibri" pitchFamily="34" charset="0"/>
              </a:rPr>
              <a:t> accurate description of the long-</a:t>
            </a:r>
            <a:r>
              <a:rPr lang="en-US" sz="2400" b="1" dirty="0" err="1" smtClean="0">
                <a:latin typeface="Calibri" pitchFamily="34" charset="0"/>
              </a:rPr>
              <a:t>range1</a:t>
            </a:r>
            <a:r>
              <a:rPr lang="en-US" sz="2400" b="1" dirty="0" smtClean="0">
                <a:latin typeface="Calibri" pitchFamily="34" charset="0"/>
              </a:rPr>
              <a:t>/</a:t>
            </a:r>
            <a:r>
              <a:rPr lang="en-US" sz="2400" b="1" dirty="0" err="1" smtClean="0">
                <a:latin typeface="Calibri" pitchFamily="34" charset="0"/>
              </a:rPr>
              <a:t>R</a:t>
            </a:r>
            <a:r>
              <a:rPr lang="en-US" sz="2400" b="1" baseline="30000" dirty="0" err="1" smtClean="0">
                <a:latin typeface="Calibri" pitchFamily="34" charset="0"/>
              </a:rPr>
              <a:t>6</a:t>
            </a:r>
            <a:r>
              <a:rPr lang="en-US" sz="2400" b="1" dirty="0" smtClean="0">
                <a:latin typeface="Calibri" pitchFamily="34" charset="0"/>
              </a:rPr>
              <a:t> attraction of the London dispersion but at same cost as standard DFT</a:t>
            </a:r>
            <a:endParaRPr lang="en-US" sz="2400" b="1" dirty="0">
              <a:latin typeface="Calibri" pitchFamily="34" charset="0"/>
            </a:endParaRPr>
          </a:p>
        </p:txBody>
      </p:sp>
      <p:sp>
        <p:nvSpPr>
          <p:cNvPr id="10536964" name="Text Box 4"/>
          <p:cNvSpPr txBox="1">
            <a:spLocks noChangeArrowheads="1"/>
          </p:cNvSpPr>
          <p:nvPr/>
        </p:nvSpPr>
        <p:spPr bwMode="auto">
          <a:xfrm>
            <a:off x="0" y="440372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dirty="0">
                <a:latin typeface="Arial" charset="0"/>
                <a:cs typeface="Arial" charset="0"/>
              </a:rPr>
              <a:t>First-Principles-Based Dispersion Augmented Density Functional Theory: From Molecules to </a:t>
            </a:r>
            <a:r>
              <a:rPr lang="en-US" b="0" dirty="0" smtClean="0">
                <a:latin typeface="Arial" charset="0"/>
                <a:cs typeface="Arial" charset="0"/>
              </a:rPr>
              <a:t>Crystals; </a:t>
            </a:r>
            <a:r>
              <a:rPr lang="en-US" b="0" dirty="0" smtClean="0">
                <a:solidFill>
                  <a:srgbClr val="FF0000"/>
                </a:solidFill>
                <a:latin typeface="Arial" charset="0"/>
                <a:cs typeface="Arial" charset="0"/>
              </a:rPr>
              <a:t>Yi </a:t>
            </a:r>
            <a:r>
              <a:rPr lang="en-US" b="0" dirty="0">
                <a:solidFill>
                  <a:srgbClr val="FF0000"/>
                </a:solidFill>
                <a:latin typeface="Arial" charset="0"/>
                <a:cs typeface="Arial" charset="0"/>
              </a:rPr>
              <a:t>Liu and wag; </a:t>
            </a:r>
            <a:r>
              <a:rPr lang="en-US" b="0" dirty="0">
                <a:solidFill>
                  <a:schemeClr val="accent2"/>
                </a:solidFill>
                <a:latin typeface="Arial" charset="0"/>
                <a:cs typeface="Arial" charset="0"/>
              </a:rPr>
              <a:t>J. Phys. Chem. Lett., 2010, 1 (17), </a:t>
            </a:r>
            <a:r>
              <a:rPr lang="en-US" b="0" dirty="0" err="1">
                <a:solidFill>
                  <a:schemeClr val="accent2"/>
                </a:solidFill>
                <a:latin typeface="Arial" charset="0"/>
                <a:cs typeface="Arial" charset="0"/>
              </a:rPr>
              <a:t>pp</a:t>
            </a:r>
            <a:r>
              <a:rPr lang="en-US" b="0" dirty="0">
                <a:solidFill>
                  <a:schemeClr val="accent2"/>
                </a:solidFill>
                <a:latin typeface="Arial" charset="0"/>
                <a:cs typeface="Arial" charset="0"/>
              </a:rPr>
              <a:t> 2550–2555</a:t>
            </a:r>
          </a:p>
        </p:txBody>
      </p:sp>
      <p:sp>
        <p:nvSpPr>
          <p:cNvPr id="10536965" name="Text Box 5"/>
          <p:cNvSpPr txBox="1">
            <a:spLocks noChangeArrowheads="1"/>
          </p:cNvSpPr>
          <p:nvPr/>
        </p:nvSpPr>
        <p:spPr bwMode="auto">
          <a:xfrm>
            <a:off x="0" y="4038600"/>
            <a:ext cx="1600200" cy="3968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Basic idea</a:t>
            </a:r>
          </a:p>
        </p:txBody>
      </p:sp>
      <p:sp>
        <p:nvSpPr>
          <p:cNvPr id="10536966" name="Text Box 6"/>
          <p:cNvSpPr txBox="1">
            <a:spLocks noChangeArrowheads="1"/>
          </p:cNvSpPr>
          <p:nvPr/>
        </p:nvSpPr>
        <p:spPr bwMode="auto">
          <a:xfrm>
            <a:off x="0" y="5410200"/>
            <a:ext cx="8991600" cy="3968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a:solidFill>
                  <a:schemeClr val="accent2"/>
                </a:solidFill>
                <a:ea typeface="굴림" pitchFamily="34" charset="-127"/>
              </a:rPr>
              <a:t>Extension of DFT-</a:t>
            </a:r>
            <a:r>
              <a:rPr lang="en-US" altLang="ko-KR" i="1">
                <a:solidFill>
                  <a:schemeClr val="accent2"/>
                </a:solidFill>
                <a:ea typeface="굴림" pitchFamily="34" charset="-127"/>
              </a:rPr>
              <a:t>ℓg</a:t>
            </a:r>
            <a:r>
              <a:rPr lang="en-US" altLang="ko-KR">
                <a:solidFill>
                  <a:schemeClr val="accent2"/>
                </a:solidFill>
                <a:ea typeface="굴림" pitchFamily="34" charset="-127"/>
              </a:rPr>
              <a:t> for accurate Dispersive Interactions for Full Periodic Table</a:t>
            </a:r>
            <a:endParaRPr lang="en-US">
              <a:solidFill>
                <a:schemeClr val="accent2"/>
              </a:solidFill>
            </a:endParaRPr>
          </a:p>
        </p:txBody>
      </p:sp>
      <p:sp>
        <p:nvSpPr>
          <p:cNvPr id="10536967" name="Rectangle 4"/>
          <p:cNvSpPr>
            <a:spLocks noChangeArrowheads="1"/>
          </p:cNvSpPr>
          <p:nvPr/>
        </p:nvSpPr>
        <p:spPr bwMode="auto">
          <a:xfrm>
            <a:off x="76200" y="5867400"/>
            <a:ext cx="6097588" cy="39687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lgn="ctr" eaLnBrk="1" latinLnBrk="1" hangingPunct="1"/>
            <a:r>
              <a:rPr kumimoji="1" lang="en-US" altLang="ko-KR" b="0">
                <a:latin typeface="Arial" charset="0"/>
                <a:ea typeface="굴림" pitchFamily="34" charset="-127"/>
                <a:cs typeface="Arial" charset="0"/>
              </a:rPr>
              <a:t>Hyungjun Kim, Jeong-Mo Choi, wag, to be published</a:t>
            </a:r>
            <a:endParaRPr kumimoji="1" lang="ko-KR" altLang="en-US" b="0">
              <a:latin typeface="Arial" charset="0"/>
              <a:ea typeface="굴림" pitchFamily="34" charset="-127"/>
              <a:cs typeface="Arial" charset="0"/>
            </a:endParaRPr>
          </a:p>
        </p:txBody>
      </p:sp>
      <p:sp>
        <p:nvSpPr>
          <p:cNvPr id="2" name="Rectangle 1"/>
          <p:cNvSpPr/>
          <p:nvPr/>
        </p:nvSpPr>
        <p:spPr bwMode="auto">
          <a:xfrm>
            <a:off x="457200" y="2971800"/>
            <a:ext cx="8382000" cy="10668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eaLnBrk="0" hangingPunct="0"/>
            <a:endParaRPr lang="en-US"/>
          </a:p>
        </p:txBody>
      </p:sp>
    </p:spTree>
    <p:extLst>
      <p:ext uri="{BB962C8B-B14F-4D97-AF65-F5344CB8AC3E}">
        <p14:creationId xmlns:p14="http://schemas.microsoft.com/office/powerpoint/2010/main" val="42328677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85794"/>
          </a:xfrm>
          <a:noFill/>
          <a:ln>
            <a:miter lim="800000"/>
            <a:headEnd/>
            <a:tailEnd/>
          </a:ln>
        </p:spPr>
        <p:style>
          <a:lnRef idx="0">
            <a:schemeClr val="accent2"/>
          </a:lnRef>
          <a:fillRef idx="3">
            <a:schemeClr val="accent2"/>
          </a:fillRef>
          <a:effectRef idx="3">
            <a:schemeClr val="accent2"/>
          </a:effectRef>
          <a:fontRef idx="minor">
            <a:schemeClr val="lt1"/>
          </a:fontRef>
        </p:style>
        <p:txBody>
          <a:bodyPr lIns="91440" tIns="45720" rIns="91440" bIns="45720" rtlCol="0">
            <a:noAutofit/>
          </a:bodyPr>
          <a:lstStyle/>
          <a:p>
            <a:pPr fontAlgn="auto">
              <a:spcAft>
                <a:spcPts val="0"/>
              </a:spcAft>
              <a:defRPr/>
            </a:pPr>
            <a:r>
              <a:rPr lang="en-US" kern="1200" dirty="0" err="1">
                <a:solidFill>
                  <a:srgbClr val="003399"/>
                </a:solidFill>
              </a:rPr>
              <a:t>PBE</a:t>
            </a:r>
            <a:r>
              <a:rPr lang="en-US" kern="1200" dirty="0">
                <a:solidFill>
                  <a:srgbClr val="003399"/>
                </a:solidFill>
              </a:rPr>
              <a:t>-lg </a:t>
            </a:r>
            <a:r>
              <a:rPr lang="en-US" kern="1200" dirty="0" smtClean="0">
                <a:solidFill>
                  <a:srgbClr val="003399"/>
                </a:solidFill>
              </a:rPr>
              <a:t>for </a:t>
            </a:r>
            <a:r>
              <a:rPr lang="en-US" kern="1200" dirty="0">
                <a:solidFill>
                  <a:srgbClr val="003399"/>
                </a:solidFill>
              </a:rPr>
              <a:t>benzene dimer</a:t>
            </a:r>
          </a:p>
        </p:txBody>
      </p:sp>
      <p:sp>
        <p:nvSpPr>
          <p:cNvPr id="2037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8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4"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79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20380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pSp>
        <p:nvGrpSpPr>
          <p:cNvPr id="203801" name="Group 25"/>
          <p:cNvGrpSpPr>
            <a:grpSpLocks/>
          </p:cNvGrpSpPr>
          <p:nvPr/>
        </p:nvGrpSpPr>
        <p:grpSpPr bwMode="auto">
          <a:xfrm>
            <a:off x="0" y="765175"/>
            <a:ext cx="9117013" cy="3171825"/>
            <a:chOff x="0" y="1110"/>
            <a:chExt cx="5743" cy="1998"/>
          </a:xfrm>
        </p:grpSpPr>
        <p:sp>
          <p:nvSpPr>
            <p:cNvPr id="203802" name="TextBox 18"/>
            <p:cNvSpPr txBox="1">
              <a:spLocks noChangeArrowheads="1"/>
            </p:cNvSpPr>
            <p:nvPr/>
          </p:nvSpPr>
          <p:spPr bwMode="auto">
            <a:xfrm>
              <a:off x="540" y="1110"/>
              <a:ext cx="9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sz="2800" b="1">
                  <a:latin typeface="Calibri" pitchFamily="34" charset="0"/>
                </a:rPr>
                <a:t>T-shaped</a:t>
              </a:r>
            </a:p>
          </p:txBody>
        </p:sp>
        <p:sp>
          <p:nvSpPr>
            <p:cNvPr id="203803" name="TextBox 19"/>
            <p:cNvSpPr txBox="1">
              <a:spLocks noChangeArrowheads="1"/>
            </p:cNvSpPr>
            <p:nvPr/>
          </p:nvSpPr>
          <p:spPr bwMode="auto">
            <a:xfrm>
              <a:off x="2340" y="1110"/>
              <a:ext cx="100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sz="2800" b="1">
                  <a:latin typeface="Calibri" pitchFamily="34" charset="0"/>
                </a:rPr>
                <a:t>Sandwich</a:t>
              </a:r>
            </a:p>
          </p:txBody>
        </p:sp>
        <p:sp>
          <p:nvSpPr>
            <p:cNvPr id="203804" name="TextBox 20"/>
            <p:cNvSpPr txBox="1">
              <a:spLocks noChangeArrowheads="1"/>
            </p:cNvSpPr>
            <p:nvPr/>
          </p:nvSpPr>
          <p:spPr bwMode="auto">
            <a:xfrm>
              <a:off x="3915" y="1110"/>
              <a:ext cx="17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sz="2800" b="1">
                  <a:latin typeface="Calibri" pitchFamily="34" charset="0"/>
                </a:rPr>
                <a:t>Parallel-displaced</a:t>
              </a:r>
            </a:p>
          </p:txBody>
        </p:sp>
        <p:pic>
          <p:nvPicPr>
            <p:cNvPr id="203805" name="Picture 35" descr="Figure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16"/>
              <a:ext cx="1783"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6" name="Picture 36" descr="Figure2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0" y="1620"/>
              <a:ext cx="1792"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7" name="Picture 37" descr="Figure2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0" y="1610"/>
              <a:ext cx="1873"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3808" name="Text Box 32"/>
          <p:cNvSpPr txBox="1">
            <a:spLocks noChangeArrowheads="1"/>
          </p:cNvSpPr>
          <p:nvPr/>
        </p:nvSpPr>
        <p:spPr bwMode="auto">
          <a:xfrm>
            <a:off x="0" y="4221163"/>
            <a:ext cx="252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PBE-lg parameters</a:t>
            </a:r>
          </a:p>
        </p:txBody>
      </p:sp>
      <p:graphicFrame>
        <p:nvGraphicFramePr>
          <p:cNvPr id="203809" name="Object 7"/>
          <p:cNvGraphicFramePr>
            <a:graphicFrameLocks noChangeAspect="1"/>
          </p:cNvGraphicFramePr>
          <p:nvPr/>
        </p:nvGraphicFramePr>
        <p:xfrm>
          <a:off x="0" y="4737100"/>
          <a:ext cx="2627313" cy="946150"/>
        </p:xfrm>
        <a:graphic>
          <a:graphicData uri="http://schemas.openxmlformats.org/presentationml/2006/ole">
            <mc:AlternateContent xmlns:mc="http://schemas.openxmlformats.org/markup-compatibility/2006">
              <mc:Choice xmlns:v="urn:schemas-microsoft-com:vml" Requires="v">
                <p:oleObj spid="_x0000_s10865678" name="Equation" r:id="rId7" imgW="1295280" imgH="469800" progId="">
                  <p:embed/>
                </p:oleObj>
              </mc:Choice>
              <mc:Fallback>
                <p:oleObj name="Equation" r:id="rId7" imgW="1295280" imgH="469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737100"/>
                        <a:ext cx="2627313"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810" name="Text Box 34"/>
          <p:cNvSpPr txBox="1">
            <a:spLocks noChangeArrowheads="1"/>
          </p:cNvSpPr>
          <p:nvPr/>
        </p:nvSpPr>
        <p:spPr bwMode="auto">
          <a:xfrm>
            <a:off x="2916238" y="4437063"/>
            <a:ext cx="5543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C</a:t>
            </a:r>
            <a:r>
              <a:rPr lang="en-US" sz="2000" baseline="-25000" dirty="0">
                <a:latin typeface="Script MT Bold" pitchFamily="66" charset="0"/>
              </a:rPr>
              <a:t>l</a:t>
            </a:r>
            <a:r>
              <a:rPr lang="en-US" sz="2000" baseline="-25000" dirty="0"/>
              <a:t>g</a:t>
            </a:r>
            <a:r>
              <a:rPr lang="en-US" sz="2000" dirty="0"/>
              <a:t>-CC=586.8, C</a:t>
            </a:r>
            <a:r>
              <a:rPr lang="en-US" sz="2000" baseline="-25000" dirty="0">
                <a:latin typeface="Script MT Bold" pitchFamily="66" charset="0"/>
              </a:rPr>
              <a:t>l</a:t>
            </a:r>
            <a:r>
              <a:rPr lang="en-US" sz="2000" baseline="-25000" dirty="0"/>
              <a:t>g</a:t>
            </a:r>
            <a:r>
              <a:rPr lang="en-US" sz="2000" dirty="0"/>
              <a:t>-</a:t>
            </a:r>
            <a:r>
              <a:rPr lang="en-US" sz="2000" dirty="0" err="1"/>
              <a:t>HH</a:t>
            </a:r>
            <a:r>
              <a:rPr lang="en-US" sz="2000" dirty="0"/>
              <a:t>=31.14, C</a:t>
            </a:r>
            <a:r>
              <a:rPr lang="en-US" sz="2000" baseline="-25000" dirty="0">
                <a:latin typeface="Script MT Bold" pitchFamily="66" charset="0"/>
              </a:rPr>
              <a:t>l</a:t>
            </a:r>
            <a:r>
              <a:rPr lang="en-US" sz="2000" baseline="-25000" dirty="0"/>
              <a:t>g</a:t>
            </a:r>
            <a:r>
              <a:rPr lang="en-US" sz="2000" dirty="0"/>
              <a:t>-</a:t>
            </a:r>
            <a:r>
              <a:rPr lang="en-US" sz="2000" dirty="0" err="1"/>
              <a:t>HH</a:t>
            </a:r>
            <a:r>
              <a:rPr lang="en-US" sz="2000" dirty="0"/>
              <a:t>=8.691 </a:t>
            </a:r>
          </a:p>
          <a:p>
            <a:pPr>
              <a:spcBef>
                <a:spcPct val="50000"/>
              </a:spcBef>
            </a:pPr>
            <a:r>
              <a:rPr lang="en-US" sz="2000" dirty="0"/>
              <a:t>R</a:t>
            </a:r>
            <a:r>
              <a:rPr lang="en-US" sz="2000" baseline="-25000" dirty="0"/>
              <a:t>C</a:t>
            </a:r>
            <a:r>
              <a:rPr lang="en-US" sz="2000" dirty="0"/>
              <a:t> = 1.925 (UFF), R</a:t>
            </a:r>
            <a:r>
              <a:rPr lang="en-US" sz="2000" baseline="-25000" dirty="0"/>
              <a:t>H</a:t>
            </a:r>
            <a:r>
              <a:rPr lang="en-US" sz="2000" dirty="0"/>
              <a:t> = 1.44 (UFF)</a:t>
            </a:r>
          </a:p>
        </p:txBody>
      </p:sp>
      <p:sp>
        <p:nvSpPr>
          <p:cNvPr id="203811" name="Text Box 35"/>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First-Principles-Based Dispersion Augmented Density Functional Theory: From Molecules to Crystals’ </a:t>
            </a:r>
            <a:r>
              <a:rPr lang="en-US" sz="2000">
                <a:solidFill>
                  <a:srgbClr val="FF0000"/>
                </a:solidFill>
              </a:rPr>
              <a:t>Yi Liu and wag; </a:t>
            </a:r>
            <a:r>
              <a:rPr lang="en-US" sz="2000">
                <a:solidFill>
                  <a:schemeClr val="accent2"/>
                </a:solidFill>
              </a:rPr>
              <a:t>J. Phys. Chem. Lett., 2010, 1 (17), pp 2550–2555</a:t>
            </a:r>
          </a:p>
        </p:txBody>
      </p:sp>
    </p:spTree>
    <p:extLst>
      <p:ext uri="{BB962C8B-B14F-4D97-AF65-F5344CB8AC3E}">
        <p14:creationId xmlns:p14="http://schemas.microsoft.com/office/powerpoint/2010/main" val="30647028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p:cNvSpPr>
            <a:spLocks noGrp="1"/>
          </p:cNvSpPr>
          <p:nvPr>
            <p:ph type="sldNum" sz="quarter" idx="10"/>
          </p:nvPr>
        </p:nvSpPr>
        <p:spPr/>
        <p:txBody>
          <a:bodyPr/>
          <a:lstStyle/>
          <a:p>
            <a:fld id="{D4A37F44-46AB-46F6-A25F-F1C802E769AD}" type="slidenum">
              <a:rPr lang="en-US"/>
              <a:pPr/>
              <a:t>23</a:t>
            </a:fld>
            <a:endParaRPr lang="en-US"/>
          </a:p>
        </p:txBody>
      </p:sp>
      <p:sp>
        <p:nvSpPr>
          <p:cNvPr id="2" name="Title 1"/>
          <p:cNvSpPr>
            <a:spLocks noGrp="1"/>
          </p:cNvSpPr>
          <p:nvPr>
            <p:ph type="title" idx="4294967295"/>
          </p:nvPr>
        </p:nvSpPr>
        <p:spPr>
          <a:xfrm>
            <a:off x="0" y="0"/>
            <a:ext cx="9144000" cy="642918"/>
          </a:xfrm>
          <a:noFill/>
          <a:ln>
            <a:miter lim="800000"/>
            <a:headEnd/>
            <a:tailEnd/>
          </a:ln>
        </p:spPr>
        <p:style>
          <a:lnRef idx="0">
            <a:schemeClr val="accent2"/>
          </a:lnRef>
          <a:fillRef idx="3">
            <a:schemeClr val="accent2"/>
          </a:fillRef>
          <a:effectRef idx="3">
            <a:schemeClr val="accent2"/>
          </a:effectRef>
          <a:fontRef idx="minor">
            <a:schemeClr val="lt1"/>
          </a:fontRef>
        </p:style>
        <p:txBody>
          <a:bodyPr lIns="91440" tIns="45720" rIns="91440" bIns="45720" rtlCol="0">
            <a:noAutofit/>
          </a:bodyPr>
          <a:lstStyle/>
          <a:p>
            <a:pPr fontAlgn="auto">
              <a:spcAft>
                <a:spcPts val="0"/>
              </a:spcAft>
              <a:defRPr/>
            </a:pPr>
            <a:r>
              <a:rPr lang="en-US" sz="2800" kern="1200" dirty="0">
                <a:solidFill>
                  <a:srgbClr val="003399"/>
                </a:solidFill>
              </a:rPr>
              <a:t>DFT-</a:t>
            </a:r>
            <a:r>
              <a:rPr lang="en-US" sz="2800" kern="1200" dirty="0" err="1">
                <a:solidFill>
                  <a:srgbClr val="003399"/>
                </a:solidFill>
              </a:rPr>
              <a:t>lg</a:t>
            </a:r>
            <a:r>
              <a:rPr lang="en-US" sz="2800" kern="1200" dirty="0">
                <a:solidFill>
                  <a:srgbClr val="003399"/>
                </a:solidFill>
              </a:rPr>
              <a:t> description for benzene</a:t>
            </a:r>
          </a:p>
        </p:txBody>
      </p:sp>
      <p:sp>
        <p:nvSpPr>
          <p:cNvPr id="1054003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1"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2" name="TextBox 22"/>
          <p:cNvSpPr txBox="1">
            <a:spLocks noChangeArrowheads="1"/>
          </p:cNvSpPr>
          <p:nvPr/>
        </p:nvSpPr>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b="0">
                <a:solidFill>
                  <a:srgbClr val="000000"/>
                </a:solidFill>
                <a:ea typeface="+mn-ea"/>
                <a:cs typeface="Arial" charset="0"/>
              </a:rPr>
              <a:t>PBE-lg predicted the EOS of benzene crystal (orthorhombic phase I) in good agreement with corrected experimental EOS at 0 K (dashed line).</a:t>
            </a:r>
          </a:p>
          <a:p>
            <a:pPr>
              <a:buFont typeface="Arial" charset="0"/>
              <a:buChar char="q"/>
            </a:pPr>
            <a:r>
              <a:rPr lang="en-US" sz="1600" b="0">
                <a:solidFill>
                  <a:srgbClr val="000000"/>
                </a:solidFill>
                <a:ea typeface="+mn-ea"/>
                <a:cs typeface="Arial" charset="0"/>
              </a:rPr>
              <a:t>Pressure at zero K geometry: PBE: 1.43 Gpa; </a:t>
            </a:r>
            <a:r>
              <a:rPr lang="en-US" sz="1600">
                <a:solidFill>
                  <a:srgbClr val="FF0000"/>
                </a:solidFill>
                <a:ea typeface="+mn-ea"/>
                <a:cs typeface="Arial" charset="0"/>
              </a:rPr>
              <a:t>PBE-lg: 0.11 Gpa</a:t>
            </a:r>
          </a:p>
          <a:p>
            <a:pPr>
              <a:buFont typeface="Arial" charset="0"/>
              <a:buChar char="q"/>
            </a:pPr>
            <a:r>
              <a:rPr lang="en-US" sz="1600" b="0">
                <a:solidFill>
                  <a:srgbClr val="000000"/>
                </a:solidFill>
                <a:ea typeface="+mn-ea"/>
                <a:cs typeface="Arial" charset="0"/>
              </a:rPr>
              <a:t>Zero pressure volume change: PBE: 35.0%; </a:t>
            </a:r>
            <a:r>
              <a:rPr lang="en-US" sz="1600">
                <a:solidFill>
                  <a:srgbClr val="FF0000"/>
                </a:solidFill>
                <a:ea typeface="+mn-ea"/>
                <a:cs typeface="Arial" charset="0"/>
              </a:rPr>
              <a:t>PBE-lg: 2.8%</a:t>
            </a:r>
          </a:p>
          <a:p>
            <a:pPr>
              <a:buFont typeface="Arial" charset="0"/>
              <a:buChar char="q"/>
            </a:pPr>
            <a:r>
              <a:rPr lang="en-US" sz="1600" b="0">
                <a:solidFill>
                  <a:srgbClr val="000000"/>
                </a:solidFill>
                <a:ea typeface="+mn-ea"/>
                <a:cs typeface="Arial" charset="0"/>
              </a:rPr>
              <a:t>Heat of sublimation at 0 K: Exp:11.295 kcal/mol; PBE: 0.913; </a:t>
            </a:r>
            <a:r>
              <a:rPr lang="en-US" sz="1600">
                <a:solidFill>
                  <a:srgbClr val="FF0000"/>
                </a:solidFill>
                <a:ea typeface="+mn-ea"/>
                <a:cs typeface="Arial" charset="0"/>
              </a:rPr>
              <a:t>PBE-lg: 6.762</a:t>
            </a:r>
          </a:p>
        </p:txBody>
      </p:sp>
      <p:sp>
        <p:nvSpPr>
          <p:cNvPr id="105400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4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5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5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5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sp>
        <p:nvSpPr>
          <p:cNvPr id="10540054"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b="0">
              <a:solidFill>
                <a:srgbClr val="000000"/>
              </a:solidFill>
              <a:latin typeface="Calibri" pitchFamily="34" charset="0"/>
              <a:ea typeface="+mn-ea"/>
              <a:cs typeface="Arial" charset="0"/>
            </a:endParaRPr>
          </a:p>
        </p:txBody>
      </p:sp>
      <p:pic>
        <p:nvPicPr>
          <p:cNvPr id="93186" name="Picture 2" descr="Figure4"/>
          <p:cNvPicPr>
            <a:picLocks noChangeAspect="1" noChangeArrowheads="1"/>
          </p:cNvPicPr>
          <p:nvPr/>
        </p:nvPicPr>
        <p:blipFill>
          <a:blip r:embed="rId3"/>
          <a:srcRect/>
          <a:stretch>
            <a:fillRect/>
          </a:stretch>
        </p:blipFill>
        <p:spPr bwMode="auto">
          <a:xfrm>
            <a:off x="1643063" y="714375"/>
            <a:ext cx="6092825" cy="464343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00381" y="3657599"/>
            <a:ext cx="1524000" cy="461665"/>
          </a:xfrm>
          <a:prstGeom prst="rect">
            <a:avLst/>
          </a:prstGeom>
          <a:solidFill>
            <a:schemeClr val="accent3">
              <a:lumMod val="85000"/>
            </a:schemeClr>
          </a:solidFill>
        </p:spPr>
        <p:txBody>
          <a:bodyPr wrap="square" rtlCol="0">
            <a:spAutoFit/>
          </a:bodyPr>
          <a:lstStyle/>
          <a:p>
            <a:r>
              <a:rPr lang="en-US" sz="2400" dirty="0" smtClean="0"/>
              <a:t>Exper </a:t>
            </a:r>
            <a:r>
              <a:rPr lang="en-US" sz="2400" dirty="0" err="1" smtClean="0"/>
              <a:t>0K</a:t>
            </a:r>
            <a:endParaRPr lang="en-US" sz="2400" dirty="0"/>
          </a:p>
        </p:txBody>
      </p:sp>
      <p:cxnSp>
        <p:nvCxnSpPr>
          <p:cNvPr id="5" name="Straight Arrow Connector 4"/>
          <p:cNvCxnSpPr>
            <a:stCxn id="3" idx="3"/>
          </p:cNvCxnSpPr>
          <p:nvPr/>
        </p:nvCxnSpPr>
        <p:spPr bwMode="auto">
          <a:xfrm flipV="1">
            <a:off x="2424381" y="3352800"/>
            <a:ext cx="1157019" cy="535632"/>
          </a:xfrm>
          <a:prstGeom prst="straightConnector1">
            <a:avLst/>
          </a:prstGeom>
          <a:noFill/>
          <a:ln w="5080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61584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42918"/>
          </a:xfrm>
          <a:noFill/>
          <a:ln>
            <a:miter lim="800000"/>
            <a:headEnd/>
            <a:tailEnd/>
          </a:ln>
          <a:extLst/>
        </p:spPr>
        <p:style>
          <a:lnRef idx="0">
            <a:schemeClr val="accent2"/>
          </a:lnRef>
          <a:fillRef idx="3">
            <a:schemeClr val="accent2"/>
          </a:fillRef>
          <a:effectRef idx="3">
            <a:schemeClr val="accent2"/>
          </a:effectRef>
          <a:fontRef idx="minor">
            <a:schemeClr val="lt1"/>
          </a:fontRef>
        </p:style>
        <p:txBody>
          <a:bodyPr lIns="91440" tIns="45720" rIns="91440" bIns="45720" rtlCol="0">
            <a:noAutofit/>
          </a:bodyPr>
          <a:lstStyle/>
          <a:p>
            <a:pPr eaLnBrk="1" fontAlgn="auto" hangingPunct="1">
              <a:spcAft>
                <a:spcPts val="0"/>
              </a:spcAft>
              <a:defRPr/>
            </a:pPr>
            <a:r>
              <a:rPr lang="en-US" sz="2800" kern="1200" dirty="0">
                <a:solidFill>
                  <a:srgbClr val="003399"/>
                </a:solidFill>
              </a:rPr>
              <a:t>DFT-</a:t>
            </a:r>
            <a:r>
              <a:rPr lang="en-US" sz="2800" kern="1200" dirty="0" err="1">
                <a:solidFill>
                  <a:srgbClr val="003399"/>
                </a:solidFill>
              </a:rPr>
              <a:t>lg</a:t>
            </a:r>
            <a:r>
              <a:rPr lang="en-US" sz="2800" kern="1200" dirty="0">
                <a:solidFill>
                  <a:srgbClr val="003399"/>
                </a:solidFill>
              </a:rPr>
              <a:t> description for graphite</a:t>
            </a:r>
          </a:p>
        </p:txBody>
      </p:sp>
      <p:sp>
        <p:nvSpPr>
          <p:cNvPr id="1679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6" name="TextBox 22"/>
          <p:cNvSpPr txBox="1">
            <a:spLocks noChangeArrowheads="1"/>
          </p:cNvSpPr>
          <p:nvPr/>
        </p:nvSpPr>
        <p:spPr bwMode="auto">
          <a:xfrm>
            <a:off x="0" y="6324600"/>
            <a:ext cx="9144000"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r>
              <a:rPr lang="en-US" sz="2400">
                <a:solidFill>
                  <a:srgbClr val="000000"/>
                </a:solidFill>
                <a:latin typeface="Arial" pitchFamily="34" charset="0"/>
                <a:ea typeface="+mn-ea"/>
              </a:rPr>
              <a:t>graphite has AB stacking (also show AA eclipsed graphite)</a:t>
            </a:r>
          </a:p>
        </p:txBody>
      </p:sp>
      <p:sp>
        <p:nvSpPr>
          <p:cNvPr id="1679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49"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sp>
        <p:nvSpPr>
          <p:cNvPr id="167958"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Calibri" pitchFamily="34" charset="0"/>
              <a:ea typeface="+mn-ea"/>
            </a:endParaRPr>
          </a:p>
        </p:txBody>
      </p:sp>
      <p:pic>
        <p:nvPicPr>
          <p:cNvPr id="89090" name="Picture 2" descr="Figure3"/>
          <p:cNvPicPr>
            <a:picLocks noChangeAspect="1" noChangeArrowheads="1"/>
          </p:cNvPicPr>
          <p:nvPr/>
        </p:nvPicPr>
        <p:blipFill>
          <a:blip r:embed="rId3"/>
          <a:srcRect/>
          <a:stretch>
            <a:fillRect/>
          </a:stretch>
        </p:blipFill>
        <p:spPr bwMode="auto">
          <a:xfrm>
            <a:off x="1619250" y="692150"/>
            <a:ext cx="5500688" cy="4875213"/>
          </a:xfrm>
          <a:prstGeom prst="rect">
            <a:avLst/>
          </a:prstGeom>
          <a:ln>
            <a:noFill/>
          </a:ln>
          <a:effectLst>
            <a:outerShdw blurRad="292100" dist="139700" dir="2700000" algn="tl" rotWithShape="0">
              <a:srgbClr val="333333">
                <a:alpha val="65000"/>
              </a:srgbClr>
            </a:outerShdw>
          </a:effectLst>
        </p:spPr>
      </p:pic>
      <p:sp>
        <p:nvSpPr>
          <p:cNvPr id="167960" name="Text Box 24"/>
          <p:cNvSpPr txBox="1">
            <a:spLocks noChangeArrowheads="1"/>
          </p:cNvSpPr>
          <p:nvPr/>
        </p:nvSpPr>
        <p:spPr bwMode="auto">
          <a:xfrm>
            <a:off x="250825" y="4221163"/>
            <a:ext cx="1476375"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r>
              <a:rPr lang="en-US">
                <a:solidFill>
                  <a:srgbClr val="000000"/>
                </a:solidFill>
                <a:ea typeface="+mn-ea"/>
              </a:rPr>
              <a:t>Exper E </a:t>
            </a:r>
          </a:p>
          <a:p>
            <a:r>
              <a:rPr lang="en-US">
                <a:solidFill>
                  <a:srgbClr val="000000"/>
                </a:solidFill>
                <a:ea typeface="+mn-ea"/>
              </a:rPr>
              <a:t>0.8, 1.0, 1.2</a:t>
            </a:r>
          </a:p>
        </p:txBody>
      </p:sp>
      <p:sp>
        <p:nvSpPr>
          <p:cNvPr id="167961" name="Rectangle 25"/>
          <p:cNvSpPr>
            <a:spLocks noChangeArrowheads="1"/>
          </p:cNvSpPr>
          <p:nvPr/>
        </p:nvSpPr>
        <p:spPr bwMode="auto">
          <a:xfrm>
            <a:off x="1835150" y="4365625"/>
            <a:ext cx="2160588" cy="287338"/>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latin typeface="Times New Roman" pitchFamily="18" charset="0"/>
              <a:ea typeface="+mn-ea"/>
            </a:endParaRPr>
          </a:p>
        </p:txBody>
      </p:sp>
      <p:sp>
        <p:nvSpPr>
          <p:cNvPr id="167962" name="Rectangle 26"/>
          <p:cNvSpPr>
            <a:spLocks noChangeArrowheads="1"/>
          </p:cNvSpPr>
          <p:nvPr/>
        </p:nvSpPr>
        <p:spPr bwMode="auto">
          <a:xfrm rot="5400000">
            <a:off x="3059906" y="5156994"/>
            <a:ext cx="1223963" cy="730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solidFill>
                <a:srgbClr val="000000"/>
              </a:solidFill>
              <a:latin typeface="Times New Roman" pitchFamily="18" charset="0"/>
              <a:ea typeface="+mn-ea"/>
            </a:endParaRPr>
          </a:p>
        </p:txBody>
      </p:sp>
      <p:sp>
        <p:nvSpPr>
          <p:cNvPr id="167963" name="Text Box 27"/>
          <p:cNvSpPr txBox="1">
            <a:spLocks noChangeArrowheads="1"/>
          </p:cNvSpPr>
          <p:nvPr/>
        </p:nvSpPr>
        <p:spPr bwMode="auto">
          <a:xfrm>
            <a:off x="3132138" y="5870575"/>
            <a:ext cx="1763712"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r>
              <a:rPr lang="en-US">
                <a:solidFill>
                  <a:srgbClr val="000000"/>
                </a:solidFill>
                <a:ea typeface="+mn-ea"/>
              </a:rPr>
              <a:t>Exper c 6.556 </a:t>
            </a:r>
          </a:p>
        </p:txBody>
      </p:sp>
      <p:sp>
        <p:nvSpPr>
          <p:cNvPr id="167964" name="Text Box 28"/>
          <p:cNvSpPr txBox="1">
            <a:spLocks noChangeArrowheads="1"/>
          </p:cNvSpPr>
          <p:nvPr/>
        </p:nvSpPr>
        <p:spPr bwMode="auto">
          <a:xfrm>
            <a:off x="1258888" y="3716338"/>
            <a:ext cx="1368425"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a:solidFill>
                  <a:srgbClr val="3333CC"/>
                </a:solidFill>
                <a:ea typeface="+mn-ea"/>
              </a:rPr>
              <a:t>PBE-</a:t>
            </a:r>
            <a:r>
              <a:rPr lang="en-US">
                <a:solidFill>
                  <a:srgbClr val="3333CC"/>
                </a:solidFill>
                <a:latin typeface="Script MT Bold" pitchFamily="66" charset="0"/>
                <a:ea typeface="+mn-ea"/>
              </a:rPr>
              <a:t>l</a:t>
            </a:r>
            <a:r>
              <a:rPr lang="en-US">
                <a:solidFill>
                  <a:srgbClr val="3333CC"/>
                </a:solidFill>
                <a:ea typeface="+mn-ea"/>
              </a:rPr>
              <a:t>g </a:t>
            </a:r>
            <a:r>
              <a:rPr lang="en-US">
                <a:solidFill>
                  <a:srgbClr val="3333CC"/>
                </a:solidFill>
                <a:ea typeface="+mn-ea"/>
                <a:sym typeface="Wingdings" pitchFamily="2" charset="2"/>
              </a:rPr>
              <a:t></a:t>
            </a:r>
            <a:endParaRPr lang="en-US">
              <a:solidFill>
                <a:srgbClr val="3333CC"/>
              </a:solidFill>
              <a:ea typeface="+mn-ea"/>
            </a:endParaRPr>
          </a:p>
        </p:txBody>
      </p:sp>
      <p:sp>
        <p:nvSpPr>
          <p:cNvPr id="167965" name="Text Box 29"/>
          <p:cNvSpPr txBox="1">
            <a:spLocks noChangeArrowheads="1"/>
          </p:cNvSpPr>
          <p:nvPr/>
        </p:nvSpPr>
        <p:spPr bwMode="auto">
          <a:xfrm>
            <a:off x="1835150" y="2781300"/>
            <a:ext cx="1008063"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a:solidFill>
                  <a:srgbClr val="3333CC"/>
                </a:solidFill>
                <a:ea typeface="+mn-ea"/>
              </a:rPr>
              <a:t>PBE</a:t>
            </a:r>
            <a:r>
              <a:rPr lang="en-US">
                <a:solidFill>
                  <a:srgbClr val="3333CC"/>
                </a:solidFill>
                <a:ea typeface="+mn-ea"/>
                <a:sym typeface="Wingdings" pitchFamily="2" charset="2"/>
              </a:rPr>
              <a:t></a:t>
            </a:r>
            <a:endParaRPr lang="en-US">
              <a:solidFill>
                <a:srgbClr val="3333CC"/>
              </a:solidFill>
              <a:ea typeface="+mn-ea"/>
            </a:endParaRPr>
          </a:p>
        </p:txBody>
      </p:sp>
      <p:sp>
        <p:nvSpPr>
          <p:cNvPr id="167966" name="Text Box 30"/>
          <p:cNvSpPr txBox="1">
            <a:spLocks noChangeArrowheads="1"/>
          </p:cNvSpPr>
          <p:nvPr/>
        </p:nvSpPr>
        <p:spPr bwMode="auto">
          <a:xfrm rot="-5400000">
            <a:off x="72232" y="1951831"/>
            <a:ext cx="3059112"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a:solidFill>
                  <a:srgbClr val="000000"/>
                </a:solidFill>
                <a:ea typeface="+mn-ea"/>
              </a:rPr>
              <a:t>Binding energy (kcal/mol)</a:t>
            </a:r>
          </a:p>
        </p:txBody>
      </p:sp>
      <p:sp>
        <p:nvSpPr>
          <p:cNvPr id="167967" name="Text Box 31"/>
          <p:cNvSpPr txBox="1">
            <a:spLocks noChangeArrowheads="1"/>
          </p:cNvSpPr>
          <p:nvPr/>
        </p:nvSpPr>
        <p:spPr bwMode="auto">
          <a:xfrm>
            <a:off x="4140200" y="5408613"/>
            <a:ext cx="305911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a:spcBef>
                <a:spcPct val="50000"/>
              </a:spcBef>
            </a:pPr>
            <a:r>
              <a:rPr lang="en-US">
                <a:solidFill>
                  <a:srgbClr val="000000"/>
                </a:solidFill>
                <a:ea typeface="+mn-ea"/>
              </a:rPr>
              <a:t>c lattice constant (A)</a:t>
            </a:r>
          </a:p>
        </p:txBody>
      </p:sp>
    </p:spTree>
    <p:extLst>
      <p:ext uri="{BB962C8B-B14F-4D97-AF65-F5344CB8AC3E}">
        <p14:creationId xmlns:p14="http://schemas.microsoft.com/office/powerpoint/2010/main" val="26411522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ko-KR" sz="2800">
                <a:ea typeface="굴림" pitchFamily="34" charset="-127"/>
              </a:rPr>
              <a:t>DFT-</a:t>
            </a:r>
            <a:r>
              <a:rPr lang="en-US" altLang="ko-KR" sz="2800" i="1">
                <a:ea typeface="굴림" pitchFamily="34" charset="-127"/>
              </a:rPr>
              <a:t>ℓg</a:t>
            </a:r>
            <a:r>
              <a:rPr lang="en-US" altLang="ko-KR" sz="2800">
                <a:ea typeface="굴림" pitchFamily="34" charset="-127"/>
              </a:rPr>
              <a:t> for accurate Dispersive Interactions for Full Periodic Table</a:t>
            </a:r>
            <a:endParaRPr lang="en-US" sz="2800">
              <a:ea typeface="굴림" pitchFamily="34" charset="-127"/>
            </a:endParaRPr>
          </a:p>
        </p:txBody>
      </p:sp>
      <p:sp>
        <p:nvSpPr>
          <p:cNvPr id="199683" name="Rectangle 4"/>
          <p:cNvSpPr>
            <a:spLocks noChangeArrowheads="1"/>
          </p:cNvSpPr>
          <p:nvPr/>
        </p:nvSpPr>
        <p:spPr bwMode="auto">
          <a:xfrm>
            <a:off x="1225663" y="914400"/>
            <a:ext cx="6445024" cy="101565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lgn="ctr" latinLnBrk="1"/>
            <a:r>
              <a:rPr kumimoji="1" lang="en-US" altLang="ko-KR" sz="2000" dirty="0">
                <a:ea typeface="굴림" pitchFamily="34" charset="-127"/>
              </a:rPr>
              <a:t>Hyungjun Kim, Jeong-Mo Choi, William A. Goddard, III</a:t>
            </a:r>
          </a:p>
          <a:p>
            <a:pPr algn="ctr" latinLnBrk="1"/>
            <a:r>
              <a:rPr kumimoji="1" lang="en-US" altLang="ko-KR" sz="2000" dirty="0" smtClean="0">
                <a:ea typeface="굴림" pitchFamily="34" charset="-127"/>
              </a:rPr>
              <a:t>Materials </a:t>
            </a:r>
            <a:r>
              <a:rPr kumimoji="1" lang="en-US" altLang="ko-KR" sz="2000" dirty="0">
                <a:ea typeface="굴림" pitchFamily="34" charset="-127"/>
              </a:rPr>
              <a:t>and Process Simulation Center, Caltech</a:t>
            </a:r>
          </a:p>
          <a:p>
            <a:pPr algn="ctr" latinLnBrk="1"/>
            <a:r>
              <a:rPr kumimoji="1" lang="en-US" altLang="ko-KR" sz="2000" dirty="0" smtClean="0">
                <a:ea typeface="굴림" pitchFamily="34" charset="-127"/>
              </a:rPr>
              <a:t>Center </a:t>
            </a:r>
            <a:r>
              <a:rPr kumimoji="1" lang="en-US" altLang="ko-KR" sz="2000" dirty="0">
                <a:ea typeface="굴림" pitchFamily="34" charset="-127"/>
              </a:rPr>
              <a:t>for Materials Simulations and Design, KAIST</a:t>
            </a:r>
            <a:endParaRPr kumimoji="1" lang="ko-KR" altLang="en-US" sz="2000" dirty="0">
              <a:ea typeface="굴림" pitchFamily="34" charset="-127"/>
            </a:endParaRPr>
          </a:p>
        </p:txBody>
      </p:sp>
    </p:spTree>
    <p:extLst>
      <p:ext uri="{BB962C8B-B14F-4D97-AF65-F5344CB8AC3E}">
        <p14:creationId xmlns:p14="http://schemas.microsoft.com/office/powerpoint/2010/main" val="22611473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fld id="{F41B768B-2B6B-478F-9867-B61F613E6B12}" type="slidenum">
              <a:rPr lang="en-US"/>
              <a:pPr/>
              <a:t>26</a:t>
            </a:fld>
            <a:endParaRPr lang="en-US"/>
          </a:p>
        </p:txBody>
      </p:sp>
      <p:sp>
        <p:nvSpPr>
          <p:cNvPr id="10539010" name="제목 2"/>
          <p:cNvSpPr>
            <a:spLocks noGrp="1"/>
          </p:cNvSpPr>
          <p:nvPr>
            <p:ph type="title"/>
          </p:nvPr>
        </p:nvSpPr>
        <p:spPr/>
        <p:txBody>
          <a:bodyPr lIns="91435" tIns="45718" rIns="91435" bIns="45718"/>
          <a:lstStyle/>
          <a:p>
            <a:r>
              <a:rPr lang="en-US" altLang="ko-KR">
                <a:ea typeface="굴림" pitchFamily="34" charset="-127"/>
              </a:rPr>
              <a:t>Universal PBE-</a:t>
            </a:r>
            <a:r>
              <a:rPr lang="en-US" altLang="ko-KR" i="1">
                <a:ea typeface="굴림" pitchFamily="34" charset="-127"/>
              </a:rPr>
              <a:t>ℓg </a:t>
            </a:r>
            <a:r>
              <a:rPr lang="en-US" altLang="ko-KR">
                <a:ea typeface="굴림" pitchFamily="34" charset="-127"/>
              </a:rPr>
              <a:t>Method</a:t>
            </a:r>
            <a:endParaRPr lang="ko-KR" altLang="en-US">
              <a:ea typeface="굴림" pitchFamily="34" charset="-127"/>
            </a:endParaRPr>
          </a:p>
        </p:txBody>
      </p:sp>
      <p:sp>
        <p:nvSpPr>
          <p:cNvPr id="10539011" name="Text Box 3"/>
          <p:cNvSpPr txBox="1">
            <a:spLocks noChangeArrowheads="1"/>
          </p:cNvSpPr>
          <p:nvPr/>
        </p:nvSpPr>
        <p:spPr bwMode="auto">
          <a:xfrm>
            <a:off x="76200" y="838200"/>
            <a:ext cx="899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0000"/>
                </a:solidFill>
              </a:rPr>
              <a:t>UFF, a Full Periodic Table Force Field for Molecular Mechanics and Molecular Dynamics Simulations; A. K. Rappé, C. J. </a:t>
            </a:r>
            <a:r>
              <a:rPr lang="en-US" dirty="0" err="1">
                <a:solidFill>
                  <a:srgbClr val="FF0000"/>
                </a:solidFill>
              </a:rPr>
              <a:t>Casewit</a:t>
            </a:r>
            <a:r>
              <a:rPr lang="en-US" dirty="0">
                <a:solidFill>
                  <a:srgbClr val="FF0000"/>
                </a:solidFill>
              </a:rPr>
              <a:t>, K. S. Colwell, W. A. Goddard III, and W. M. Skiff; J. Am. Chem. Soc. 114, 10024 (1992) </a:t>
            </a:r>
          </a:p>
        </p:txBody>
      </p:sp>
      <p:pic>
        <p:nvPicPr>
          <p:cNvPr id="105390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048000"/>
            <a:ext cx="5410200"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39013" name="Text Box 5"/>
          <p:cNvSpPr txBox="1">
            <a:spLocks noChangeArrowheads="1"/>
          </p:cNvSpPr>
          <p:nvPr/>
        </p:nvSpPr>
        <p:spPr bwMode="auto">
          <a:xfrm>
            <a:off x="228600" y="17526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Derived </a:t>
            </a:r>
            <a:r>
              <a:rPr lang="en-US" dirty="0" err="1" smtClean="0"/>
              <a:t>C</a:t>
            </a:r>
            <a:r>
              <a:rPr lang="en-US" baseline="-25000" dirty="0" err="1" smtClean="0"/>
              <a:t>6</a:t>
            </a:r>
            <a:r>
              <a:rPr lang="en-US" dirty="0"/>
              <a:t>/</a:t>
            </a:r>
            <a:r>
              <a:rPr lang="en-US" dirty="0" err="1" smtClean="0"/>
              <a:t>R</a:t>
            </a:r>
            <a:r>
              <a:rPr lang="en-US" baseline="30000" dirty="0" err="1" smtClean="0"/>
              <a:t>6</a:t>
            </a:r>
            <a:r>
              <a:rPr lang="en-US" dirty="0" smtClean="0"/>
              <a:t> </a:t>
            </a:r>
            <a:r>
              <a:rPr lang="en-US" dirty="0"/>
              <a:t>parameters from scaled atomic </a:t>
            </a:r>
            <a:r>
              <a:rPr lang="en-US" dirty="0" err="1"/>
              <a:t>polarizabilities</a:t>
            </a:r>
            <a:r>
              <a:rPr lang="en-US" dirty="0"/>
              <a:t> for Z=1-103 (H-Lr) and derived </a:t>
            </a:r>
            <a:r>
              <a:rPr lang="en-US" dirty="0" err="1"/>
              <a:t>Dvdw</a:t>
            </a:r>
            <a:r>
              <a:rPr lang="en-US" dirty="0"/>
              <a:t> from combining atomic IP and </a:t>
            </a:r>
            <a:r>
              <a:rPr lang="en-US" dirty="0" err="1" smtClean="0"/>
              <a:t>C</a:t>
            </a:r>
            <a:r>
              <a:rPr lang="en-US" baseline="-25000" dirty="0" err="1" smtClean="0"/>
              <a:t>6</a:t>
            </a:r>
            <a:r>
              <a:rPr lang="en-US" dirty="0" smtClean="0"/>
              <a:t> </a:t>
            </a:r>
            <a:endParaRPr lang="en-US" dirty="0"/>
          </a:p>
        </p:txBody>
      </p:sp>
      <p:sp>
        <p:nvSpPr>
          <p:cNvPr id="10539014" name="Text Box 6"/>
          <p:cNvSpPr txBox="1">
            <a:spLocks noChangeArrowheads="1"/>
          </p:cNvSpPr>
          <p:nvPr/>
        </p:nvSpPr>
        <p:spPr bwMode="auto">
          <a:xfrm>
            <a:off x="0" y="2438400"/>
            <a:ext cx="8077200" cy="7016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dirty="0"/>
              <a:t>Universal </a:t>
            </a:r>
            <a:r>
              <a:rPr lang="en-US" b="0" dirty="0" err="1"/>
              <a:t>PBE</a:t>
            </a:r>
            <a:r>
              <a:rPr lang="en-US" b="0" dirty="0"/>
              <a:t>-lg: use same Re, </a:t>
            </a:r>
            <a:r>
              <a:rPr lang="en-US" b="0" dirty="0" err="1"/>
              <a:t>C</a:t>
            </a:r>
            <a:r>
              <a:rPr lang="en-US" b="0" baseline="-25000" dirty="0" err="1"/>
              <a:t>6</a:t>
            </a:r>
            <a:r>
              <a:rPr lang="en-US" b="0" dirty="0"/>
              <a:t>, and De as UFF, add two universal empirical parameters </a:t>
            </a:r>
            <a:r>
              <a:rPr lang="en-US" b="0" dirty="0" err="1"/>
              <a:t>s</a:t>
            </a:r>
            <a:r>
              <a:rPr lang="en-US" b="0" baseline="-25000" dirty="0" err="1"/>
              <a:t>lg</a:t>
            </a:r>
            <a:r>
              <a:rPr lang="en-US" b="0" dirty="0"/>
              <a:t> = 0.7012 and b</a:t>
            </a:r>
            <a:r>
              <a:rPr lang="en-US" b="0" baseline="-25000" dirty="0"/>
              <a:t>lg</a:t>
            </a:r>
            <a:r>
              <a:rPr lang="en-US" b="0" dirty="0"/>
              <a:t> = 0.6966 </a:t>
            </a:r>
          </a:p>
        </p:txBody>
      </p:sp>
      <p:sp>
        <p:nvSpPr>
          <p:cNvPr id="10539015" name="Text Box 7"/>
          <p:cNvSpPr txBox="1">
            <a:spLocks noChangeArrowheads="1"/>
          </p:cNvSpPr>
          <p:nvPr/>
        </p:nvSpPr>
        <p:spPr bwMode="auto">
          <a:xfrm>
            <a:off x="0" y="6248400"/>
            <a:ext cx="8610600" cy="4572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PBE-lg defined for full periodic table up to Lr (Z=103)</a:t>
            </a:r>
          </a:p>
        </p:txBody>
      </p:sp>
      <p:pic>
        <p:nvPicPr>
          <p:cNvPr id="10539016" name="Picture 13" descr="Fig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124200"/>
            <a:ext cx="41148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9017" name="Rectangle 9"/>
          <p:cNvSpPr>
            <a:spLocks noChangeArrowheads="1"/>
          </p:cNvSpPr>
          <p:nvPr/>
        </p:nvSpPr>
        <p:spPr bwMode="auto">
          <a:xfrm>
            <a:off x="5715000" y="4572000"/>
            <a:ext cx="838200" cy="685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9018" name="Rectangle 10"/>
          <p:cNvSpPr>
            <a:spLocks noChangeArrowheads="1"/>
          </p:cNvSpPr>
          <p:nvPr/>
        </p:nvSpPr>
        <p:spPr bwMode="auto">
          <a:xfrm>
            <a:off x="1828800" y="4267200"/>
            <a:ext cx="4572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9019" name="Rectangle 11"/>
          <p:cNvSpPr>
            <a:spLocks noChangeArrowheads="1"/>
          </p:cNvSpPr>
          <p:nvPr/>
        </p:nvSpPr>
        <p:spPr bwMode="auto">
          <a:xfrm>
            <a:off x="3733800" y="4572000"/>
            <a:ext cx="4572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9020" name="Line 12"/>
          <p:cNvSpPr>
            <a:spLocks noChangeShapeType="1"/>
          </p:cNvSpPr>
          <p:nvPr/>
        </p:nvSpPr>
        <p:spPr bwMode="auto">
          <a:xfrm flipH="1">
            <a:off x="2286000" y="3124200"/>
            <a:ext cx="914400" cy="1143000"/>
          </a:xfrm>
          <a:prstGeom prst="line">
            <a:avLst/>
          </a:prstGeom>
          <a:noFill/>
          <a:ln w="508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9021" name="Line 13"/>
          <p:cNvSpPr>
            <a:spLocks noChangeShapeType="1"/>
          </p:cNvSpPr>
          <p:nvPr/>
        </p:nvSpPr>
        <p:spPr bwMode="auto">
          <a:xfrm flipH="1">
            <a:off x="4191000" y="3124200"/>
            <a:ext cx="609600" cy="1447800"/>
          </a:xfrm>
          <a:prstGeom prst="line">
            <a:avLst/>
          </a:prstGeom>
          <a:noFill/>
          <a:ln w="508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bwMode="auto">
          <a:xfrm>
            <a:off x="304800" y="3962400"/>
            <a:ext cx="4724400" cy="1295400"/>
          </a:xfrm>
          <a:prstGeom prst="rect">
            <a:avLst/>
          </a:prstGeom>
          <a:noFill/>
          <a:ln w="38100" algn="ctr">
            <a:solidFill>
              <a:srgbClr val="003399"/>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eaLnBrk="0" hangingPunct="0"/>
            <a:endParaRPr lang="en-US"/>
          </a:p>
        </p:txBody>
      </p:sp>
    </p:spTree>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제목 2"/>
          <p:cNvSpPr>
            <a:spLocks noGrp="1"/>
          </p:cNvSpPr>
          <p:nvPr>
            <p:ph type="title" idx="4294967295"/>
          </p:nvPr>
        </p:nvSpPr>
        <p:spPr>
          <a:xfrm>
            <a:off x="228600" y="18245"/>
            <a:ext cx="8229600" cy="838200"/>
          </a:xfrm>
        </p:spPr>
        <p:txBody>
          <a:bodyPr lIns="91435" tIns="45718" rIns="91435" bIns="45718"/>
          <a:lstStyle/>
          <a:p>
            <a:r>
              <a:rPr lang="en-US" altLang="ko-KR" dirty="0" err="1" smtClean="0">
                <a:ea typeface="굴림" pitchFamily="34" charset="-127"/>
              </a:rPr>
              <a:t>PBE</a:t>
            </a:r>
            <a:r>
              <a:rPr lang="en-US" altLang="ko-KR" dirty="0" smtClean="0">
                <a:ea typeface="굴림" pitchFamily="34" charset="-127"/>
              </a:rPr>
              <a:t>-lg using UFF parameters</a:t>
            </a:r>
            <a:r>
              <a:rPr lang="en-US" altLang="ko-KR" dirty="0">
                <a:ea typeface="굴림" pitchFamily="34" charset="-127"/>
              </a:rPr>
              <a:t/>
            </a:r>
            <a:br>
              <a:rPr lang="en-US" altLang="ko-KR" dirty="0">
                <a:ea typeface="굴림" pitchFamily="34" charset="-127"/>
              </a:rPr>
            </a:br>
            <a:r>
              <a:rPr lang="en-US" altLang="ko-KR" dirty="0">
                <a:ea typeface="굴림" pitchFamily="34" charset="-127"/>
              </a:rPr>
              <a:t>Implemented in </a:t>
            </a:r>
            <a:r>
              <a:rPr lang="en-US" altLang="ko-KR" dirty="0" err="1">
                <a:ea typeface="굴림" pitchFamily="34" charset="-127"/>
              </a:rPr>
              <a:t>VASP</a:t>
            </a:r>
            <a:r>
              <a:rPr lang="en-US" altLang="ko-KR" dirty="0">
                <a:ea typeface="굴림" pitchFamily="34" charset="-127"/>
              </a:rPr>
              <a:t> 5.2.11</a:t>
            </a:r>
            <a:endParaRPr lang="ko-KR" altLang="en-US" dirty="0">
              <a:ea typeface="굴림" pitchFamily="34" charset="-127"/>
            </a:endParaRPr>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14" t="26827" r="6189"/>
          <a:stretch/>
        </p:blipFill>
        <p:spPr bwMode="auto">
          <a:xfrm>
            <a:off x="1524000" y="1371600"/>
            <a:ext cx="4636395" cy="2189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3810000"/>
            <a:ext cx="6400800" cy="2308324"/>
          </a:xfrm>
          <a:prstGeom prst="rect">
            <a:avLst/>
          </a:prstGeom>
          <a:noFill/>
        </p:spPr>
        <p:txBody>
          <a:bodyPr wrap="square" rtlCol="0">
            <a:spAutoFit/>
          </a:bodyPr>
          <a:lstStyle/>
          <a:p>
            <a:r>
              <a:rPr lang="en-US" sz="2400" dirty="0" smtClean="0">
                <a:solidFill>
                  <a:srgbClr val="003399"/>
                </a:solidFill>
              </a:rPr>
              <a:t>Parameters for </a:t>
            </a:r>
            <a:r>
              <a:rPr lang="en-US" sz="2400" dirty="0" err="1" smtClean="0">
                <a:solidFill>
                  <a:srgbClr val="003399"/>
                </a:solidFill>
              </a:rPr>
              <a:t>PBE</a:t>
            </a:r>
            <a:r>
              <a:rPr lang="en-US" sz="2400" dirty="0" smtClean="0">
                <a:solidFill>
                  <a:srgbClr val="003399"/>
                </a:solidFill>
              </a:rPr>
              <a:t>-lg </a:t>
            </a:r>
            <a:r>
              <a:rPr lang="en-US" sz="2400" dirty="0" smtClean="0">
                <a:solidFill>
                  <a:srgbClr val="003399"/>
                </a:solidFill>
              </a:rPr>
              <a:t>were </a:t>
            </a:r>
            <a:r>
              <a:rPr lang="en-US" sz="2400" dirty="0" smtClean="0">
                <a:solidFill>
                  <a:srgbClr val="003399"/>
                </a:solidFill>
              </a:rPr>
              <a:t>fitted to Benzene dimer </a:t>
            </a:r>
            <a:r>
              <a:rPr lang="en-US" sz="2400" dirty="0" err="1" smtClean="0">
                <a:solidFill>
                  <a:srgbClr val="003399"/>
                </a:solidFill>
              </a:rPr>
              <a:t>CCSD</a:t>
            </a:r>
            <a:r>
              <a:rPr lang="en-US" sz="2400" dirty="0" smtClean="0">
                <a:solidFill>
                  <a:srgbClr val="003399"/>
                </a:solidFill>
              </a:rPr>
              <a:t>(T)</a:t>
            </a:r>
          </a:p>
          <a:p>
            <a:r>
              <a:rPr lang="en-US" sz="2400" dirty="0" smtClean="0">
                <a:solidFill>
                  <a:srgbClr val="003399"/>
                </a:solidFill>
              </a:rPr>
              <a:t>Use </a:t>
            </a:r>
            <a:r>
              <a:rPr lang="en-US" sz="2400" dirty="0" err="1" smtClean="0">
                <a:solidFill>
                  <a:srgbClr val="003399"/>
                </a:solidFill>
              </a:rPr>
              <a:t>R</a:t>
            </a:r>
            <a:r>
              <a:rPr lang="en-US" sz="2400" baseline="-25000" dirty="0" err="1" smtClean="0">
                <a:solidFill>
                  <a:srgbClr val="003399"/>
                </a:solidFill>
              </a:rPr>
              <a:t>0i</a:t>
            </a:r>
            <a:r>
              <a:rPr lang="en-US" sz="2400" dirty="0" smtClean="0">
                <a:solidFill>
                  <a:srgbClr val="003399"/>
                </a:solidFill>
              </a:rPr>
              <a:t> and </a:t>
            </a:r>
            <a:r>
              <a:rPr lang="en-US" sz="2400" dirty="0" err="1" smtClean="0">
                <a:solidFill>
                  <a:srgbClr val="003399"/>
                </a:solidFill>
              </a:rPr>
              <a:t>D</a:t>
            </a:r>
            <a:r>
              <a:rPr lang="en-US" sz="2400" baseline="-25000" dirty="0" err="1" smtClean="0">
                <a:solidFill>
                  <a:srgbClr val="003399"/>
                </a:solidFill>
              </a:rPr>
              <a:t>0i</a:t>
            </a:r>
            <a:r>
              <a:rPr lang="en-US" sz="2400" dirty="0" smtClean="0">
                <a:solidFill>
                  <a:srgbClr val="003399"/>
                </a:solidFill>
              </a:rPr>
              <a:t> from UFF</a:t>
            </a:r>
          </a:p>
          <a:p>
            <a:r>
              <a:rPr lang="en-US" sz="2400" dirty="0" smtClean="0">
                <a:solidFill>
                  <a:srgbClr val="003399"/>
                </a:solidFill>
              </a:rPr>
              <a:t>Get </a:t>
            </a:r>
            <a:r>
              <a:rPr lang="en-US" sz="2400" dirty="0" err="1" smtClean="0">
                <a:solidFill>
                  <a:srgbClr val="003399"/>
                </a:solidFill>
              </a:rPr>
              <a:t>s</a:t>
            </a:r>
            <a:r>
              <a:rPr lang="en-US" sz="2400" baseline="-25000" dirty="0" err="1" smtClean="0">
                <a:solidFill>
                  <a:srgbClr val="003399"/>
                </a:solidFill>
              </a:rPr>
              <a:t>lg</a:t>
            </a:r>
            <a:r>
              <a:rPr lang="en-US" sz="2400" dirty="0" smtClean="0">
                <a:solidFill>
                  <a:srgbClr val="003399"/>
                </a:solidFill>
              </a:rPr>
              <a:t> = 0.7012</a:t>
            </a:r>
          </a:p>
          <a:p>
            <a:r>
              <a:rPr lang="en-US" sz="2400" dirty="0" smtClean="0">
                <a:solidFill>
                  <a:srgbClr val="003399"/>
                </a:solidFill>
              </a:rPr>
              <a:t>b</a:t>
            </a:r>
            <a:r>
              <a:rPr lang="en-US" sz="2400" baseline="-25000" dirty="0" smtClean="0">
                <a:solidFill>
                  <a:srgbClr val="003399"/>
                </a:solidFill>
              </a:rPr>
              <a:t>lg</a:t>
            </a:r>
            <a:r>
              <a:rPr lang="en-US" sz="2400" dirty="0" smtClean="0">
                <a:solidFill>
                  <a:srgbClr val="003399"/>
                </a:solidFill>
              </a:rPr>
              <a:t>=0.6966</a:t>
            </a:r>
            <a:endParaRPr lang="en-US" sz="2400" dirty="0" smtClean="0">
              <a:solidFill>
                <a:srgbClr val="003399"/>
              </a:solidFill>
            </a:endParaRPr>
          </a:p>
          <a:p>
            <a:r>
              <a:rPr lang="en-US" sz="2400" dirty="0" smtClean="0">
                <a:solidFill>
                  <a:srgbClr val="003399"/>
                </a:solidFill>
              </a:rPr>
              <a:t>Use for </a:t>
            </a:r>
            <a:r>
              <a:rPr lang="en-US" sz="2400" dirty="0" err="1" smtClean="0">
                <a:solidFill>
                  <a:srgbClr val="003399"/>
                </a:solidFill>
              </a:rPr>
              <a:t>PBE</a:t>
            </a:r>
            <a:r>
              <a:rPr lang="en-US" sz="2400" dirty="0" smtClean="0">
                <a:solidFill>
                  <a:srgbClr val="003399"/>
                </a:solidFill>
              </a:rPr>
              <a:t>-lg up to Lr (Z=103)</a:t>
            </a:r>
            <a:endParaRPr lang="en-US" sz="2400" dirty="0">
              <a:solidFill>
                <a:srgbClr val="003399"/>
              </a:solidFill>
            </a:endParaRPr>
          </a:p>
        </p:txBody>
      </p:sp>
      <p:sp>
        <p:nvSpPr>
          <p:cNvPr id="2" name="Rectangle 1"/>
          <p:cNvSpPr/>
          <p:nvPr/>
        </p:nvSpPr>
        <p:spPr bwMode="auto">
          <a:xfrm>
            <a:off x="1524000" y="1371600"/>
            <a:ext cx="4636395" cy="1094827"/>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eaLnBrk="0" hangingPunct="0"/>
            <a:endParaRPr lang="en-US"/>
          </a:p>
        </p:txBody>
      </p:sp>
    </p:spTree>
    <p:extLst>
      <p:ext uri="{BB962C8B-B14F-4D97-AF65-F5344CB8AC3E}">
        <p14:creationId xmlns:p14="http://schemas.microsoft.com/office/powerpoint/2010/main" val="98839197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제목 2"/>
          <p:cNvSpPr>
            <a:spLocks noGrp="1"/>
          </p:cNvSpPr>
          <p:nvPr>
            <p:ph type="title" idx="4294967295"/>
          </p:nvPr>
        </p:nvSpPr>
        <p:spPr>
          <a:xfrm>
            <a:off x="457200" y="0"/>
            <a:ext cx="8229600" cy="838200"/>
          </a:xfrm>
        </p:spPr>
        <p:txBody>
          <a:bodyPr lIns="91435" tIns="45718" rIns="91435" bIns="45718"/>
          <a:lstStyle/>
          <a:p>
            <a:r>
              <a:rPr lang="en-US" altLang="ko-KR" dirty="0">
                <a:ea typeface="굴림" pitchFamily="34" charset="-127"/>
              </a:rPr>
              <a:t>Benzene </a:t>
            </a:r>
            <a:r>
              <a:rPr lang="en-US" altLang="ko-KR" dirty="0" smtClean="0">
                <a:ea typeface="굴림" pitchFamily="34" charset="-127"/>
              </a:rPr>
              <a:t>Dimer - sandwich</a:t>
            </a:r>
            <a:endParaRPr lang="ko-KR" altLang="en-US" dirty="0">
              <a:ea typeface="굴림" pitchFamily="34" charset="-127"/>
            </a:endParaRPr>
          </a:p>
        </p:txBody>
      </p:sp>
      <p:pic>
        <p:nvPicPr>
          <p:cNvPr id="212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44" y="837016"/>
            <a:ext cx="8669671" cy="602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3805535"/>
            <a:ext cx="1066800" cy="461665"/>
          </a:xfrm>
          <a:prstGeom prst="rect">
            <a:avLst/>
          </a:prstGeom>
          <a:noFill/>
        </p:spPr>
        <p:txBody>
          <a:bodyPr wrap="square" rtlCol="0">
            <a:spAutoFit/>
          </a:bodyPr>
          <a:lstStyle/>
          <a:p>
            <a:r>
              <a:rPr lang="en-US" sz="2400" dirty="0" err="1" smtClean="0">
                <a:solidFill>
                  <a:srgbClr val="003399"/>
                </a:solidFill>
              </a:rPr>
              <a:t>PBE</a:t>
            </a:r>
            <a:endParaRPr lang="en-US" sz="2400" dirty="0">
              <a:solidFill>
                <a:srgbClr val="003399"/>
              </a:solidFill>
            </a:endParaRPr>
          </a:p>
        </p:txBody>
      </p:sp>
      <p:sp>
        <p:nvSpPr>
          <p:cNvPr id="6" name="TextBox 5"/>
          <p:cNvSpPr txBox="1"/>
          <p:nvPr/>
        </p:nvSpPr>
        <p:spPr>
          <a:xfrm>
            <a:off x="1143000" y="4648200"/>
            <a:ext cx="1295400" cy="461665"/>
          </a:xfrm>
          <a:prstGeom prst="rect">
            <a:avLst/>
          </a:prstGeom>
          <a:noFill/>
        </p:spPr>
        <p:txBody>
          <a:bodyPr wrap="square" rtlCol="0">
            <a:spAutoFit/>
          </a:bodyPr>
          <a:lstStyle/>
          <a:p>
            <a:r>
              <a:rPr lang="en-US" sz="2400" dirty="0" err="1" smtClean="0">
                <a:solidFill>
                  <a:srgbClr val="009900"/>
                </a:solidFill>
              </a:rPr>
              <a:t>PBE</a:t>
            </a:r>
            <a:r>
              <a:rPr lang="en-US" sz="2400" dirty="0" smtClean="0">
                <a:solidFill>
                  <a:srgbClr val="009900"/>
                </a:solidFill>
              </a:rPr>
              <a:t>-lg</a:t>
            </a:r>
            <a:endParaRPr lang="en-US" sz="2400" dirty="0">
              <a:solidFill>
                <a:srgbClr val="009900"/>
              </a:solidFill>
            </a:endParaRPr>
          </a:p>
        </p:txBody>
      </p:sp>
      <p:sp>
        <p:nvSpPr>
          <p:cNvPr id="7" name="TextBox 6"/>
          <p:cNvSpPr txBox="1"/>
          <p:nvPr/>
        </p:nvSpPr>
        <p:spPr>
          <a:xfrm>
            <a:off x="1981200" y="4417367"/>
            <a:ext cx="1483722" cy="461665"/>
          </a:xfrm>
          <a:prstGeom prst="rect">
            <a:avLst/>
          </a:prstGeom>
          <a:noFill/>
        </p:spPr>
        <p:txBody>
          <a:bodyPr wrap="square" rtlCol="0">
            <a:spAutoFit/>
          </a:bodyPr>
          <a:lstStyle/>
          <a:p>
            <a:r>
              <a:rPr lang="en-US" sz="2400" dirty="0" err="1" smtClean="0">
                <a:solidFill>
                  <a:srgbClr val="003399"/>
                </a:solidFill>
              </a:rPr>
              <a:t>CCSD</a:t>
            </a:r>
            <a:r>
              <a:rPr lang="en-US" sz="2400" dirty="0" smtClean="0">
                <a:solidFill>
                  <a:srgbClr val="003399"/>
                </a:solidFill>
              </a:rPr>
              <a:t>(T)</a:t>
            </a:r>
            <a:endParaRPr lang="en-US" sz="2400" dirty="0">
              <a:solidFill>
                <a:srgbClr val="003399"/>
              </a:solidFill>
            </a:endParaRPr>
          </a:p>
        </p:txBody>
      </p:sp>
    </p:spTree>
    <p:extLst>
      <p:ext uri="{BB962C8B-B14F-4D97-AF65-F5344CB8AC3E}">
        <p14:creationId xmlns:p14="http://schemas.microsoft.com/office/powerpoint/2010/main" val="206180559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7C8846A5-586F-4E2D-B555-96C9BE10545D}" type="slidenum">
              <a:rPr lang="en-US"/>
              <a:pPr/>
              <a:t>29</a:t>
            </a:fld>
            <a:endParaRPr lang="en-US"/>
          </a:p>
        </p:txBody>
      </p:sp>
      <p:sp>
        <p:nvSpPr>
          <p:cNvPr id="10542082" name="제목 2"/>
          <p:cNvSpPr>
            <a:spLocks noGrp="1"/>
          </p:cNvSpPr>
          <p:nvPr>
            <p:ph type="title" idx="4294967295"/>
          </p:nvPr>
        </p:nvSpPr>
        <p:spPr>
          <a:xfrm>
            <a:off x="457200" y="0"/>
            <a:ext cx="8229600" cy="838200"/>
          </a:xfrm>
        </p:spPr>
        <p:txBody>
          <a:bodyPr lIns="91440" tIns="45720" rIns="91440" bIns="45720"/>
          <a:lstStyle/>
          <a:p>
            <a:r>
              <a:rPr lang="en-US" altLang="ko-KR">
                <a:ea typeface="굴림" pitchFamily="34" charset="-127"/>
              </a:rPr>
              <a:t>Hydrocarbon Crystals</a:t>
            </a:r>
            <a:endParaRPr lang="ko-KR" altLang="en-US">
              <a:ea typeface="굴림" pitchFamily="34" charset="-127"/>
            </a:endParaRPr>
          </a:p>
        </p:txBody>
      </p:sp>
      <p:graphicFrame>
        <p:nvGraphicFramePr>
          <p:cNvPr id="10542083" name="Group 3"/>
          <p:cNvGraphicFramePr>
            <a:graphicFrameLocks noGrp="1"/>
          </p:cNvGraphicFramePr>
          <p:nvPr/>
        </p:nvGraphicFramePr>
        <p:xfrm>
          <a:off x="304800" y="2152650"/>
          <a:ext cx="8110538" cy="1584960"/>
        </p:xfrm>
        <a:graphic>
          <a:graphicData uri="http://schemas.openxmlformats.org/drawingml/2006/table">
            <a:tbl>
              <a:tblPr/>
              <a:tblGrid>
                <a:gridCol w="2027238"/>
                <a:gridCol w="2028825"/>
                <a:gridCol w="2027237"/>
                <a:gridCol w="20272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Molecules</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r>
                        <a:rPr kumimoji="0" lang="en-US" altLang="ko-KR" sz="2000" b="1" i="1" u="none" strike="noStrike" cap="none" normalizeH="0" baseline="0" smtClean="0">
                          <a:ln>
                            <a:noFill/>
                          </a:ln>
                          <a:solidFill>
                            <a:srgbClr val="FFFFFF"/>
                          </a:solidFill>
                          <a:effectLst/>
                          <a:latin typeface="Arial" charset="0"/>
                          <a:ea typeface="굴림" pitchFamily="34" charset="-127"/>
                        </a:rPr>
                        <a:t>ℓg</a:t>
                      </a:r>
                      <a:endParaRPr kumimoji="0" lang="ko-KR" altLang="en-US" sz="2000" b="1" i="1"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Exp.</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Benzene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1.051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12.808</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11.295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Naphthalene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2.723</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20.755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20.095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Anthracene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4.308</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28.356</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27.042</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10542110" name="Group 30"/>
          <p:cNvGraphicFramePr>
            <a:graphicFrameLocks noGrp="1"/>
          </p:cNvGraphicFramePr>
          <p:nvPr/>
        </p:nvGraphicFramePr>
        <p:xfrm>
          <a:off x="457200" y="4495800"/>
          <a:ext cx="8110538" cy="1584960"/>
        </p:xfrm>
        <a:graphic>
          <a:graphicData uri="http://schemas.openxmlformats.org/drawingml/2006/table">
            <a:tbl>
              <a:tblPr/>
              <a:tblGrid>
                <a:gridCol w="2027238"/>
                <a:gridCol w="2028825"/>
                <a:gridCol w="2027237"/>
                <a:gridCol w="20272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Molecules</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PBE-</a:t>
                      </a:r>
                      <a:r>
                        <a:rPr kumimoji="0" lang="en-US" altLang="ko-KR" sz="2000" b="1" i="1" u="none" strike="noStrike" cap="none" normalizeH="0" baseline="0" smtClean="0">
                          <a:ln>
                            <a:noFill/>
                          </a:ln>
                          <a:solidFill>
                            <a:srgbClr val="FFFFFF"/>
                          </a:solidFill>
                          <a:effectLst/>
                          <a:latin typeface="Arial" charset="0"/>
                          <a:ea typeface="굴림" pitchFamily="34" charset="-127"/>
                        </a:rPr>
                        <a:t>ℓg</a:t>
                      </a:r>
                      <a:endParaRPr kumimoji="0" lang="ko-KR" altLang="en-US" sz="2000" b="1" i="1"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1" i="0" u="none" strike="noStrike" cap="none" normalizeH="0" baseline="0" smtClean="0">
                          <a:ln>
                            <a:noFill/>
                          </a:ln>
                          <a:solidFill>
                            <a:srgbClr val="FFFFFF"/>
                          </a:solidFill>
                          <a:effectLst/>
                          <a:latin typeface="Arial" charset="0"/>
                          <a:ea typeface="굴림" pitchFamily="34" charset="-127"/>
                        </a:rPr>
                        <a:t>Exp.</a:t>
                      </a:r>
                      <a:endParaRPr kumimoji="0" lang="ko-KR" altLang="en-US" sz="2000" b="1" i="0" u="none" strike="noStrike" cap="none" normalizeH="0" baseline="0" smtClean="0">
                        <a:ln>
                          <a:noFill/>
                        </a:ln>
                        <a:solidFill>
                          <a:srgbClr val="FFFFFF"/>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Benzene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511.81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452.09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461.11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Naphthalene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380.23</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344.41</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338.79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Arial" charset="0"/>
                          <a:ea typeface="굴림" pitchFamily="34" charset="-127"/>
                        </a:rPr>
                        <a:t>Anthracene</a:t>
                      </a:r>
                      <a:endParaRPr kumimoji="0" lang="ko-KR" altLang="en-US" sz="2000" b="0" i="0" u="none" strike="noStrike" cap="none" normalizeH="0" baseline="0" smtClean="0">
                        <a:ln>
                          <a:noFill/>
                        </a:ln>
                        <a:solidFill>
                          <a:srgbClr val="000000"/>
                        </a:solidFill>
                        <a:effectLst/>
                        <a:latin typeface="Arial"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515.49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451.55</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0" smtClean="0">
                          <a:ln>
                            <a:noFill/>
                          </a:ln>
                          <a:solidFill>
                            <a:srgbClr val="000000"/>
                          </a:solidFill>
                          <a:effectLst/>
                          <a:latin typeface="Calibri" pitchFamily="34" charset="0"/>
                          <a:ea typeface="굴림" pitchFamily="34" charset="-127"/>
                        </a:rPr>
                        <a:t>451.59</a:t>
                      </a:r>
                      <a:endParaRPr kumimoji="0" lang="ko-KR" altLang="en-US" sz="2000" b="0" i="0" u="none" strike="noStrike" cap="none" normalizeH="0" baseline="0" smtClean="0">
                        <a:ln>
                          <a:noFill/>
                        </a:ln>
                        <a:solidFill>
                          <a:srgbClr val="000000"/>
                        </a:solidFill>
                        <a:effectLst/>
                        <a:latin typeface="Calibri" pitchFamily="34" charset="0"/>
                        <a:ea typeface="굴림" pitchFamily="34" charset="-127"/>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0542137" name="Text Box 57"/>
          <p:cNvSpPr txBox="1">
            <a:spLocks noChangeArrowheads="1"/>
          </p:cNvSpPr>
          <p:nvPr/>
        </p:nvSpPr>
        <p:spPr bwMode="auto">
          <a:xfrm>
            <a:off x="76200" y="1447800"/>
            <a:ext cx="5715000" cy="4572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SzPct val="100000"/>
            </a:pPr>
            <a:r>
              <a:rPr lang="en-US" altLang="ko-KR" sz="2400" b="0">
                <a:latin typeface="Arial" charset="0"/>
                <a:ea typeface="굴림" pitchFamily="34" charset="-127"/>
              </a:rPr>
              <a:t>Sublimation energy (kcal/mol/molecule)</a:t>
            </a:r>
            <a:endParaRPr lang="en-US"/>
          </a:p>
        </p:txBody>
      </p:sp>
      <p:sp>
        <p:nvSpPr>
          <p:cNvPr id="10542138" name="Text Box 58"/>
          <p:cNvSpPr txBox="1">
            <a:spLocks noChangeArrowheads="1"/>
          </p:cNvSpPr>
          <p:nvPr/>
        </p:nvSpPr>
        <p:spPr bwMode="auto">
          <a:xfrm>
            <a:off x="533400" y="3962400"/>
            <a:ext cx="4343400" cy="45720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SzPct val="100000"/>
            </a:pPr>
            <a:r>
              <a:rPr lang="en-US" altLang="ko-KR" sz="2400" b="0">
                <a:latin typeface="Arial" charset="0"/>
                <a:ea typeface="굴림" pitchFamily="34" charset="-127"/>
              </a:rPr>
              <a:t>Cell volume (angstrom</a:t>
            </a:r>
            <a:r>
              <a:rPr lang="en-US" altLang="ko-KR" sz="2400" b="0" baseline="30000">
                <a:latin typeface="Arial" charset="0"/>
                <a:ea typeface="굴림" pitchFamily="34" charset="-127"/>
              </a:rPr>
              <a:t>3</a:t>
            </a:r>
            <a:r>
              <a:rPr lang="en-US" altLang="ko-KR" sz="2400" b="0">
                <a:latin typeface="Arial" charset="0"/>
                <a:ea typeface="굴림" pitchFamily="34" charset="-127"/>
              </a:rPr>
              <a:t>/cell)</a:t>
            </a:r>
            <a:endParaRPr lang="en-US"/>
          </a:p>
        </p:txBody>
      </p:sp>
      <p:sp>
        <p:nvSpPr>
          <p:cNvPr id="10542139" name="Text Box 59"/>
          <p:cNvSpPr txBox="1">
            <a:spLocks noChangeArrowheads="1"/>
          </p:cNvSpPr>
          <p:nvPr/>
        </p:nvSpPr>
        <p:spPr bwMode="auto">
          <a:xfrm>
            <a:off x="5029200" y="3810000"/>
            <a:ext cx="3886200" cy="82232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PBE-lg 0 to 2% too small, thermal expansion</a:t>
            </a:r>
          </a:p>
        </p:txBody>
      </p:sp>
      <p:sp>
        <p:nvSpPr>
          <p:cNvPr id="10542140" name="Text Box 60"/>
          <p:cNvSpPr txBox="1">
            <a:spLocks noChangeArrowheads="1"/>
          </p:cNvSpPr>
          <p:nvPr/>
        </p:nvSpPr>
        <p:spPr bwMode="auto">
          <a:xfrm>
            <a:off x="5638800" y="1447800"/>
            <a:ext cx="3505200" cy="82232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PBE-lg  3 to 15% too high (zero point energy)</a:t>
            </a:r>
          </a:p>
        </p:txBody>
      </p:sp>
      <p:sp>
        <p:nvSpPr>
          <p:cNvPr id="10542141" name="Text Box 61"/>
          <p:cNvSpPr txBox="1">
            <a:spLocks noChangeArrowheads="1"/>
          </p:cNvSpPr>
          <p:nvPr/>
        </p:nvSpPr>
        <p:spPr bwMode="auto">
          <a:xfrm>
            <a:off x="152400" y="914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Most popular form of DFT for crystals – PBE (VASP software)</a:t>
            </a:r>
          </a:p>
        </p:txBody>
      </p:sp>
      <p:sp>
        <p:nvSpPr>
          <p:cNvPr id="10542142" name="Text Box 62"/>
          <p:cNvSpPr txBox="1">
            <a:spLocks noChangeArrowheads="1"/>
          </p:cNvSpPr>
          <p:nvPr/>
        </p:nvSpPr>
        <p:spPr bwMode="auto">
          <a:xfrm>
            <a:off x="304800" y="60198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Reason DFT formalism not include London Dispersion (-C6/R</a:t>
            </a:r>
            <a:r>
              <a:rPr lang="en-US" sz="2400" baseline="30000"/>
              <a:t>6</a:t>
            </a:r>
            <a:r>
              <a:rPr lang="en-US" sz="2400"/>
              <a:t>) responsible for van der Waals attraction</a:t>
            </a:r>
          </a:p>
        </p:txBody>
      </p:sp>
    </p:spTree>
    <p:extLst>
      <p:ext uri="{BB962C8B-B14F-4D97-AF65-F5344CB8AC3E}">
        <p14:creationId xmlns:p14="http://schemas.microsoft.com/office/powerpoint/2010/main" val="281593051"/>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885D370A-63AF-4473-9EFE-420F0518BB04}" type="slidenum">
              <a:rPr lang="en-US"/>
              <a:pPr/>
              <a:t>3</a:t>
            </a:fld>
            <a:endParaRPr lang="en-US"/>
          </a:p>
        </p:txBody>
      </p:sp>
      <p:sp>
        <p:nvSpPr>
          <p:cNvPr id="10074114" name="Text Box 2"/>
          <p:cNvSpPr txBox="1">
            <a:spLocks noChangeArrowheads="1"/>
          </p:cNvSpPr>
          <p:nvPr/>
        </p:nvSpPr>
        <p:spPr bwMode="auto">
          <a:xfrm>
            <a:off x="0" y="838200"/>
            <a:ext cx="94488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solidFill>
                  <a:schemeClr val="accent2"/>
                </a:solidFill>
              </a:rPr>
              <a:t>FUEL </a:t>
            </a:r>
            <a:r>
              <a:rPr lang="en-US" dirty="0">
                <a:solidFill>
                  <a:schemeClr val="accent2"/>
                </a:solidFill>
              </a:rPr>
              <a:t>CELL </a:t>
            </a:r>
            <a:r>
              <a:rPr lang="en-US" dirty="0" smtClean="0">
                <a:solidFill>
                  <a:schemeClr val="accent2"/>
                </a:solidFill>
              </a:rPr>
              <a:t>CATALYSTS:</a:t>
            </a:r>
            <a:r>
              <a:rPr lang="en-US" dirty="0" smtClean="0">
                <a:solidFill>
                  <a:srgbClr val="FD0909"/>
                </a:solidFill>
              </a:rPr>
              <a:t> </a:t>
            </a:r>
            <a:r>
              <a:rPr lang="en-US" dirty="0">
                <a:solidFill>
                  <a:srgbClr val="FD0909"/>
                </a:solidFill>
              </a:rPr>
              <a:t>Oxygen Reduction Reaction (Pt alloy, </a:t>
            </a:r>
            <a:r>
              <a:rPr lang="en-US" dirty="0" smtClean="0">
                <a:solidFill>
                  <a:srgbClr val="FD0909"/>
                </a:solidFill>
              </a:rPr>
              <a:t> </a:t>
            </a:r>
            <a:r>
              <a:rPr lang="en-US" dirty="0" err="1" smtClean="0">
                <a:solidFill>
                  <a:srgbClr val="FD0909"/>
                </a:solidFill>
              </a:rPr>
              <a:t>nonPGM</a:t>
            </a:r>
            <a:r>
              <a:rPr lang="en-US" dirty="0">
                <a:solidFill>
                  <a:srgbClr val="FD0909"/>
                </a:solidFill>
              </a:rPr>
              <a:t>)</a:t>
            </a:r>
          </a:p>
          <a:p>
            <a:pPr>
              <a:spcAft>
                <a:spcPct val="20000"/>
              </a:spcAft>
            </a:pPr>
            <a:r>
              <a:rPr lang="en-US" dirty="0">
                <a:solidFill>
                  <a:schemeClr val="accent2"/>
                </a:solidFill>
              </a:rPr>
              <a:t>SOLAR ENERGY: </a:t>
            </a:r>
            <a:r>
              <a:rPr lang="en-US" dirty="0">
                <a:solidFill>
                  <a:srgbClr val="FF5050"/>
                </a:solidFill>
              </a:rPr>
              <a:t>dye </a:t>
            </a:r>
            <a:r>
              <a:rPr lang="en-US" dirty="0" smtClean="0">
                <a:solidFill>
                  <a:srgbClr val="FF5050"/>
                </a:solidFill>
              </a:rPr>
              <a:t>sensitized solar cells, </a:t>
            </a:r>
            <a:r>
              <a:rPr lang="en-US" dirty="0">
                <a:solidFill>
                  <a:srgbClr val="FF5050"/>
                </a:solidFill>
              </a:rPr>
              <a:t>CuInGaSe (CIGS/CdS)</a:t>
            </a:r>
          </a:p>
          <a:p>
            <a:pPr>
              <a:spcAft>
                <a:spcPct val="20000"/>
              </a:spcAft>
            </a:pPr>
            <a:r>
              <a:rPr lang="en-US" dirty="0">
                <a:solidFill>
                  <a:schemeClr val="accent2"/>
                </a:solidFill>
              </a:rPr>
              <a:t>BATTERIES:</a:t>
            </a:r>
            <a:r>
              <a:rPr lang="en-US" dirty="0">
                <a:solidFill>
                  <a:srgbClr val="FD0909"/>
                </a:solidFill>
              </a:rPr>
              <a:t> Li and F ion systems for primary and secondary applications</a:t>
            </a:r>
            <a:r>
              <a:rPr lang="en-US" dirty="0">
                <a:solidFill>
                  <a:srgbClr val="000099"/>
                </a:solidFill>
              </a:rPr>
              <a:t> </a:t>
            </a:r>
          </a:p>
          <a:p>
            <a:pPr>
              <a:spcAft>
                <a:spcPct val="20000"/>
              </a:spcAft>
            </a:pPr>
            <a:r>
              <a:rPr lang="en-US" dirty="0">
                <a:solidFill>
                  <a:schemeClr val="accent2"/>
                </a:solidFill>
              </a:rPr>
              <a:t>GAS STORAGE (H</a:t>
            </a:r>
            <a:r>
              <a:rPr lang="en-US" baseline="-25000" dirty="0">
                <a:solidFill>
                  <a:schemeClr val="accent2"/>
                </a:solidFill>
              </a:rPr>
              <a:t>2</a:t>
            </a:r>
            <a:r>
              <a:rPr lang="en-US" dirty="0">
                <a:solidFill>
                  <a:schemeClr val="accent2"/>
                </a:solidFill>
              </a:rPr>
              <a:t>, </a:t>
            </a:r>
            <a:r>
              <a:rPr lang="en-US" dirty="0" err="1">
                <a:solidFill>
                  <a:schemeClr val="accent2"/>
                </a:solidFill>
              </a:rPr>
              <a:t>CH</a:t>
            </a:r>
            <a:r>
              <a:rPr lang="en-US" baseline="-25000" dirty="0" err="1">
                <a:solidFill>
                  <a:schemeClr val="accent2"/>
                </a:solidFill>
              </a:rPr>
              <a:t>4</a:t>
            </a:r>
            <a:r>
              <a:rPr lang="en-US" dirty="0">
                <a:solidFill>
                  <a:schemeClr val="accent2"/>
                </a:solidFill>
              </a:rPr>
              <a:t>, CO</a:t>
            </a:r>
            <a:r>
              <a:rPr lang="en-US" baseline="-25000" dirty="0">
                <a:solidFill>
                  <a:schemeClr val="accent2"/>
                </a:solidFill>
              </a:rPr>
              <a:t>2</a:t>
            </a:r>
            <a:r>
              <a:rPr lang="en-US" dirty="0">
                <a:solidFill>
                  <a:schemeClr val="accent2"/>
                </a:solidFill>
              </a:rPr>
              <a:t>) :</a:t>
            </a:r>
            <a:r>
              <a:rPr lang="en-US" dirty="0">
                <a:solidFill>
                  <a:srgbClr val="CC0000"/>
                </a:solidFill>
              </a:rPr>
              <a:t> </a:t>
            </a:r>
            <a:r>
              <a:rPr lang="en-US" dirty="0">
                <a:solidFill>
                  <a:srgbClr val="FF0000"/>
                </a:solidFill>
              </a:rPr>
              <a:t>MOFs, COFs, metal alloys, nanoclusters</a:t>
            </a:r>
            <a:endParaRPr lang="en-US" b="0" dirty="0">
              <a:solidFill>
                <a:srgbClr val="FF0000"/>
              </a:solidFill>
            </a:endParaRPr>
          </a:p>
          <a:p>
            <a:pPr>
              <a:spcAft>
                <a:spcPct val="20000"/>
              </a:spcAft>
            </a:pPr>
            <a:r>
              <a:rPr lang="en-US" dirty="0">
                <a:solidFill>
                  <a:schemeClr val="accent2"/>
                </a:solidFill>
              </a:rPr>
              <a:t>THERMOELECTRICS:</a:t>
            </a:r>
            <a:r>
              <a:rPr lang="en-US" dirty="0">
                <a:solidFill>
                  <a:srgbClr val="FF3300"/>
                </a:solidFill>
              </a:rPr>
              <a:t> (nanowires for high ZT at low T)</a:t>
            </a:r>
          </a:p>
          <a:p>
            <a:pPr>
              <a:spcAft>
                <a:spcPct val="20000"/>
              </a:spcAft>
            </a:pPr>
            <a:r>
              <a:rPr lang="en-US" dirty="0" smtClean="0">
                <a:solidFill>
                  <a:srgbClr val="000099"/>
                </a:solidFill>
              </a:rPr>
              <a:t>CERAMICS</a:t>
            </a:r>
            <a:r>
              <a:rPr lang="en-US" dirty="0">
                <a:solidFill>
                  <a:schemeClr val="bg2"/>
                </a:solidFill>
              </a:rPr>
              <a:t>: </a:t>
            </a:r>
            <a:r>
              <a:rPr lang="en-US" dirty="0">
                <a:solidFill>
                  <a:srgbClr val="FF0000"/>
                </a:solidFill>
              </a:rPr>
              <a:t>Fuel Cell electrodes and membranes, </a:t>
            </a:r>
            <a:r>
              <a:rPr lang="en-US" dirty="0">
                <a:solidFill>
                  <a:srgbClr val="FF3300"/>
                </a:solidFill>
              </a:rPr>
              <a:t>Ferroelectrics, Superconductors</a:t>
            </a:r>
            <a:endParaRPr lang="en-US" dirty="0">
              <a:solidFill>
                <a:srgbClr val="FF0000"/>
              </a:solidFill>
            </a:endParaRPr>
          </a:p>
          <a:p>
            <a:pPr>
              <a:spcAft>
                <a:spcPct val="20000"/>
              </a:spcAft>
            </a:pPr>
            <a:r>
              <a:rPr lang="en-US" dirty="0">
                <a:solidFill>
                  <a:srgbClr val="000099"/>
                </a:solidFill>
              </a:rPr>
              <a:t>NANOSYSTEMS</a:t>
            </a:r>
            <a:r>
              <a:rPr lang="en-US" dirty="0">
                <a:solidFill>
                  <a:schemeClr val="bg2"/>
                </a:solidFill>
              </a:rPr>
              <a:t>: </a:t>
            </a:r>
            <a:r>
              <a:rPr lang="en-US" dirty="0">
                <a:solidFill>
                  <a:srgbClr val="FD0909"/>
                </a:solidFill>
              </a:rPr>
              <a:t>Nanoelectronics,</a:t>
            </a:r>
            <a:r>
              <a:rPr lang="en-US" b="0" dirty="0">
                <a:solidFill>
                  <a:srgbClr val="000000"/>
                </a:solidFill>
              </a:rPr>
              <a:t> </a:t>
            </a:r>
            <a:r>
              <a:rPr lang="en-US" dirty="0">
                <a:solidFill>
                  <a:srgbClr val="FF0000"/>
                </a:solidFill>
              </a:rPr>
              <a:t>molecular switches,</a:t>
            </a:r>
            <a:r>
              <a:rPr lang="en-US" dirty="0">
                <a:solidFill>
                  <a:srgbClr val="000000"/>
                </a:solidFill>
              </a:rPr>
              <a:t> </a:t>
            </a:r>
            <a:r>
              <a:rPr lang="en-US" dirty="0" err="1">
                <a:solidFill>
                  <a:srgbClr val="FD0909"/>
                </a:solidFill>
              </a:rPr>
              <a:t>CNT</a:t>
            </a:r>
            <a:r>
              <a:rPr lang="en-US" dirty="0">
                <a:solidFill>
                  <a:srgbClr val="FD0909"/>
                </a:solidFill>
              </a:rPr>
              <a:t> Interconnects</a:t>
            </a:r>
            <a:endParaRPr lang="en-US" dirty="0">
              <a:solidFill>
                <a:srgbClr val="FF3300"/>
              </a:solidFill>
            </a:endParaRPr>
          </a:p>
          <a:p>
            <a:pPr>
              <a:spcAft>
                <a:spcPct val="20000"/>
              </a:spcAft>
            </a:pPr>
            <a:r>
              <a:rPr lang="en-US" dirty="0">
                <a:solidFill>
                  <a:srgbClr val="000099"/>
                </a:solidFill>
              </a:rPr>
              <a:t>SEMICONDUCTORS</a:t>
            </a:r>
            <a:r>
              <a:rPr lang="en-US" dirty="0">
                <a:solidFill>
                  <a:schemeClr val="bg2"/>
                </a:solidFill>
              </a:rPr>
              <a:t>: </a:t>
            </a:r>
            <a:r>
              <a:rPr lang="en-US" dirty="0">
                <a:solidFill>
                  <a:srgbClr val="FF0000"/>
                </a:solidFill>
              </a:rPr>
              <a:t>damage free etching for </a:t>
            </a:r>
            <a:r>
              <a:rPr lang="en-US" dirty="0" smtClean="0">
                <a:solidFill>
                  <a:srgbClr val="FF0000"/>
                </a:solidFill>
              </a:rPr>
              <a:t>&lt;32 nm, control surface </a:t>
            </a:r>
            <a:r>
              <a:rPr lang="en-US" dirty="0" smtClean="0">
                <a:solidFill>
                  <a:srgbClr val="FF0000"/>
                </a:solidFill>
              </a:rPr>
              <a:t>function</a:t>
            </a:r>
            <a:endParaRPr lang="en-US" dirty="0">
              <a:solidFill>
                <a:srgbClr val="FF0000"/>
              </a:solidFill>
            </a:endParaRPr>
          </a:p>
          <a:p>
            <a:pPr>
              <a:spcAft>
                <a:spcPct val="20000"/>
              </a:spcAft>
            </a:pPr>
            <a:r>
              <a:rPr lang="en-US" dirty="0">
                <a:solidFill>
                  <a:srgbClr val="000099"/>
                </a:solidFill>
              </a:rPr>
              <a:t>POLYMERS</a:t>
            </a:r>
            <a:r>
              <a:rPr lang="en-US" dirty="0">
                <a:solidFill>
                  <a:schemeClr val="bg2"/>
                </a:solidFill>
              </a:rPr>
              <a:t>: </a:t>
            </a:r>
            <a:r>
              <a:rPr lang="en-US" dirty="0">
                <a:solidFill>
                  <a:srgbClr val="FF0000"/>
                </a:solidFill>
              </a:rPr>
              <a:t>Higher Temperature Fuel Cell </a:t>
            </a:r>
            <a:r>
              <a:rPr lang="en-US" dirty="0" err="1" smtClean="0">
                <a:solidFill>
                  <a:srgbClr val="FF0000"/>
                </a:solidFill>
              </a:rPr>
              <a:t>PEM</a:t>
            </a:r>
            <a:r>
              <a:rPr lang="en-US" dirty="0" smtClean="0">
                <a:solidFill>
                  <a:srgbClr val="FF0000"/>
                </a:solidFill>
              </a:rPr>
              <a:t>, alkaline electrolytes</a:t>
            </a:r>
            <a:endParaRPr lang="en-US" dirty="0">
              <a:solidFill>
                <a:srgbClr val="000099"/>
              </a:solidFill>
            </a:endParaRPr>
          </a:p>
          <a:p>
            <a:r>
              <a:rPr lang="en-US" dirty="0">
                <a:solidFill>
                  <a:schemeClr val="accent2"/>
                </a:solidFill>
              </a:rPr>
              <a:t>CATALYSTS ALKANE </a:t>
            </a:r>
            <a:r>
              <a:rPr lang="en-US" dirty="0" smtClean="0">
                <a:solidFill>
                  <a:schemeClr val="accent2"/>
                </a:solidFill>
              </a:rPr>
              <a:t>AMMOXIDATION: </a:t>
            </a:r>
            <a:r>
              <a:rPr lang="en-US" dirty="0" smtClean="0">
                <a:solidFill>
                  <a:srgbClr val="FD0909"/>
                </a:solidFill>
              </a:rPr>
              <a:t>MoVNbTeOx: </a:t>
            </a:r>
            <a:r>
              <a:rPr lang="en-US" dirty="0" err="1" smtClean="0">
                <a:solidFill>
                  <a:srgbClr val="FD0909"/>
                </a:solidFill>
              </a:rPr>
              <a:t>propane</a:t>
            </a:r>
            <a:r>
              <a:rPr lang="en-US" dirty="0" err="1" smtClean="0">
                <a:solidFill>
                  <a:srgbClr val="FD0909"/>
                </a:solidFill>
                <a:sym typeface="Wingdings" pitchFamily="2" charset="2"/>
              </a:rPr>
              <a:t>CH</a:t>
            </a:r>
            <a:r>
              <a:rPr lang="en-US" baseline="-25000" dirty="0" err="1" smtClean="0">
                <a:solidFill>
                  <a:srgbClr val="FD0909"/>
                </a:solidFill>
                <a:sym typeface="Wingdings" pitchFamily="2" charset="2"/>
              </a:rPr>
              <a:t>2</a:t>
            </a:r>
            <a:r>
              <a:rPr lang="en-US" dirty="0" smtClean="0">
                <a:solidFill>
                  <a:srgbClr val="FD0909"/>
                </a:solidFill>
                <a:sym typeface="Wingdings" pitchFamily="2" charset="2"/>
              </a:rPr>
              <a:t>=</a:t>
            </a:r>
            <a:r>
              <a:rPr lang="en-US" dirty="0" err="1" smtClean="0">
                <a:solidFill>
                  <a:srgbClr val="FD0909"/>
                </a:solidFill>
                <a:sym typeface="Wingdings" pitchFamily="2" charset="2"/>
              </a:rPr>
              <a:t>CHCN</a:t>
            </a:r>
            <a:endParaRPr lang="en-US" dirty="0">
              <a:solidFill>
                <a:srgbClr val="FD0909"/>
              </a:solidFill>
            </a:endParaRPr>
          </a:p>
          <a:p>
            <a:r>
              <a:rPr lang="en-US" dirty="0">
                <a:solidFill>
                  <a:srgbClr val="000099"/>
                </a:solidFill>
              </a:rPr>
              <a:t>CATALYSTS </a:t>
            </a:r>
            <a:r>
              <a:rPr lang="en-US" dirty="0" smtClean="0">
                <a:solidFill>
                  <a:srgbClr val="000099"/>
                </a:solidFill>
              </a:rPr>
              <a:t>METHANE </a:t>
            </a:r>
            <a:r>
              <a:rPr lang="en-US" dirty="0">
                <a:solidFill>
                  <a:srgbClr val="000099"/>
                </a:solidFill>
              </a:rPr>
              <a:t>TO </a:t>
            </a:r>
            <a:r>
              <a:rPr lang="en-US" dirty="0" smtClean="0">
                <a:solidFill>
                  <a:srgbClr val="000099"/>
                </a:solidFill>
              </a:rPr>
              <a:t>LIQUID</a:t>
            </a:r>
            <a:r>
              <a:rPr lang="en-US" dirty="0" smtClean="0">
                <a:solidFill>
                  <a:schemeClr val="bg2"/>
                </a:solidFill>
              </a:rPr>
              <a:t>: </a:t>
            </a:r>
            <a:r>
              <a:rPr lang="en-US" dirty="0">
                <a:solidFill>
                  <a:srgbClr val="CC0000"/>
                </a:solidFill>
              </a:rPr>
              <a:t>Ir, </a:t>
            </a:r>
            <a:r>
              <a:rPr lang="en-US" dirty="0" err="1">
                <a:solidFill>
                  <a:srgbClr val="CC0000"/>
                </a:solidFill>
              </a:rPr>
              <a:t>Os</a:t>
            </a:r>
            <a:r>
              <a:rPr lang="en-US" dirty="0">
                <a:solidFill>
                  <a:srgbClr val="CC0000"/>
                </a:solidFill>
              </a:rPr>
              <a:t>, Rh, Ru organometallic (</a:t>
            </a:r>
            <a:r>
              <a:rPr lang="en-US" dirty="0" err="1">
                <a:solidFill>
                  <a:srgbClr val="CC0000"/>
                </a:solidFill>
              </a:rPr>
              <a:t>220C</a:t>
            </a:r>
            <a:r>
              <a:rPr lang="en-US" dirty="0">
                <a:solidFill>
                  <a:srgbClr val="CC0000"/>
                </a:solidFill>
              </a:rPr>
              <a:t>) </a:t>
            </a:r>
          </a:p>
          <a:p>
            <a:r>
              <a:rPr lang="en-US" dirty="0">
                <a:solidFill>
                  <a:srgbClr val="000099"/>
                </a:solidFill>
              </a:rPr>
              <a:t>ENVIRONMENT and WATER</a:t>
            </a:r>
            <a:r>
              <a:rPr lang="en-US" dirty="0">
                <a:solidFill>
                  <a:schemeClr val="bg2"/>
                </a:solidFill>
              </a:rPr>
              <a:t>: </a:t>
            </a:r>
            <a:r>
              <a:rPr lang="en-US" dirty="0" smtClean="0">
                <a:solidFill>
                  <a:srgbClr val="FD0909"/>
                </a:solidFill>
              </a:rPr>
              <a:t>Captymers </a:t>
            </a:r>
            <a:r>
              <a:rPr lang="en-US" dirty="0">
                <a:solidFill>
                  <a:srgbClr val="FD0909"/>
                </a:solidFill>
              </a:rPr>
              <a:t>for Selective </a:t>
            </a:r>
            <a:r>
              <a:rPr lang="en-US" dirty="0" smtClean="0">
                <a:solidFill>
                  <a:srgbClr val="FD0909"/>
                </a:solidFill>
              </a:rPr>
              <a:t>removal ions at low press.</a:t>
            </a:r>
            <a:endParaRPr lang="en-US" dirty="0">
              <a:solidFill>
                <a:srgbClr val="FD0909"/>
              </a:solidFill>
            </a:endParaRPr>
          </a:p>
          <a:p>
            <a:pPr>
              <a:spcAft>
                <a:spcPct val="20000"/>
              </a:spcAft>
            </a:pPr>
            <a:r>
              <a:rPr lang="en-US" dirty="0" err="1">
                <a:solidFill>
                  <a:srgbClr val="000099"/>
                </a:solidFill>
              </a:rPr>
              <a:t>BIOTECHNOLGY</a:t>
            </a:r>
            <a:r>
              <a:rPr lang="en-US" dirty="0">
                <a:solidFill>
                  <a:schemeClr val="bg2"/>
                </a:solidFill>
              </a:rPr>
              <a:t>: </a:t>
            </a:r>
            <a:r>
              <a:rPr lang="en-US" dirty="0" smtClean="0">
                <a:solidFill>
                  <a:srgbClr val="FF3300"/>
                </a:solidFill>
              </a:rPr>
              <a:t>Membrane</a:t>
            </a:r>
            <a:r>
              <a:rPr lang="en-US" dirty="0" smtClean="0">
                <a:solidFill>
                  <a:schemeClr val="bg2"/>
                </a:solidFill>
              </a:rPr>
              <a:t> </a:t>
            </a:r>
            <a:r>
              <a:rPr lang="en-US" dirty="0">
                <a:solidFill>
                  <a:srgbClr val="FD0909"/>
                </a:solidFill>
              </a:rPr>
              <a:t>Proteins, Pharma, Novel Amino Acids </a:t>
            </a:r>
          </a:p>
          <a:p>
            <a:pPr>
              <a:spcAft>
                <a:spcPct val="20000"/>
              </a:spcAft>
            </a:pPr>
            <a:r>
              <a:rPr lang="en-US" dirty="0">
                <a:solidFill>
                  <a:srgbClr val="000099"/>
                </a:solidFill>
              </a:rPr>
              <a:t>ENERGETIC MATERIALS:</a:t>
            </a:r>
            <a:r>
              <a:rPr lang="en-US" b="0" dirty="0">
                <a:solidFill>
                  <a:schemeClr val="bg2"/>
                </a:solidFill>
              </a:rPr>
              <a:t> </a:t>
            </a:r>
            <a:r>
              <a:rPr lang="en-US" dirty="0" err="1">
                <a:solidFill>
                  <a:srgbClr val="FF0000"/>
                </a:solidFill>
              </a:rPr>
              <a:t>PETN</a:t>
            </a:r>
            <a:r>
              <a:rPr lang="en-US" dirty="0">
                <a:solidFill>
                  <a:srgbClr val="FF0000"/>
                </a:solidFill>
              </a:rPr>
              <a:t>, RDX, </a:t>
            </a:r>
            <a:r>
              <a:rPr lang="en-US" dirty="0" err="1">
                <a:solidFill>
                  <a:srgbClr val="FF0000"/>
                </a:solidFill>
              </a:rPr>
              <a:t>HMX</a:t>
            </a:r>
            <a:r>
              <a:rPr lang="en-US" dirty="0">
                <a:solidFill>
                  <a:srgbClr val="FF0000"/>
                </a:solidFill>
              </a:rPr>
              <a:t>, </a:t>
            </a:r>
            <a:r>
              <a:rPr lang="en-US" dirty="0" err="1">
                <a:solidFill>
                  <a:srgbClr val="FF0000"/>
                </a:solidFill>
              </a:rPr>
              <a:t>TATB</a:t>
            </a:r>
            <a:r>
              <a:rPr lang="en-US" dirty="0">
                <a:solidFill>
                  <a:srgbClr val="FF0000"/>
                </a:solidFill>
              </a:rPr>
              <a:t>, </a:t>
            </a:r>
            <a:r>
              <a:rPr lang="en-US" dirty="0" err="1">
                <a:solidFill>
                  <a:srgbClr val="FF0000"/>
                </a:solidFill>
              </a:rPr>
              <a:t>TATP</a:t>
            </a:r>
            <a:r>
              <a:rPr lang="en-US" dirty="0">
                <a:solidFill>
                  <a:srgbClr val="FF0000"/>
                </a:solidFill>
              </a:rPr>
              <a:t>, propellants</a:t>
            </a:r>
          </a:p>
        </p:txBody>
      </p:sp>
      <p:sp>
        <p:nvSpPr>
          <p:cNvPr id="10074115" name="Rectangle 3"/>
          <p:cNvSpPr>
            <a:spLocks noGrp="1" noChangeArrowheads="1"/>
          </p:cNvSpPr>
          <p:nvPr>
            <p:ph type="title"/>
          </p:nvPr>
        </p:nvSpPr>
        <p:spPr>
          <a:xfrm>
            <a:off x="-152400" y="0"/>
            <a:ext cx="9525000" cy="838200"/>
          </a:xfrm>
          <a:noFill/>
          <a:ln/>
          <a:extLst>
            <a:ext uri="{909E8E84-426E-40DD-AFC4-6F175D3DCCD1}">
              <a14:hiddenFill xmlns:a14="http://schemas.microsoft.com/office/drawing/2010/main">
                <a:solidFill>
                  <a:schemeClr val="accent1"/>
                </a:solidFill>
              </a14:hiddenFill>
            </a:ext>
          </a:extLst>
        </p:spPr>
        <p:txBody>
          <a:bodyPr/>
          <a:lstStyle/>
          <a:p>
            <a:r>
              <a:rPr lang="en-US" sz="2400" dirty="0" smtClean="0">
                <a:solidFill>
                  <a:srgbClr val="002060"/>
                </a:solidFill>
              </a:rPr>
              <a:t>We develop </a:t>
            </a:r>
            <a:r>
              <a:rPr lang="en-US" sz="2400" dirty="0">
                <a:solidFill>
                  <a:srgbClr val="002060"/>
                </a:solidFill>
              </a:rPr>
              <a:t>methods and software simultaneously with Applications to the most </a:t>
            </a:r>
            <a:r>
              <a:rPr lang="en-US" sz="2400" dirty="0" smtClean="0">
                <a:solidFill>
                  <a:srgbClr val="002060"/>
                </a:solidFill>
              </a:rPr>
              <a:t>challenging materials problems</a:t>
            </a:r>
            <a:r>
              <a:rPr lang="en-US" sz="2400" dirty="0">
                <a:solidFill>
                  <a:srgbClr val="002060"/>
                </a:solidFill>
              </a:rPr>
              <a:t>. </a:t>
            </a:r>
            <a:endParaRPr lang="en-US" altLang="en-US" sz="2400" dirty="0">
              <a:solidFill>
                <a:srgbClr val="002060"/>
              </a:solidFill>
            </a:endParaRPr>
          </a:p>
        </p:txBody>
      </p:sp>
      <p:sp>
        <p:nvSpPr>
          <p:cNvPr id="10074116" name="Text Box 4"/>
          <p:cNvSpPr txBox="1">
            <a:spLocks noChangeArrowheads="1"/>
          </p:cNvSpPr>
          <p:nvPr/>
        </p:nvSpPr>
        <p:spPr bwMode="auto">
          <a:xfrm>
            <a:off x="0" y="6035675"/>
            <a:ext cx="9144000" cy="830997"/>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solidFill>
                  <a:schemeClr val="accent2"/>
                </a:solidFill>
              </a:rPr>
              <a:t>MultiParadigm Strategy enables application of 1</a:t>
            </a:r>
            <a:r>
              <a:rPr lang="en-US" sz="2400" baseline="30000" dirty="0">
                <a:solidFill>
                  <a:schemeClr val="accent2"/>
                </a:solidFill>
              </a:rPr>
              <a:t>st</a:t>
            </a:r>
            <a:r>
              <a:rPr lang="en-US" sz="2400" dirty="0">
                <a:solidFill>
                  <a:schemeClr val="accent2"/>
                </a:solidFill>
              </a:rPr>
              <a:t> principles to </a:t>
            </a:r>
            <a:r>
              <a:rPr lang="en-US" sz="2400" dirty="0" smtClean="0">
                <a:solidFill>
                  <a:schemeClr val="accent2"/>
                </a:solidFill>
              </a:rPr>
              <a:t>synthesis of complex </a:t>
            </a:r>
            <a:r>
              <a:rPr lang="en-US" sz="2400" dirty="0">
                <a:solidFill>
                  <a:schemeClr val="accent2"/>
                </a:solidFill>
              </a:rPr>
              <a:t>systems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제목 2"/>
          <p:cNvSpPr>
            <a:spLocks noGrp="1"/>
          </p:cNvSpPr>
          <p:nvPr>
            <p:ph type="title" idx="4294967295"/>
          </p:nvPr>
        </p:nvSpPr>
        <p:spPr>
          <a:xfrm>
            <a:off x="457200" y="0"/>
            <a:ext cx="8229600" cy="838200"/>
          </a:xfrm>
        </p:spPr>
        <p:txBody>
          <a:bodyPr lIns="91435" tIns="45718" rIns="91435" bIns="45718"/>
          <a:lstStyle/>
          <a:p>
            <a:r>
              <a:rPr lang="en-US" altLang="ko-KR">
                <a:ea typeface="굴림" pitchFamily="34" charset="-127"/>
              </a:rPr>
              <a:t>Graphite Energy Curve</a:t>
            </a:r>
            <a:endParaRPr lang="ko-KR" altLang="en-US">
              <a:ea typeface="굴림" pitchFamily="34" charset="-127"/>
            </a:endParaRPr>
          </a:p>
        </p:txBody>
      </p:sp>
      <p:pic>
        <p:nvPicPr>
          <p:cNvPr id="216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81113"/>
            <a:ext cx="7772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Rectangle 5"/>
          <p:cNvSpPr>
            <a:spLocks noChangeArrowheads="1"/>
          </p:cNvSpPr>
          <p:nvPr/>
        </p:nvSpPr>
        <p:spPr bwMode="auto">
          <a:xfrm>
            <a:off x="1258888" y="5643563"/>
            <a:ext cx="6902450" cy="946150"/>
          </a:xfrm>
          <a:prstGeom prst="rect">
            <a:avLst/>
          </a:prstGeom>
          <a:solidFill>
            <a:srgbClr val="FFFF00"/>
          </a:solidFill>
          <a:ln>
            <a:noFill/>
          </a:ln>
          <a:extLst/>
        </p:spPr>
        <p:txBody>
          <a:bodyPr wrap="none" lIns="91435" tIns="45718" rIns="91435" bIns="45718">
            <a:spAutoFit/>
          </a:bodyPr>
          <a:lstStyle/>
          <a:p>
            <a:pPr latinLnBrk="1"/>
            <a:r>
              <a:rPr lang="en-US" altLang="ko-KR" sz="2800" dirty="0">
                <a:latin typeface="Corbel" pitchFamily="34" charset="0"/>
                <a:ea typeface="Malgun Gothic" pitchFamily="34" charset="-127"/>
              </a:rPr>
              <a:t>BE = 1.34 kcal/mol (</a:t>
            </a:r>
            <a:r>
              <a:rPr lang="en-US" altLang="ko-KR" sz="2800" dirty="0" err="1">
                <a:latin typeface="Corbel" pitchFamily="34" charset="0"/>
                <a:ea typeface="Malgun Gothic" pitchFamily="34" charset="-127"/>
              </a:rPr>
              <a:t>QMC</a:t>
            </a:r>
            <a:r>
              <a:rPr lang="en-US" altLang="ko-KR" sz="2800" dirty="0">
                <a:latin typeface="Corbel" pitchFamily="34" charset="0"/>
                <a:ea typeface="Malgun Gothic" pitchFamily="34" charset="-127"/>
              </a:rPr>
              <a:t>: 1.38, Exp: 0.84-1.24)</a:t>
            </a:r>
          </a:p>
          <a:p>
            <a:pPr latinLnBrk="1"/>
            <a:r>
              <a:rPr lang="en-US" altLang="ko-KR" sz="2800" dirty="0">
                <a:latin typeface="Corbel" pitchFamily="34" charset="0"/>
                <a:ea typeface="Malgun Gothic" pitchFamily="34" charset="-127"/>
              </a:rPr>
              <a:t>c =6.8 angstrom (</a:t>
            </a:r>
            <a:r>
              <a:rPr lang="en-US" altLang="ko-KR" sz="2800" dirty="0" err="1">
                <a:latin typeface="Corbel" pitchFamily="34" charset="0"/>
                <a:ea typeface="Malgun Gothic" pitchFamily="34" charset="-127"/>
              </a:rPr>
              <a:t>QMC</a:t>
            </a:r>
            <a:r>
              <a:rPr lang="en-US" altLang="ko-KR" sz="2800" dirty="0">
                <a:latin typeface="Corbel" pitchFamily="34" charset="0"/>
                <a:ea typeface="Malgun Gothic" pitchFamily="34" charset="-127"/>
              </a:rPr>
              <a:t>: 6.8527, Exp: 6.6562)</a:t>
            </a:r>
            <a:endParaRPr kumimoji="1" lang="ko-KR" altLang="en-US" sz="2800" dirty="0">
              <a:latin typeface="굴림" pitchFamily="34" charset="-127"/>
              <a:ea typeface="굴림" pitchFamily="34" charset="-127"/>
            </a:endParaRPr>
          </a:p>
        </p:txBody>
      </p:sp>
    </p:spTree>
    <p:extLst>
      <p:ext uri="{BB962C8B-B14F-4D97-AF65-F5344CB8AC3E}">
        <p14:creationId xmlns:p14="http://schemas.microsoft.com/office/powerpoint/2010/main" val="3635919008"/>
      </p:ext>
    </p:extLst>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제목 2"/>
          <p:cNvSpPr>
            <a:spLocks noGrp="1"/>
          </p:cNvSpPr>
          <p:nvPr>
            <p:ph type="title" idx="4294967295"/>
          </p:nvPr>
        </p:nvSpPr>
        <p:spPr>
          <a:xfrm>
            <a:off x="0" y="0"/>
            <a:ext cx="9144000" cy="838200"/>
          </a:xfrm>
        </p:spPr>
        <p:txBody>
          <a:bodyPr lIns="91435" tIns="45718" rIns="91435" bIns="45718"/>
          <a:lstStyle/>
          <a:p>
            <a:r>
              <a:rPr lang="en-US" altLang="ko-KR" dirty="0" smtClean="0">
                <a:ea typeface="굴림" pitchFamily="34" charset="-127"/>
              </a:rPr>
              <a:t>Molecular Crystals </a:t>
            </a:r>
            <a:r>
              <a:rPr lang="en-US" altLang="ko-KR" dirty="0" err="1" smtClean="0">
                <a:ea typeface="굴림" pitchFamily="34" charset="-127"/>
              </a:rPr>
              <a:t>PBE</a:t>
            </a:r>
            <a:r>
              <a:rPr lang="en-US" altLang="ko-KR" dirty="0" smtClean="0">
                <a:ea typeface="굴림" pitchFamily="34" charset="-127"/>
              </a:rPr>
              <a:t>-lg, NO parameters</a:t>
            </a:r>
            <a:endParaRPr lang="ko-KR" altLang="en-US" dirty="0">
              <a:ea typeface="굴림" pitchFamily="34" charset="-127"/>
            </a:endParaRPr>
          </a:p>
        </p:txBody>
      </p:sp>
      <p:graphicFrame>
        <p:nvGraphicFramePr>
          <p:cNvPr id="218116" name="Group 4"/>
          <p:cNvGraphicFramePr>
            <a:graphicFrameLocks noGrp="1"/>
          </p:cNvGraphicFramePr>
          <p:nvPr>
            <p:extLst>
              <p:ext uri="{D42A27DB-BD31-4B8C-83A1-F6EECF244321}">
                <p14:modId xmlns:p14="http://schemas.microsoft.com/office/powerpoint/2010/main" val="106286855"/>
              </p:ext>
            </p:extLst>
          </p:nvPr>
        </p:nvGraphicFramePr>
        <p:xfrm>
          <a:off x="957262" y="762000"/>
          <a:ext cx="8110538" cy="3336927"/>
        </p:xfrm>
        <a:graphic>
          <a:graphicData uri="http://schemas.openxmlformats.org/drawingml/2006/table">
            <a:tbl>
              <a:tblPr/>
              <a:tblGrid>
                <a:gridCol w="2027238"/>
                <a:gridCol w="2028825"/>
                <a:gridCol w="2027237"/>
                <a:gridCol w="20272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rgbClr val="FFFFFF"/>
                          </a:solidFill>
                          <a:effectLst/>
                          <a:latin typeface="Arial" pitchFamily="34" charset="0"/>
                          <a:ea typeface="굴림" pitchFamily="34" charset="-127"/>
                          <a:cs typeface="Arial" pitchFamily="34" charset="0"/>
                        </a:rPr>
                        <a:t>Molecules</a:t>
                      </a:r>
                      <a:endParaRPr kumimoji="0" lang="ko-KR" altLang="en-US" sz="1800" b="1" i="0" u="none" strike="noStrike" cap="none" normalizeH="0" baseline="0" dirty="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PBE</a:t>
                      </a:r>
                      <a:endParaRPr kumimoji="0" lang="ko-KR" altLang="en-US" sz="1800" b="1" i="0"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PBE-</a:t>
                      </a:r>
                      <a:r>
                        <a:rPr kumimoji="0" lang="en-US" altLang="ko-KR" sz="1800" b="1" i="1" u="none" strike="noStrike" cap="none" normalizeH="0" baseline="0" smtClean="0">
                          <a:ln>
                            <a:noFill/>
                          </a:ln>
                          <a:solidFill>
                            <a:srgbClr val="FFFFFF"/>
                          </a:solidFill>
                          <a:effectLst/>
                          <a:latin typeface="Arial" pitchFamily="34" charset="0"/>
                          <a:ea typeface="굴림" pitchFamily="34" charset="-127"/>
                          <a:cs typeface="Arial" pitchFamily="34" charset="0"/>
                        </a:rPr>
                        <a:t>ℓg</a:t>
                      </a:r>
                      <a:endParaRPr kumimoji="0" lang="ko-KR" altLang="en-US" sz="1800" b="1" i="1"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Exp.</a:t>
                      </a:r>
                      <a:endParaRPr kumimoji="0" lang="ko-KR" altLang="en-US" sz="1800" b="1" i="0"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F</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0.27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1.38</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2.19</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Cl</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2.05</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5.76</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7.17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Br</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5.91</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10.39</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11.07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I</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rPr>
                        <a:t>8.56</a:t>
                      </a:r>
                      <a:endParaRPr kumimoji="0" lang="ko-KR" altLang="en-US"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14.47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15.66</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O</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0.13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1.50</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2.07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N</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0.02</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1.22</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1.78</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CO</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0.11</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1.54</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2.08</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CO</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1.99</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4.37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rPr>
                        <a:t>6.27</a:t>
                      </a:r>
                      <a:endParaRPr kumimoji="0" lang="ko-KR" altLang="en-US"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TextBox 1"/>
          <p:cNvSpPr txBox="1"/>
          <p:nvPr/>
        </p:nvSpPr>
        <p:spPr>
          <a:xfrm rot="16200000">
            <a:off x="-1902767" y="1826568"/>
            <a:ext cx="4267200" cy="461665"/>
          </a:xfrm>
          <a:prstGeom prst="rect">
            <a:avLst/>
          </a:prstGeom>
          <a:noFill/>
        </p:spPr>
        <p:txBody>
          <a:bodyPr wrap="square" rtlCol="0">
            <a:spAutoFit/>
          </a:bodyPr>
          <a:lstStyle/>
          <a:p>
            <a:r>
              <a:rPr lang="en-US" altLang="ko-KR" sz="2400" dirty="0">
                <a:ea typeface="굴림" pitchFamily="34" charset="-127"/>
              </a:rPr>
              <a:t>Sublimation energy (</a:t>
            </a:r>
            <a:r>
              <a:rPr lang="en-US" altLang="ko-KR" sz="2400" dirty="0" smtClean="0">
                <a:ea typeface="굴림" pitchFamily="34" charset="-127"/>
              </a:rPr>
              <a:t>kcal/mol)</a:t>
            </a:r>
            <a:endParaRPr lang="en-US" sz="2400" dirty="0"/>
          </a:p>
        </p:txBody>
      </p:sp>
      <p:graphicFrame>
        <p:nvGraphicFramePr>
          <p:cNvPr id="7" name="Group 4"/>
          <p:cNvGraphicFramePr>
            <a:graphicFrameLocks noGrp="1"/>
          </p:cNvGraphicFramePr>
          <p:nvPr>
            <p:extLst>
              <p:ext uri="{D42A27DB-BD31-4B8C-83A1-F6EECF244321}">
                <p14:modId xmlns:p14="http://schemas.microsoft.com/office/powerpoint/2010/main" val="4065627793"/>
              </p:ext>
            </p:extLst>
          </p:nvPr>
        </p:nvGraphicFramePr>
        <p:xfrm>
          <a:off x="1020993" y="4191001"/>
          <a:ext cx="8110538" cy="3336927"/>
        </p:xfrm>
        <a:graphic>
          <a:graphicData uri="http://schemas.openxmlformats.org/drawingml/2006/table">
            <a:tbl>
              <a:tblPr/>
              <a:tblGrid>
                <a:gridCol w="2027238"/>
                <a:gridCol w="2028825"/>
                <a:gridCol w="2027237"/>
                <a:gridCol w="202723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rgbClr val="FFFFFF"/>
                          </a:solidFill>
                          <a:effectLst/>
                          <a:latin typeface="Arial" pitchFamily="34" charset="0"/>
                          <a:ea typeface="굴림" pitchFamily="34" charset="-127"/>
                          <a:cs typeface="Arial" pitchFamily="34" charset="0"/>
                        </a:rPr>
                        <a:t>Molecules</a:t>
                      </a:r>
                      <a:endParaRPr kumimoji="0" lang="ko-KR" altLang="en-US" sz="1800" b="1" i="0" u="none" strike="noStrike" cap="none" normalizeH="0" baseline="0" dirty="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PBE</a:t>
                      </a:r>
                      <a:endParaRPr kumimoji="0" lang="ko-KR" altLang="en-US" sz="1800" b="1" i="0"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PBE-</a:t>
                      </a:r>
                      <a:r>
                        <a:rPr kumimoji="0" lang="en-US" altLang="ko-KR" sz="1800" b="1" i="1" u="none" strike="noStrike" cap="none" normalizeH="0" baseline="0" smtClean="0">
                          <a:ln>
                            <a:noFill/>
                          </a:ln>
                          <a:solidFill>
                            <a:srgbClr val="FFFFFF"/>
                          </a:solidFill>
                          <a:effectLst/>
                          <a:latin typeface="Arial" pitchFamily="34" charset="0"/>
                          <a:ea typeface="굴림" pitchFamily="34" charset="-127"/>
                          <a:cs typeface="Arial" pitchFamily="34" charset="0"/>
                        </a:rPr>
                        <a:t>ℓg</a:t>
                      </a:r>
                      <a:endParaRPr kumimoji="0" lang="ko-KR" altLang="en-US" sz="1800" b="1" i="1"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FFFFF"/>
                          </a:solidFill>
                          <a:effectLst/>
                          <a:latin typeface="Arial" pitchFamily="34" charset="0"/>
                          <a:ea typeface="굴림" pitchFamily="34" charset="-127"/>
                          <a:cs typeface="Arial" pitchFamily="34" charset="0"/>
                        </a:rPr>
                        <a:t>Exp.</a:t>
                      </a:r>
                      <a:endParaRPr kumimoji="0" lang="ko-KR" altLang="en-US" sz="1800" b="1" i="0" u="none" strike="noStrike" cap="none" normalizeH="0" baseline="0" smtClean="0">
                        <a:ln>
                          <a:noFill/>
                        </a:ln>
                        <a:solidFill>
                          <a:srgbClr val="FFFFFF"/>
                        </a:solidFill>
                        <a:effectLst/>
                        <a:latin typeface="Arial" pitchFamily="34" charset="0"/>
                        <a:ea typeface="굴림" pitchFamily="34" charset="-127"/>
                        <a:cs typeface="Arial"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F</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rPr>
                        <a:t>126.47</a:t>
                      </a:r>
                      <a:endParaRPr kumimoji="0" lang="ko-KR" altLang="en-US"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126.32</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128.24</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Cl</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282.48</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236.23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231.06</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Br</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317.30</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270.06</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260.74</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I</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409.03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345.13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325.03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O</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69.38</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69.35</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69.47</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N</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180.04</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179.89</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179.91</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CO</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178.96</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178.99</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179.53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CO</a:t>
                      </a:r>
                      <a:r>
                        <a:rPr kumimoji="0" lang="en-US" altLang="ko-KR"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rPr>
                        <a:t>2</a:t>
                      </a:r>
                      <a:endParaRPr kumimoji="0" lang="ko-KR" altLang="en-US" sz="1800" b="0" i="0" u="none" strike="noStrike" cap="none" normalizeH="0" baseline="-2500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rPr>
                        <a:t>218.17</a:t>
                      </a:r>
                      <a:endParaRPr kumimoji="0" lang="ko-KR" altLang="en-US"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itchFamily="34" charset="0"/>
                          <a:ea typeface="굴림" pitchFamily="34" charset="-127"/>
                          <a:cs typeface="Calibri" pitchFamily="34" charset="0"/>
                        </a:rPr>
                        <a:t>179.93</a:t>
                      </a:r>
                      <a:endParaRPr kumimoji="0" lang="ko-KR" altLang="en-US" sz="1800" b="0" i="0" u="none" strike="noStrike" cap="none" normalizeH="0" baseline="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rPr>
                        <a:t>177.88</a:t>
                      </a:r>
                      <a:endParaRPr kumimoji="0" lang="ko-KR" altLang="en-US" sz="1800" b="0" i="0" u="none" strike="noStrike" cap="none" normalizeH="0" baseline="0" dirty="0" smtClean="0">
                        <a:ln>
                          <a:noFill/>
                        </a:ln>
                        <a:solidFill>
                          <a:srgbClr val="000000"/>
                        </a:solidFill>
                        <a:effectLst/>
                        <a:latin typeface="Calibri" pitchFamily="34" charset="0"/>
                        <a:ea typeface="굴림" pitchFamily="34" charset="-127"/>
                        <a:cs typeface="Calibri" pitchFamily="34" charset="0"/>
                      </a:endParaRPr>
                    </a:p>
                  </a:txBody>
                  <a:tcPr marL="91435" marR="91435"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TextBox 2"/>
          <p:cNvSpPr txBox="1"/>
          <p:nvPr/>
        </p:nvSpPr>
        <p:spPr>
          <a:xfrm rot="16200000">
            <a:off x="-1332384" y="4685184"/>
            <a:ext cx="4036367" cy="457200"/>
          </a:xfrm>
          <a:prstGeom prst="rect">
            <a:avLst/>
          </a:prstGeom>
          <a:noFill/>
        </p:spPr>
        <p:txBody>
          <a:bodyPr wrap="square" rtlCol="0">
            <a:spAutoFit/>
          </a:bodyPr>
          <a:lstStyle/>
          <a:p>
            <a:r>
              <a:rPr lang="en-US" altLang="ko-KR" sz="2400" dirty="0">
                <a:ea typeface="굴림" pitchFamily="34" charset="-127"/>
              </a:rPr>
              <a:t>Cell volume (</a:t>
            </a:r>
            <a:r>
              <a:rPr lang="en-US" altLang="ko-KR" sz="2400" dirty="0" err="1" smtClean="0">
                <a:ea typeface="굴림" pitchFamily="34" charset="-127"/>
              </a:rPr>
              <a:t>angstrom</a:t>
            </a:r>
            <a:r>
              <a:rPr lang="en-US" altLang="ko-KR" sz="2400" baseline="30000" dirty="0" err="1" smtClean="0">
                <a:ea typeface="굴림" pitchFamily="34" charset="-127"/>
              </a:rPr>
              <a:t>3</a:t>
            </a:r>
            <a:r>
              <a:rPr lang="en-US" altLang="ko-KR" sz="2400" dirty="0" smtClean="0">
                <a:ea typeface="굴림" pitchFamily="34" charset="-127"/>
              </a:rPr>
              <a:t>/cell)</a:t>
            </a:r>
            <a:endParaRPr lang="en-US" sz="2400" dirty="0"/>
          </a:p>
        </p:txBody>
      </p:sp>
      <p:sp>
        <p:nvSpPr>
          <p:cNvPr id="4" name="Rectangle 3"/>
          <p:cNvSpPr/>
          <p:nvPr/>
        </p:nvSpPr>
        <p:spPr bwMode="auto">
          <a:xfrm>
            <a:off x="5029200" y="685800"/>
            <a:ext cx="3657600" cy="3352800"/>
          </a:xfrm>
          <a:prstGeom prst="rect">
            <a:avLst/>
          </a:pr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5029200" y="4191001"/>
            <a:ext cx="3733800" cy="3352799"/>
          </a:xfrm>
          <a:prstGeom prst="rect">
            <a:avLst/>
          </a:pr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8375732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next generation of fully 1</a:t>
            </a:r>
            <a:r>
              <a:rPr lang="en-US" baseline="30000" dirty="0" smtClean="0"/>
              <a:t>st</a:t>
            </a:r>
            <a:r>
              <a:rPr lang="en-US" dirty="0" smtClean="0"/>
              <a:t> principles based force fields</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32</a:t>
            </a:fld>
            <a:endParaRPr lang="en-US"/>
          </a:p>
        </p:txBody>
      </p:sp>
      <p:sp>
        <p:nvSpPr>
          <p:cNvPr id="4" name="TextBox 3"/>
          <p:cNvSpPr txBox="1"/>
          <p:nvPr/>
        </p:nvSpPr>
        <p:spPr>
          <a:xfrm>
            <a:off x="457200" y="845403"/>
            <a:ext cx="8458200" cy="830997"/>
          </a:xfrm>
          <a:prstGeom prst="rect">
            <a:avLst/>
          </a:prstGeom>
          <a:solidFill>
            <a:schemeClr val="accent5">
              <a:lumMod val="20000"/>
              <a:lumOff val="80000"/>
            </a:schemeClr>
          </a:solidFill>
        </p:spPr>
        <p:txBody>
          <a:bodyPr wrap="square" rtlCol="0">
            <a:spAutoFit/>
          </a:bodyPr>
          <a:lstStyle/>
          <a:p>
            <a:r>
              <a:rPr lang="en-US" sz="2400" dirty="0" smtClean="0"/>
              <a:t>Use </a:t>
            </a:r>
            <a:r>
              <a:rPr lang="en-US" sz="2400" dirty="0" err="1" smtClean="0"/>
              <a:t>XYGJ-</a:t>
            </a:r>
            <a:r>
              <a:rPr lang="en-US" sz="2400" dirty="0" err="1" smtClean="0">
                <a:latin typeface="Symbol" pitchFamily="18" charset="2"/>
              </a:rPr>
              <a:t>l</a:t>
            </a:r>
            <a:r>
              <a:rPr lang="en-US" sz="2400" dirty="0" err="1" smtClean="0"/>
              <a:t>OS</a:t>
            </a:r>
            <a:r>
              <a:rPr lang="en-US" sz="2400" dirty="0" smtClean="0"/>
              <a:t> to optimize UFF </a:t>
            </a:r>
            <a:r>
              <a:rPr lang="en-US" sz="2400" dirty="0" err="1" smtClean="0"/>
              <a:t>C</a:t>
            </a:r>
            <a:r>
              <a:rPr lang="en-US" sz="2400" baseline="-25000" dirty="0" err="1" smtClean="0"/>
              <a:t>6</a:t>
            </a:r>
            <a:r>
              <a:rPr lang="en-US" sz="2400" dirty="0" smtClean="0"/>
              <a:t> parameters for </a:t>
            </a:r>
            <a:r>
              <a:rPr lang="en-US" sz="2400" dirty="0" err="1" smtClean="0"/>
              <a:t>PBE</a:t>
            </a:r>
            <a:r>
              <a:rPr lang="en-US" sz="2400" dirty="0" smtClean="0"/>
              <a:t>-lg for full range up to Lr (Z=103)</a:t>
            </a:r>
            <a:endParaRPr lang="en-US" sz="2400" dirty="0"/>
          </a:p>
        </p:txBody>
      </p:sp>
      <p:sp>
        <p:nvSpPr>
          <p:cNvPr id="5" name="TextBox 4"/>
          <p:cNvSpPr txBox="1"/>
          <p:nvPr/>
        </p:nvSpPr>
        <p:spPr>
          <a:xfrm>
            <a:off x="228600" y="1630740"/>
            <a:ext cx="8686800" cy="1569660"/>
          </a:xfrm>
          <a:prstGeom prst="rect">
            <a:avLst/>
          </a:prstGeom>
          <a:solidFill>
            <a:schemeClr val="bg2">
              <a:lumMod val="20000"/>
              <a:lumOff val="80000"/>
            </a:schemeClr>
          </a:solidFill>
        </p:spPr>
        <p:txBody>
          <a:bodyPr wrap="square" rtlCol="0">
            <a:spAutoFit/>
          </a:bodyPr>
          <a:lstStyle/>
          <a:p>
            <a:r>
              <a:rPr lang="en-US" sz="2400" dirty="0" smtClean="0"/>
              <a:t>Use </a:t>
            </a:r>
            <a:r>
              <a:rPr lang="en-US" sz="2400" dirty="0" err="1" smtClean="0"/>
              <a:t>PBE</a:t>
            </a:r>
            <a:r>
              <a:rPr lang="en-US" sz="2400" dirty="0" smtClean="0"/>
              <a:t>-lg to optimize structures of molecular crystals (“</a:t>
            </a:r>
            <a:r>
              <a:rPr lang="en-US" sz="2400" dirty="0" err="1" smtClean="0"/>
              <a:t>0K</a:t>
            </a:r>
            <a:r>
              <a:rPr lang="en-US" sz="2400" dirty="0" smtClean="0"/>
              <a:t> structure”) and do cold compression Equation of State (</a:t>
            </a:r>
            <a:r>
              <a:rPr lang="en-US" sz="2400" dirty="0" err="1" smtClean="0"/>
              <a:t>EoS</a:t>
            </a:r>
            <a:r>
              <a:rPr lang="en-US" sz="2400" dirty="0" smtClean="0"/>
              <a:t>) up to ~100 GPa (50% density increase) and out to -5 GPa (10% volume expansion)</a:t>
            </a:r>
          </a:p>
        </p:txBody>
      </p:sp>
      <p:sp>
        <p:nvSpPr>
          <p:cNvPr id="6" name="TextBox 5"/>
          <p:cNvSpPr txBox="1"/>
          <p:nvPr/>
        </p:nvSpPr>
        <p:spPr>
          <a:xfrm>
            <a:off x="0" y="6417647"/>
            <a:ext cx="9144000" cy="461665"/>
          </a:xfrm>
          <a:prstGeom prst="rect">
            <a:avLst/>
          </a:prstGeom>
          <a:solidFill>
            <a:srgbClr val="FFFF00"/>
          </a:solidFill>
        </p:spPr>
        <p:txBody>
          <a:bodyPr wrap="square" rtlCol="0">
            <a:spAutoFit/>
          </a:bodyPr>
          <a:lstStyle/>
          <a:p>
            <a:r>
              <a:rPr lang="en-US" sz="2400" dirty="0" smtClean="0"/>
              <a:t>Validate with MD simulations of </a:t>
            </a:r>
            <a:r>
              <a:rPr lang="en-US" sz="2400" dirty="0" err="1" smtClean="0"/>
              <a:t>EoS</a:t>
            </a:r>
            <a:r>
              <a:rPr lang="en-US" sz="2400" dirty="0" smtClean="0"/>
              <a:t> at experimental temperatures</a:t>
            </a:r>
            <a:endParaRPr lang="en-US" sz="2400" dirty="0"/>
          </a:p>
        </p:txBody>
      </p:sp>
      <p:sp>
        <p:nvSpPr>
          <p:cNvPr id="7" name="TextBox 6"/>
          <p:cNvSpPr txBox="1"/>
          <p:nvPr/>
        </p:nvSpPr>
        <p:spPr>
          <a:xfrm>
            <a:off x="0" y="3124200"/>
            <a:ext cx="9144000" cy="3785652"/>
          </a:xfrm>
          <a:prstGeom prst="rect">
            <a:avLst/>
          </a:prstGeom>
          <a:noFill/>
        </p:spPr>
        <p:txBody>
          <a:bodyPr wrap="square" rtlCol="0">
            <a:spAutoFit/>
          </a:bodyPr>
          <a:lstStyle/>
          <a:p>
            <a:r>
              <a:rPr lang="en-US" sz="2400" dirty="0"/>
              <a:t>First do crystals with little of no hydrogen bonding.</a:t>
            </a:r>
          </a:p>
          <a:p>
            <a:r>
              <a:rPr lang="en-US" sz="2400" dirty="0"/>
              <a:t>Use this to derive 1</a:t>
            </a:r>
            <a:r>
              <a:rPr lang="en-US" sz="2400" baseline="30000" dirty="0"/>
              <a:t>st</a:t>
            </a:r>
            <a:r>
              <a:rPr lang="en-US" sz="2400" dirty="0"/>
              <a:t> principles vdw attraction. </a:t>
            </a:r>
          </a:p>
          <a:p>
            <a:r>
              <a:rPr lang="en-US" sz="2400" dirty="0"/>
              <a:t>Use geometric combination rules, but where necessary allow off-diagonal</a:t>
            </a:r>
          </a:p>
          <a:p>
            <a:r>
              <a:rPr lang="en-US" sz="2400" dirty="0"/>
              <a:t>Then do ice and other hydrogen bonded systems to include radial dependence data for </a:t>
            </a:r>
            <a:r>
              <a:rPr lang="en-US" sz="2400" dirty="0" err="1"/>
              <a:t>HB</a:t>
            </a:r>
            <a:r>
              <a:rPr lang="en-US" sz="2400" dirty="0"/>
              <a:t> interactions</a:t>
            </a:r>
          </a:p>
          <a:p>
            <a:r>
              <a:rPr lang="en-US" sz="2400" dirty="0"/>
              <a:t>Complement this with </a:t>
            </a:r>
            <a:r>
              <a:rPr lang="en-US" sz="2400" dirty="0" err="1"/>
              <a:t>XYGJ-</a:t>
            </a:r>
            <a:r>
              <a:rPr lang="en-US" sz="2400" dirty="0" err="1">
                <a:latin typeface="Symbol" pitchFamily="18" charset="2"/>
              </a:rPr>
              <a:t>l</a:t>
            </a:r>
            <a:r>
              <a:rPr lang="en-US" sz="2400" dirty="0" err="1"/>
              <a:t>OS</a:t>
            </a:r>
            <a:r>
              <a:rPr lang="en-US" sz="2400" dirty="0"/>
              <a:t> and </a:t>
            </a:r>
            <a:r>
              <a:rPr lang="en-US" sz="2400" dirty="0" err="1"/>
              <a:t>PBE</a:t>
            </a:r>
            <a:r>
              <a:rPr lang="en-US" sz="2400" dirty="0"/>
              <a:t>-lg </a:t>
            </a:r>
            <a:r>
              <a:rPr lang="en-US" sz="2400" dirty="0" err="1"/>
              <a:t>calcuations</a:t>
            </a:r>
            <a:r>
              <a:rPr lang="en-US" sz="2400" dirty="0"/>
              <a:t> on hydrogen bonded dimers to extract angular dependence (use Dreiding-like 3 atom </a:t>
            </a:r>
            <a:r>
              <a:rPr lang="en-US" sz="2400" dirty="0" err="1"/>
              <a:t>HB</a:t>
            </a:r>
            <a:r>
              <a:rPr lang="en-US" sz="2400" dirty="0"/>
              <a:t> term)</a:t>
            </a:r>
          </a:p>
          <a:p>
            <a:endParaRPr lang="en-US" sz="2400" dirty="0"/>
          </a:p>
        </p:txBody>
      </p:sp>
      <p:sp>
        <p:nvSpPr>
          <p:cNvPr id="8" name="Rectangle 7"/>
          <p:cNvSpPr/>
          <p:nvPr/>
        </p:nvSpPr>
        <p:spPr bwMode="auto">
          <a:xfrm>
            <a:off x="0" y="3505200"/>
            <a:ext cx="6248400" cy="4572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eaLnBrk="0" hangingPunct="0"/>
            <a:endParaRPr lang="en-US"/>
          </a:p>
        </p:txBody>
      </p:sp>
    </p:spTree>
    <p:extLst>
      <p:ext uri="{BB962C8B-B14F-4D97-AF65-F5344CB8AC3E}">
        <p14:creationId xmlns:p14="http://schemas.microsoft.com/office/powerpoint/2010/main" val="38490889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next generation of fully 1</a:t>
            </a:r>
            <a:r>
              <a:rPr lang="en-US" baseline="30000" dirty="0" smtClean="0"/>
              <a:t>st</a:t>
            </a:r>
            <a:r>
              <a:rPr lang="en-US" dirty="0" smtClean="0"/>
              <a:t> principles based force fields</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33</a:t>
            </a:fld>
            <a:endParaRPr lang="en-US"/>
          </a:p>
        </p:txBody>
      </p:sp>
      <p:sp>
        <p:nvSpPr>
          <p:cNvPr id="6" name="TextBox 5"/>
          <p:cNvSpPr txBox="1"/>
          <p:nvPr/>
        </p:nvSpPr>
        <p:spPr>
          <a:xfrm>
            <a:off x="0" y="6417647"/>
            <a:ext cx="9144000" cy="461665"/>
          </a:xfrm>
          <a:prstGeom prst="rect">
            <a:avLst/>
          </a:prstGeom>
          <a:solidFill>
            <a:srgbClr val="FFFF00"/>
          </a:solidFill>
        </p:spPr>
        <p:txBody>
          <a:bodyPr wrap="square" rtlCol="0">
            <a:spAutoFit/>
          </a:bodyPr>
          <a:lstStyle/>
          <a:p>
            <a:r>
              <a:rPr lang="en-US" sz="2400" dirty="0" smtClean="0"/>
              <a:t>Validate with MD simulations of </a:t>
            </a:r>
            <a:r>
              <a:rPr lang="en-US" sz="2400" dirty="0" err="1" smtClean="0"/>
              <a:t>EoS</a:t>
            </a:r>
            <a:r>
              <a:rPr lang="en-US" sz="2400" dirty="0" smtClean="0"/>
              <a:t> at experimental temperatures</a:t>
            </a:r>
            <a:endParaRPr lang="en-US" sz="2400" dirty="0"/>
          </a:p>
        </p:txBody>
      </p:sp>
      <p:sp>
        <p:nvSpPr>
          <p:cNvPr id="8" name="TextBox 7"/>
          <p:cNvSpPr txBox="1"/>
          <p:nvPr/>
        </p:nvSpPr>
        <p:spPr>
          <a:xfrm>
            <a:off x="152400" y="990600"/>
            <a:ext cx="8839200" cy="2831544"/>
          </a:xfrm>
          <a:prstGeom prst="rect">
            <a:avLst/>
          </a:prstGeom>
          <a:noFill/>
        </p:spPr>
        <p:txBody>
          <a:bodyPr wrap="square" rtlCol="0">
            <a:spAutoFit/>
          </a:bodyPr>
          <a:lstStyle/>
          <a:p>
            <a:pPr>
              <a:spcAft>
                <a:spcPts val="600"/>
              </a:spcAft>
            </a:pPr>
            <a:r>
              <a:rPr lang="en-US" sz="2400" dirty="0" smtClean="0"/>
              <a:t>For valence terms, several strategies</a:t>
            </a:r>
          </a:p>
          <a:p>
            <a:pPr>
              <a:spcAft>
                <a:spcPts val="600"/>
              </a:spcAft>
            </a:pPr>
            <a:r>
              <a:rPr lang="en-US" sz="2400" dirty="0" smtClean="0"/>
              <a:t>For applications not involving reactions, use rule based FF (Dreiding, UFF) but rederived parameters based on highest quality DFT (not use empirical data to determine parameters since will not have experiments on all possible combinations)</a:t>
            </a:r>
          </a:p>
          <a:p>
            <a:pPr>
              <a:spcAft>
                <a:spcPts val="600"/>
              </a:spcAft>
            </a:pPr>
            <a:r>
              <a:rPr lang="en-US" sz="2400" dirty="0" smtClean="0"/>
              <a:t>For applications involving reactions, extend and parameterize ReaxFF</a:t>
            </a:r>
            <a:endParaRPr lang="en-US" sz="2400" dirty="0"/>
          </a:p>
        </p:txBody>
      </p:sp>
    </p:spTree>
    <p:extLst>
      <p:ext uri="{BB962C8B-B14F-4D97-AF65-F5344CB8AC3E}">
        <p14:creationId xmlns:p14="http://schemas.microsoft.com/office/powerpoint/2010/main" val="30802623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next generation of fully 1</a:t>
            </a:r>
            <a:r>
              <a:rPr lang="en-US" baseline="30000" dirty="0" smtClean="0"/>
              <a:t>st</a:t>
            </a:r>
            <a:r>
              <a:rPr lang="en-US" dirty="0" smtClean="0"/>
              <a:t> principles based force fields</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34</a:t>
            </a:fld>
            <a:endParaRPr lang="en-US"/>
          </a:p>
        </p:txBody>
      </p:sp>
      <p:sp>
        <p:nvSpPr>
          <p:cNvPr id="8" name="TextBox 7"/>
          <p:cNvSpPr txBox="1"/>
          <p:nvPr/>
        </p:nvSpPr>
        <p:spPr>
          <a:xfrm>
            <a:off x="152400" y="990600"/>
            <a:ext cx="8839200" cy="2831544"/>
          </a:xfrm>
          <a:prstGeom prst="rect">
            <a:avLst/>
          </a:prstGeom>
          <a:noFill/>
        </p:spPr>
        <p:txBody>
          <a:bodyPr wrap="square" rtlCol="0">
            <a:spAutoFit/>
          </a:bodyPr>
          <a:lstStyle/>
          <a:p>
            <a:pPr>
              <a:spcAft>
                <a:spcPts val="600"/>
              </a:spcAft>
            </a:pPr>
            <a:r>
              <a:rPr lang="en-US" sz="2400" dirty="0" smtClean="0"/>
              <a:t>For valence terms, several strategies</a:t>
            </a:r>
          </a:p>
          <a:p>
            <a:pPr>
              <a:spcAft>
                <a:spcPts val="600"/>
              </a:spcAft>
            </a:pPr>
            <a:r>
              <a:rPr lang="en-US" sz="2400" dirty="0" smtClean="0"/>
              <a:t>For applications not involving reactions, use rule based FF (Dreiding, UFF) but rederived parameters based on highest quality DFT (not use empirical data to determine parameters since will not have experiments on all possible combinations)</a:t>
            </a:r>
          </a:p>
          <a:p>
            <a:pPr>
              <a:spcAft>
                <a:spcPts val="600"/>
              </a:spcAft>
            </a:pPr>
            <a:r>
              <a:rPr lang="en-US" sz="2400" dirty="0" smtClean="0"/>
              <a:t>For applications involving reactions, extend and parameterize ReaxFF</a:t>
            </a:r>
            <a:endParaRPr lang="en-US" sz="2400" dirty="0"/>
          </a:p>
        </p:txBody>
      </p:sp>
      <p:sp>
        <p:nvSpPr>
          <p:cNvPr id="4" name="TextBox 3"/>
          <p:cNvSpPr txBox="1"/>
          <p:nvPr/>
        </p:nvSpPr>
        <p:spPr>
          <a:xfrm>
            <a:off x="152400" y="3810000"/>
            <a:ext cx="8686800" cy="1569660"/>
          </a:xfrm>
          <a:prstGeom prst="rect">
            <a:avLst/>
          </a:prstGeom>
          <a:solidFill>
            <a:srgbClr val="FFFF00"/>
          </a:solidFill>
        </p:spPr>
        <p:txBody>
          <a:bodyPr wrap="square" rtlCol="0">
            <a:spAutoFit/>
          </a:bodyPr>
          <a:lstStyle/>
          <a:p>
            <a:r>
              <a:rPr lang="en-US" sz="2400" dirty="0" smtClean="0"/>
              <a:t>Of course no agency will fund such developments, but as in the past (developing Dreiding, UFF,  ReaxFF, eFF) we will do without direct funding, but in the context of carrying out applications</a:t>
            </a:r>
            <a:endParaRPr lang="en-US" sz="2400" dirty="0"/>
          </a:p>
        </p:txBody>
      </p:sp>
    </p:spTree>
    <p:extLst>
      <p:ext uri="{BB962C8B-B14F-4D97-AF65-F5344CB8AC3E}">
        <p14:creationId xmlns:p14="http://schemas.microsoft.com/office/powerpoint/2010/main" val="35493910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a:xfrm>
            <a:off x="8458200" y="6092825"/>
            <a:ext cx="609600" cy="304800"/>
          </a:xfrm>
        </p:spPr>
        <p:txBody>
          <a:bodyPr/>
          <a:lstStyle/>
          <a:p>
            <a:fld id="{D0F42B55-EB24-455F-9D8D-9387C131CCBB}" type="slidenum">
              <a:rPr lang="en-US"/>
              <a:pPr/>
              <a:t>35</a:t>
            </a:fld>
            <a:endParaRPr lang="en-US"/>
          </a:p>
        </p:txBody>
      </p:sp>
      <p:sp>
        <p:nvSpPr>
          <p:cNvPr id="10514434" name="Rectangle 2"/>
          <p:cNvSpPr>
            <a:spLocks noGrp="1" noChangeArrowheads="1"/>
          </p:cNvSpPr>
          <p:nvPr>
            <p:ph type="title"/>
          </p:nvPr>
        </p:nvSpPr>
        <p:spPr/>
        <p:txBody>
          <a:bodyPr/>
          <a:lstStyle/>
          <a:p>
            <a:r>
              <a:rPr lang="en-US" sz="2800" dirty="0"/>
              <a:t>Remaining issue: experimental energies are free energies, need to calculate </a:t>
            </a:r>
            <a:r>
              <a:rPr lang="en-US" sz="2800" dirty="0" smtClean="0"/>
              <a:t>entropy</a:t>
            </a:r>
            <a:endParaRPr lang="en-US" sz="2800" b="0" dirty="0">
              <a:solidFill>
                <a:schemeClr val="tx1"/>
              </a:solidFill>
            </a:endParaRPr>
          </a:p>
        </p:txBody>
      </p:sp>
      <p:sp>
        <p:nvSpPr>
          <p:cNvPr id="10514435" name="Text Box 3"/>
          <p:cNvSpPr txBox="1">
            <a:spLocks noChangeArrowheads="1"/>
          </p:cNvSpPr>
          <p:nvPr/>
        </p:nvSpPr>
        <p:spPr bwMode="auto">
          <a:xfrm>
            <a:off x="-76200" y="19050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latin typeface="Arial" charset="0"/>
                <a:cs typeface="Arial" charset="0"/>
              </a:rPr>
              <a:t>Free Energy, F = U – TS = − </a:t>
            </a:r>
            <a:r>
              <a:rPr lang="en-US" sz="2400" b="0" i="1" dirty="0" err="1">
                <a:latin typeface="Arial" charset="0"/>
                <a:cs typeface="Arial" charset="0"/>
              </a:rPr>
              <a:t>k</a:t>
            </a:r>
            <a:r>
              <a:rPr lang="en-US" sz="2400" b="0" i="1" baseline="-25000" dirty="0" err="1">
                <a:latin typeface="Arial" charset="0"/>
                <a:cs typeface="Arial" charset="0"/>
              </a:rPr>
              <a:t>B</a:t>
            </a:r>
            <a:r>
              <a:rPr lang="en-US" sz="2400" b="0" i="1" dirty="0" err="1">
                <a:latin typeface="Arial" charset="0"/>
                <a:cs typeface="Arial" charset="0"/>
              </a:rPr>
              <a:t>T</a:t>
            </a:r>
            <a:r>
              <a:rPr lang="en-US" sz="2400" b="0" i="1" dirty="0">
                <a:latin typeface="Arial" charset="0"/>
                <a:cs typeface="Arial" charset="0"/>
              </a:rPr>
              <a:t> </a:t>
            </a:r>
            <a:r>
              <a:rPr lang="en-US" sz="2400" b="0" dirty="0" err="1">
                <a:latin typeface="Arial" charset="0"/>
                <a:cs typeface="Arial" charset="0"/>
              </a:rPr>
              <a:t>ln</a:t>
            </a:r>
            <a:r>
              <a:rPr lang="en-US" sz="2400" b="0" dirty="0">
                <a:latin typeface="Arial" charset="0"/>
                <a:cs typeface="Arial" charset="0"/>
              </a:rPr>
              <a:t> </a:t>
            </a:r>
            <a:r>
              <a:rPr lang="en-US" sz="2400" b="0" i="1" dirty="0">
                <a:latin typeface="Arial" charset="0"/>
                <a:cs typeface="Arial" charset="0"/>
              </a:rPr>
              <a:t>Q</a:t>
            </a:r>
            <a:r>
              <a:rPr lang="en-US" sz="2400" b="0" dirty="0">
                <a:latin typeface="Arial" charset="0"/>
                <a:cs typeface="Arial" charset="0"/>
              </a:rPr>
              <a:t>(</a:t>
            </a:r>
            <a:r>
              <a:rPr lang="en-US" sz="2400" b="0" i="1" dirty="0" err="1">
                <a:latin typeface="Arial" charset="0"/>
                <a:cs typeface="Arial" charset="0"/>
              </a:rPr>
              <a:t>N</a:t>
            </a:r>
            <a:r>
              <a:rPr lang="en-US" sz="2400" b="0" dirty="0" err="1">
                <a:latin typeface="Arial" charset="0"/>
                <a:cs typeface="Arial" charset="0"/>
              </a:rPr>
              <a:t>,</a:t>
            </a:r>
            <a:r>
              <a:rPr lang="en-US" sz="2400" b="0" i="1" dirty="0" err="1">
                <a:latin typeface="Arial" charset="0"/>
                <a:cs typeface="Arial" charset="0"/>
              </a:rPr>
              <a:t>V</a:t>
            </a:r>
            <a:r>
              <a:rPr lang="en-US" sz="2400" b="0" dirty="0" err="1">
                <a:latin typeface="Arial" charset="0"/>
                <a:cs typeface="Arial" charset="0"/>
              </a:rPr>
              <a:t>,</a:t>
            </a:r>
            <a:r>
              <a:rPr lang="en-US" sz="2400" b="0" i="1" dirty="0" err="1">
                <a:latin typeface="Arial" charset="0"/>
                <a:cs typeface="Arial" charset="0"/>
              </a:rPr>
              <a:t>T</a:t>
            </a:r>
            <a:r>
              <a:rPr lang="en-US" sz="2400" b="0" i="1" dirty="0">
                <a:latin typeface="Arial" charset="0"/>
                <a:cs typeface="Arial" charset="0"/>
              </a:rPr>
              <a:t>)</a:t>
            </a:r>
          </a:p>
        </p:txBody>
      </p:sp>
      <p:sp>
        <p:nvSpPr>
          <p:cNvPr id="10514436" name="Text Box 4"/>
          <p:cNvSpPr txBox="1">
            <a:spLocks noChangeArrowheads="1"/>
          </p:cNvSpPr>
          <p:nvPr/>
        </p:nvSpPr>
        <p:spPr bwMode="auto">
          <a:xfrm>
            <a:off x="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latin typeface="Arial" charset="0"/>
                <a:cs typeface="Arial" charset="0"/>
              </a:rPr>
              <a:t>Kirkwood thermodynamic integration </a:t>
            </a:r>
          </a:p>
        </p:txBody>
      </p:sp>
      <p:sp>
        <p:nvSpPr>
          <p:cNvPr id="10514437" name="Text Box 5"/>
          <p:cNvSpPr txBox="1">
            <a:spLocks noChangeArrowheads="1"/>
          </p:cNvSpPr>
          <p:nvPr/>
        </p:nvSpPr>
        <p:spPr bwMode="auto">
          <a:xfrm>
            <a:off x="0" y="36718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a:latin typeface="Arial" charset="0"/>
                <a:cs typeface="Arial" charset="0"/>
              </a:rPr>
              <a:t>J. G. Kirkwood. Statistical mechanics of fluid mixtures, J. Chem. Phys., 3:300-313,1935 </a:t>
            </a:r>
          </a:p>
        </p:txBody>
      </p:sp>
      <p:pic>
        <p:nvPicPr>
          <p:cNvPr id="10514438" name="Picture 6" descr="Thermodynamic integration"/>
          <p:cNvPicPr>
            <a:picLocks noChangeAspect="1" noChangeArrowheads="1"/>
          </p:cNvPicPr>
          <p:nvPr/>
        </p:nvPicPr>
        <p:blipFill>
          <a:blip r:embed="rId3">
            <a:extLst>
              <a:ext uri="{28A0092B-C50C-407E-A947-70E740481C1C}">
                <a14:useLocalDpi xmlns:a14="http://schemas.microsoft.com/office/drawing/2010/main" val="0"/>
              </a:ext>
            </a:extLst>
          </a:blip>
          <a:srcRect l="8824" t="42046" r="42647" b="51137"/>
          <a:stretch>
            <a:fillRect/>
          </a:stretch>
        </p:blipFill>
        <p:spPr bwMode="auto">
          <a:xfrm>
            <a:off x="381000" y="2819400"/>
            <a:ext cx="4953000" cy="900113"/>
          </a:xfrm>
          <a:prstGeom prst="rect">
            <a:avLst/>
          </a:prstGeom>
          <a:noFill/>
          <a:extLst>
            <a:ext uri="{909E8E84-426E-40DD-AFC4-6F175D3DCCD1}">
              <a14:hiddenFill xmlns:a14="http://schemas.microsoft.com/office/drawing/2010/main">
                <a:solidFill>
                  <a:srgbClr val="FFFFFF"/>
                </a:solidFill>
              </a14:hiddenFill>
            </a:ext>
          </a:extLst>
        </p:spPr>
      </p:pic>
      <p:sp>
        <p:nvSpPr>
          <p:cNvPr id="10514439" name="Text Box 7"/>
          <p:cNvSpPr txBox="1">
            <a:spLocks noChangeArrowheads="1"/>
          </p:cNvSpPr>
          <p:nvPr/>
        </p:nvSpPr>
        <p:spPr bwMode="auto">
          <a:xfrm>
            <a:off x="0" y="4114800"/>
            <a:ext cx="8991600" cy="2282825"/>
          </a:xfrm>
          <a:prstGeom prst="rect">
            <a:avLst/>
          </a:prstGeom>
          <a:solidFill>
            <a:srgbClr val="FFFF00"/>
          </a:solidFill>
          <a:ln>
            <a:noFill/>
          </a:ln>
          <a:effectLst/>
          <a:extLst/>
        </p:spPr>
        <p:txBody>
          <a:bodyPr>
            <a:spAutoFit/>
          </a:bodyPr>
          <a:lstStyle/>
          <a:p>
            <a:r>
              <a:rPr lang="en-US" sz="2400" b="0" dirty="0">
                <a:latin typeface="Arial" charset="0"/>
                <a:cs typeface="Arial" charset="0"/>
              </a:rPr>
              <a:t>However enormous computational cost required for complete sampling of the thermally relevant configurations of the system often makes this impractical for realistic systems. </a:t>
            </a:r>
          </a:p>
          <a:p>
            <a:r>
              <a:rPr lang="en-US" sz="2400" b="0" dirty="0">
                <a:latin typeface="Arial" charset="0"/>
                <a:cs typeface="Arial" charset="0"/>
              </a:rPr>
              <a:t>Additional complexities, choice of the appropriate approximation formalism or somewhat ad-hoc parameterization of the “reaction coordinate”</a:t>
            </a:r>
          </a:p>
        </p:txBody>
      </p:sp>
      <p:sp>
        <p:nvSpPr>
          <p:cNvPr id="10514440" name="Rectangle 8"/>
          <p:cNvSpPr>
            <a:spLocks noChangeArrowheads="1"/>
          </p:cNvSpPr>
          <p:nvPr/>
        </p:nvSpPr>
        <p:spPr bwMode="auto">
          <a:xfrm>
            <a:off x="1371600" y="2438400"/>
            <a:ext cx="38862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152400" y="1295400"/>
            <a:ext cx="7543800" cy="461665"/>
          </a:xfrm>
          <a:prstGeom prst="rect">
            <a:avLst/>
          </a:prstGeom>
          <a:noFill/>
        </p:spPr>
        <p:txBody>
          <a:bodyPr wrap="square" rtlCol="0">
            <a:spAutoFit/>
          </a:bodyPr>
          <a:lstStyle/>
          <a:p>
            <a:r>
              <a:rPr lang="en-US" sz="2400" b="0" dirty="0" smtClean="0"/>
              <a:t>General approach to </a:t>
            </a:r>
            <a:r>
              <a:rPr lang="en-US" sz="2400" b="0" dirty="0"/>
              <a:t>predict Entropy, </a:t>
            </a:r>
            <a:r>
              <a:rPr lang="en-US" sz="2400" b="0" dirty="0" smtClean="0"/>
              <a:t>S, and Free Energy</a:t>
            </a:r>
            <a:endParaRPr lang="en-US" sz="2400" dirty="0"/>
          </a:p>
        </p:txBody>
      </p:sp>
    </p:spTree>
    <p:extLst>
      <p:ext uri="{BB962C8B-B14F-4D97-AF65-F5344CB8AC3E}">
        <p14:creationId xmlns:p14="http://schemas.microsoft.com/office/powerpoint/2010/main" val="14446881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Slide Number Placeholder 1"/>
          <p:cNvSpPr>
            <a:spLocks noGrp="1"/>
          </p:cNvSpPr>
          <p:nvPr>
            <p:ph type="sldNum" sz="quarter" idx="10"/>
          </p:nvPr>
        </p:nvSpPr>
        <p:spPr/>
        <p:txBody>
          <a:bodyPr/>
          <a:lstStyle/>
          <a:p>
            <a:fld id="{DE5C9E82-D461-4B92-8A3E-30B311E4148C}" type="slidenum">
              <a:rPr lang="en-US"/>
              <a:pPr/>
              <a:t>36</a:t>
            </a:fld>
            <a:endParaRPr lang="en-US"/>
          </a:p>
        </p:txBody>
      </p:sp>
      <p:sp>
        <p:nvSpPr>
          <p:cNvPr id="2" name="Title 1"/>
          <p:cNvSpPr>
            <a:spLocks noGrp="1"/>
          </p:cNvSpPr>
          <p:nvPr>
            <p:ph type="title" idx="4294967295"/>
          </p:nvPr>
        </p:nvSpPr>
        <p:spPr>
          <a:xfrm>
            <a:off x="476250" y="79375"/>
            <a:ext cx="8229600" cy="609600"/>
          </a:xfrm>
          <a:noFill/>
        </p:spPr>
        <p:txBody>
          <a:bodyPr lIns="91440" rIns="45720" rtlCol="0">
            <a:normAutofit/>
            <a:scene3d>
              <a:camera prst="orthographicFront"/>
              <a:lightRig rig="threePt" dir="t">
                <a:rot lat="0" lon="0" rev="4800000"/>
              </a:lightRig>
            </a:scene3d>
            <a:sp3d prstMaterial="matte">
              <a:bevelT w="50800" h="10160"/>
            </a:sp3d>
          </a:bodyPr>
          <a:lstStyle/>
          <a:p>
            <a:pPr algn="l" fontAlgn="auto">
              <a:spcAft>
                <a:spcPts val="0"/>
              </a:spcAft>
              <a:defRPr/>
            </a:pPr>
            <a:r>
              <a:rPr lang="en-US" kern="1200" dirty="0">
                <a:solidFill>
                  <a:schemeClr val="tx2"/>
                </a:solidFill>
                <a:latin typeface="+mj-lt"/>
                <a:ea typeface="+mj-ea"/>
                <a:cs typeface="+mj-cs"/>
              </a:rPr>
              <a:t>Theoretical Methods of calculating </a:t>
            </a:r>
            <a:r>
              <a:rPr lang="el-GR" kern="1200" dirty="0">
                <a:solidFill>
                  <a:schemeClr val="tx2"/>
                </a:solidFill>
                <a:latin typeface="+mj-lt"/>
                <a:ea typeface="+mj-ea"/>
                <a:cs typeface="+mj-cs"/>
              </a:rPr>
              <a:t>Δ</a:t>
            </a:r>
            <a:r>
              <a:rPr lang="en-US" kern="1200" dirty="0" err="1">
                <a:solidFill>
                  <a:schemeClr val="tx2"/>
                </a:solidFill>
                <a:latin typeface="+mj-lt"/>
                <a:ea typeface="+mj-ea"/>
                <a:cs typeface="+mj-cs"/>
              </a:rPr>
              <a:t>G</a:t>
            </a:r>
            <a:r>
              <a:rPr lang="en-US" kern="1200" baseline="30000" dirty="0" err="1">
                <a:solidFill>
                  <a:schemeClr val="tx2"/>
                </a:solidFill>
                <a:latin typeface="+mj-lt"/>
                <a:ea typeface="+mj-ea"/>
                <a:cs typeface="+mj-cs"/>
              </a:rPr>
              <a:t>solv</a:t>
            </a:r>
            <a:endParaRPr lang="en-US" kern="1200" baseline="30000" dirty="0">
              <a:solidFill>
                <a:schemeClr val="tx2"/>
              </a:solidFill>
              <a:latin typeface="+mj-lt"/>
              <a:ea typeface="+mj-ea"/>
              <a:cs typeface="+mj-cs"/>
            </a:endParaRPr>
          </a:p>
        </p:txBody>
      </p:sp>
      <p:sp>
        <p:nvSpPr>
          <p:cNvPr id="4" name="Content Placeholder 2"/>
          <p:cNvSpPr txBox="1">
            <a:spLocks/>
          </p:cNvSpPr>
          <p:nvPr/>
        </p:nvSpPr>
        <p:spPr>
          <a:xfrm>
            <a:off x="3276600" y="1066800"/>
            <a:ext cx="5410200" cy="5334000"/>
          </a:xfrm>
          <a:prstGeom prst="rect">
            <a:avLst/>
          </a:prstGeom>
        </p:spPr>
        <p:txBody>
          <a:bodyPr lIns="54864" tIns="91440">
            <a:normAutofit/>
          </a:bodyPr>
          <a:lstStyle>
            <a:lvl1pPr marL="438150" indent="-319088">
              <a:defRPr sz="2400">
                <a:solidFill>
                  <a:schemeClr val="tx1"/>
                </a:solidFill>
                <a:latin typeface="Arial" charset="0"/>
              </a:defRPr>
            </a:lvl1pPr>
            <a:lvl2pPr marL="730250" indent="-2730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
                <a:schemeClr val="accent1"/>
              </a:buClr>
              <a:buSzPct val="80000"/>
              <a:buFontTx/>
              <a:buChar char="•"/>
            </a:pPr>
            <a:r>
              <a:rPr lang="en-US" sz="2000" b="0">
                <a:cs typeface="Arial" charset="0"/>
              </a:rPr>
              <a:t> Test Particle Methods (insertion or deletion)</a:t>
            </a:r>
          </a:p>
          <a:p>
            <a:pPr lvl="1" eaLnBrk="1" hangingPunct="1">
              <a:spcBef>
                <a:spcPct val="20000"/>
              </a:spcBef>
              <a:buClr>
                <a:schemeClr val="accent2"/>
              </a:buClr>
              <a:buSzPct val="90000"/>
              <a:buFontTx/>
              <a:buChar char="•"/>
            </a:pPr>
            <a:r>
              <a:rPr lang="en-US" sz="2000" b="0">
                <a:cs typeface="Arial" charset="0"/>
              </a:rPr>
              <a:t>Good for low density systems </a:t>
            </a:r>
          </a:p>
          <a:p>
            <a:pPr lvl="1" eaLnBrk="1" hangingPunct="1">
              <a:spcBef>
                <a:spcPct val="20000"/>
              </a:spcBef>
              <a:buClr>
                <a:schemeClr val="accent2"/>
              </a:buClr>
              <a:buSzPct val="90000"/>
              <a:buFontTx/>
              <a:buChar char="•"/>
            </a:pPr>
            <a:r>
              <a:rPr lang="en-US" sz="2000" b="0">
                <a:cs typeface="Arial" charset="0"/>
              </a:rPr>
              <a:t>Perturbation Methods </a:t>
            </a:r>
          </a:p>
          <a:p>
            <a:pPr lvl="1" eaLnBrk="1" hangingPunct="1">
              <a:spcBef>
                <a:spcPct val="20000"/>
              </a:spcBef>
              <a:buClr>
                <a:schemeClr val="accent2"/>
              </a:buClr>
              <a:buSzPct val="90000"/>
              <a:buFontTx/>
              <a:buChar char="•"/>
            </a:pPr>
            <a:r>
              <a:rPr lang="en-US" sz="2000" b="0">
                <a:cs typeface="Arial" charset="0"/>
              </a:rPr>
              <a:t>Thermodynamic integration, Thermodynamic perturbation</a:t>
            </a:r>
          </a:p>
          <a:p>
            <a:pPr lvl="1" eaLnBrk="1" hangingPunct="1">
              <a:spcBef>
                <a:spcPct val="20000"/>
              </a:spcBef>
              <a:buClr>
                <a:schemeClr val="accent2"/>
              </a:buClr>
              <a:buSzPct val="90000"/>
              <a:buFontTx/>
              <a:buChar char="•"/>
            </a:pPr>
            <a:r>
              <a:rPr lang="en-US" sz="2000" b="0">
                <a:cs typeface="Arial" charset="0"/>
              </a:rPr>
              <a:t>Applicable to most problems </a:t>
            </a:r>
          </a:p>
          <a:p>
            <a:pPr lvl="1" eaLnBrk="1" hangingPunct="1">
              <a:spcBef>
                <a:spcPct val="20000"/>
              </a:spcBef>
              <a:buClr>
                <a:schemeClr val="accent2"/>
              </a:buClr>
              <a:buSzPct val="90000"/>
              <a:buFontTx/>
              <a:buChar char="•"/>
            </a:pPr>
            <a:r>
              <a:rPr lang="en-US" sz="2000" b="0">
                <a:solidFill>
                  <a:srgbClr val="FF0000"/>
                </a:solidFill>
                <a:cs typeface="Arial" charset="0"/>
              </a:rPr>
              <a:t>Require long simulations to maintain “reversibility”</a:t>
            </a:r>
          </a:p>
          <a:p>
            <a:pPr eaLnBrk="1" hangingPunct="1">
              <a:buClr>
                <a:schemeClr val="accent1"/>
              </a:buClr>
              <a:buSzPct val="80000"/>
              <a:buFontTx/>
              <a:buChar char="•"/>
            </a:pPr>
            <a:r>
              <a:rPr lang="en-US" sz="2000" b="0">
                <a:cs typeface="Arial" charset="0"/>
              </a:rPr>
              <a:t> Nonequilibrium Methods (Jarzinski’s equality)</a:t>
            </a:r>
          </a:p>
          <a:p>
            <a:pPr lvl="1" eaLnBrk="1" hangingPunct="1">
              <a:spcBef>
                <a:spcPct val="20000"/>
              </a:spcBef>
              <a:buClr>
                <a:schemeClr val="accent2"/>
              </a:buClr>
              <a:buSzPct val="90000"/>
              <a:buFontTx/>
              <a:buChar char="•"/>
            </a:pPr>
            <a:r>
              <a:rPr lang="en-US" sz="2000" b="0">
                <a:cs typeface="Arial" charset="0"/>
              </a:rPr>
              <a:t>Obtaining differential equilibrium properties from irreversible processes </a:t>
            </a:r>
          </a:p>
          <a:p>
            <a:pPr lvl="1" eaLnBrk="1" hangingPunct="1">
              <a:spcBef>
                <a:spcPct val="20000"/>
              </a:spcBef>
              <a:buClr>
                <a:schemeClr val="accent2"/>
              </a:buClr>
              <a:buSzPct val="90000"/>
              <a:buFontTx/>
              <a:buChar char="•"/>
            </a:pPr>
            <a:r>
              <a:rPr lang="en-US" sz="2000" b="0">
                <a:cs typeface="Arial" charset="0"/>
              </a:rPr>
              <a:t>Require multiple samplings to ensure good statistics</a:t>
            </a:r>
            <a:endParaRPr lang="en-US" sz="2000" b="0">
              <a:solidFill>
                <a:srgbClr val="FF0000"/>
              </a:solidFill>
              <a:cs typeface="Arial" charset="0"/>
            </a:endParaRPr>
          </a:p>
        </p:txBody>
      </p:sp>
      <p:sp>
        <p:nvSpPr>
          <p:cNvPr id="10543108" name="Text Box 7"/>
          <p:cNvSpPr txBox="1">
            <a:spLocks noChangeArrowheads="1"/>
          </p:cNvSpPr>
          <p:nvPr/>
        </p:nvSpPr>
        <p:spPr bwMode="auto">
          <a:xfrm>
            <a:off x="76200" y="6218238"/>
            <a:ext cx="8896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200" b="0">
                <a:cs typeface="Arial" charset="0"/>
              </a:rPr>
              <a:t>References: </a:t>
            </a:r>
            <a:r>
              <a:rPr lang="en-US" altLang="zh-TW" sz="1200" b="0">
                <a:ea typeface="新細明體" charset="-120"/>
                <a:cs typeface="Arial" charset="0"/>
              </a:rPr>
              <a:t>Frenkel, D.; Smit, B. </a:t>
            </a:r>
            <a:r>
              <a:rPr lang="en-US" altLang="zh-TW" sz="1200" b="0" i="1">
                <a:ea typeface="新細明體" charset="-120"/>
                <a:cs typeface="Arial" charset="0"/>
              </a:rPr>
              <a:t>Understanding Molecular Simulation from Algorithms to Applications</a:t>
            </a:r>
            <a:r>
              <a:rPr lang="en-US" altLang="zh-TW" sz="1200" b="0">
                <a:ea typeface="新細明體" charset="-120"/>
                <a:cs typeface="Arial" charset="0"/>
              </a:rPr>
              <a:t>. Academic press: Ed., New York, 2002.</a:t>
            </a:r>
          </a:p>
          <a:p>
            <a:pPr eaLnBrk="1" hangingPunct="1"/>
            <a:r>
              <a:rPr lang="en-US" sz="1200" b="0">
                <a:cs typeface="Arial" charset="0"/>
              </a:rPr>
              <a:t>                  </a:t>
            </a:r>
            <a:r>
              <a:rPr lang="en-US" altLang="zh-TW" sz="1200" b="0">
                <a:ea typeface="新細明體" charset="-120"/>
                <a:cs typeface="Arial" charset="0"/>
              </a:rPr>
              <a:t>       McQuarrie, A. A. </a:t>
            </a:r>
            <a:r>
              <a:rPr lang="en-US" altLang="zh-TW" sz="1200" b="0" i="1">
                <a:ea typeface="新細明體" charset="-120"/>
                <a:cs typeface="Arial" charset="0"/>
              </a:rPr>
              <a:t>Statistical Mechanics</a:t>
            </a:r>
            <a:r>
              <a:rPr lang="en-US" altLang="zh-TW" sz="1200" b="0">
                <a:ea typeface="新細明體" charset="-120"/>
                <a:cs typeface="Arial" charset="0"/>
              </a:rPr>
              <a:t>. Harper &amp; Row: Ed., New York, 1976.</a:t>
            </a:r>
          </a:p>
          <a:p>
            <a:pPr eaLnBrk="1" hangingPunct="1"/>
            <a:r>
              <a:rPr lang="en-US" altLang="zh-TW" sz="1200" b="0">
                <a:ea typeface="新細明體" charset="-120"/>
                <a:cs typeface="Arial" charset="0"/>
              </a:rPr>
              <a:t>                        Jarzynski, C. Nonequilibrium Equality for Free Energy Differences. </a:t>
            </a:r>
            <a:r>
              <a:rPr lang="en-US" altLang="zh-TW" sz="1200" b="0" i="1">
                <a:ea typeface="新細明體" charset="-120"/>
                <a:cs typeface="Arial" charset="0"/>
              </a:rPr>
              <a:t>Phys. Rev. Lett.</a:t>
            </a:r>
            <a:r>
              <a:rPr lang="en-US" altLang="zh-TW" sz="1200" b="0">
                <a:ea typeface="新細明體" charset="-120"/>
                <a:cs typeface="Arial" charset="0"/>
              </a:rPr>
              <a:t> 1997, 78, 2690.</a:t>
            </a:r>
            <a:endParaRPr lang="en-US" sz="1200" b="0">
              <a:cs typeface="Arial" charset="0"/>
            </a:endParaRPr>
          </a:p>
        </p:txBody>
      </p:sp>
      <p:sp>
        <p:nvSpPr>
          <p:cNvPr id="7" name="TextBox 6"/>
          <p:cNvSpPr txBox="1">
            <a:spLocks noChangeArrowheads="1"/>
          </p:cNvSpPr>
          <p:nvPr/>
        </p:nvSpPr>
        <p:spPr bwMode="auto">
          <a:xfrm>
            <a:off x="457200" y="1127125"/>
            <a:ext cx="2514600" cy="1235075"/>
          </a:xfrm>
          <a:prstGeom prst="rect">
            <a:avLst/>
          </a:prstGeom>
          <a:solidFill>
            <a:srgbClr val="FFFF00"/>
          </a:solidFill>
          <a:ln w="48000" cmpd="thickThin" algn="ctr">
            <a:solidFill>
              <a:srgbClr val="000000"/>
            </a:solidFill>
            <a:miter lim="800000"/>
            <a:headEnd/>
            <a:tailEnd/>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b="0">
                <a:solidFill>
                  <a:schemeClr val="accent2"/>
                </a:solidFill>
                <a:cs typeface="Arial" charset="0"/>
              </a:rPr>
              <a:t>Typical Thermodynamic Cycle</a:t>
            </a:r>
          </a:p>
        </p:txBody>
      </p:sp>
      <p:grpSp>
        <p:nvGrpSpPr>
          <p:cNvPr id="10543123" name="Group 19"/>
          <p:cNvGrpSpPr>
            <a:grpSpLocks/>
          </p:cNvGrpSpPr>
          <p:nvPr/>
        </p:nvGrpSpPr>
        <p:grpSpPr bwMode="auto">
          <a:xfrm>
            <a:off x="0" y="2733675"/>
            <a:ext cx="4137025" cy="2371725"/>
            <a:chOff x="0" y="1200"/>
            <a:chExt cx="2606" cy="1494"/>
          </a:xfrm>
        </p:grpSpPr>
        <p:grpSp>
          <p:nvGrpSpPr>
            <p:cNvPr id="10543122" name="Group 18"/>
            <p:cNvGrpSpPr>
              <a:grpSpLocks/>
            </p:cNvGrpSpPr>
            <p:nvPr/>
          </p:nvGrpSpPr>
          <p:grpSpPr bwMode="auto">
            <a:xfrm>
              <a:off x="0" y="1200"/>
              <a:ext cx="2256" cy="1494"/>
              <a:chOff x="48" y="1146"/>
              <a:chExt cx="2256" cy="1494"/>
            </a:xfrm>
          </p:grpSpPr>
          <p:sp>
            <p:nvSpPr>
              <p:cNvPr id="10543109" name="TextBox 5"/>
              <p:cNvSpPr txBox="1">
                <a:spLocks noChangeArrowheads="1"/>
              </p:cNvSpPr>
              <p:nvPr/>
            </p:nvSpPr>
            <p:spPr bwMode="auto">
              <a:xfrm>
                <a:off x="58" y="1146"/>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0">
                    <a:cs typeface="Arial" charset="0"/>
                  </a:rPr>
                  <a:t>Solute (water)</a:t>
                </a:r>
              </a:p>
            </p:txBody>
          </p:sp>
          <p:cxnSp>
            <p:nvCxnSpPr>
              <p:cNvPr id="9" name="Straight Arrow Connector 8"/>
              <p:cNvCxnSpPr/>
              <p:nvPr/>
            </p:nvCxnSpPr>
            <p:spPr>
              <a:xfrm>
                <a:off x="1114" y="1296"/>
                <a:ext cx="27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543112" name="TextBox 9"/>
              <p:cNvSpPr txBox="1">
                <a:spLocks noChangeArrowheads="1"/>
              </p:cNvSpPr>
              <p:nvPr/>
            </p:nvSpPr>
            <p:spPr bwMode="auto">
              <a:xfrm>
                <a:off x="1440" y="1146"/>
                <a:ext cx="86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0">
                    <a:cs typeface="Arial" charset="0"/>
                  </a:rPr>
                  <a:t>Dummy atoms (water)</a:t>
                </a:r>
              </a:p>
            </p:txBody>
          </p:sp>
          <p:cxnSp>
            <p:nvCxnSpPr>
              <p:cNvPr id="14" name="Straight Arrow Connector 13"/>
              <p:cNvCxnSpPr/>
              <p:nvPr/>
            </p:nvCxnSpPr>
            <p:spPr>
              <a:xfrm>
                <a:off x="1632" y="1728"/>
                <a:ext cx="0" cy="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543114" name="TextBox 14"/>
              <p:cNvSpPr txBox="1">
                <a:spLocks noChangeArrowheads="1"/>
              </p:cNvSpPr>
              <p:nvPr/>
            </p:nvSpPr>
            <p:spPr bwMode="auto">
              <a:xfrm>
                <a:off x="1296" y="2208"/>
                <a:ext cx="7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800" b="0">
                    <a:cs typeface="Arial" charset="0"/>
                  </a:rPr>
                  <a:t>Dummy (vacuum)</a:t>
                </a:r>
              </a:p>
            </p:txBody>
          </p:sp>
          <p:cxnSp>
            <p:nvCxnSpPr>
              <p:cNvPr id="16" name="Straight Arrow Connector 15"/>
              <p:cNvCxnSpPr/>
              <p:nvPr/>
            </p:nvCxnSpPr>
            <p:spPr>
              <a:xfrm>
                <a:off x="1104" y="2352"/>
                <a:ext cx="27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543116" name="TextBox 16"/>
              <p:cNvSpPr txBox="1">
                <a:spLocks noChangeArrowheads="1"/>
              </p:cNvSpPr>
              <p:nvPr/>
            </p:nvSpPr>
            <p:spPr bwMode="auto">
              <a:xfrm>
                <a:off x="48" y="2236"/>
                <a:ext cx="10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800" b="0">
                    <a:cs typeface="Arial" charset="0"/>
                  </a:rPr>
                  <a:t>Solute </a:t>
                </a:r>
              </a:p>
              <a:p>
                <a:pPr algn="ctr" eaLnBrk="1" hangingPunct="1"/>
                <a:r>
                  <a:rPr lang="en-US" sz="1800" b="0">
                    <a:cs typeface="Arial" charset="0"/>
                  </a:rPr>
                  <a:t>(vacuum)</a:t>
                </a:r>
              </a:p>
            </p:txBody>
          </p:sp>
          <p:sp>
            <p:nvSpPr>
              <p:cNvPr id="10543117" name="TextBox 17"/>
              <p:cNvSpPr txBox="1">
                <a:spLocks noChangeArrowheads="1"/>
              </p:cNvSpPr>
              <p:nvPr/>
            </p:nvSpPr>
            <p:spPr bwMode="auto">
              <a:xfrm>
                <a:off x="235" y="1728"/>
                <a:ext cx="10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l-GR" sz="1800" b="0">
                    <a:cs typeface="Arial" charset="0"/>
                  </a:rPr>
                  <a:t>Δ</a:t>
                </a:r>
                <a:r>
                  <a:rPr lang="en-US" sz="1800" b="0">
                    <a:cs typeface="Arial" charset="0"/>
                  </a:rPr>
                  <a:t>G</a:t>
                </a:r>
                <a:r>
                  <a:rPr lang="en-US" sz="1800" b="0" baseline="-25000">
                    <a:cs typeface="Arial" charset="0"/>
                  </a:rPr>
                  <a:t>solv</a:t>
                </a:r>
              </a:p>
            </p:txBody>
          </p:sp>
          <p:cxnSp>
            <p:nvCxnSpPr>
              <p:cNvPr id="20" name="Straight Arrow Connector 19"/>
              <p:cNvCxnSpPr/>
              <p:nvPr/>
            </p:nvCxnSpPr>
            <p:spPr>
              <a:xfrm flipV="1">
                <a:off x="672" y="1728"/>
                <a:ext cx="0" cy="2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0543119" name="TextBox 20"/>
            <p:cNvSpPr txBox="1">
              <a:spLocks noChangeArrowheads="1"/>
            </p:cNvSpPr>
            <p:nvPr/>
          </p:nvSpPr>
          <p:spPr bwMode="auto">
            <a:xfrm>
              <a:off x="1598" y="1824"/>
              <a:ext cx="10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0">
                  <a:cs typeface="Arial" charset="0"/>
                </a:rPr>
                <a:t>-</a:t>
              </a:r>
              <a:r>
                <a:rPr lang="el-GR" sz="1800" b="0">
                  <a:cs typeface="Arial" charset="0"/>
                </a:rPr>
                <a:t>Δ</a:t>
              </a:r>
              <a:r>
                <a:rPr lang="en-US" sz="1800" b="0">
                  <a:cs typeface="Arial" charset="0"/>
                </a:rPr>
                <a:t>G</a:t>
              </a:r>
              <a:r>
                <a:rPr lang="en-US" sz="1800" b="0" baseline="30000">
                  <a:cs typeface="Arial" charset="0"/>
                </a:rPr>
                <a:t>dummy</a:t>
              </a:r>
            </a:p>
          </p:txBody>
        </p:sp>
      </p:grpSp>
      <p:sp>
        <p:nvSpPr>
          <p:cNvPr id="10543120" name="Rectangle 16"/>
          <p:cNvSpPr>
            <a:spLocks noChangeArrowheads="1"/>
          </p:cNvSpPr>
          <p:nvPr/>
        </p:nvSpPr>
        <p:spPr bwMode="auto">
          <a:xfrm>
            <a:off x="3729038" y="1068388"/>
            <a:ext cx="4643437"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3121" name="Rectangle 17"/>
          <p:cNvSpPr>
            <a:spLocks noChangeArrowheads="1"/>
          </p:cNvSpPr>
          <p:nvPr/>
        </p:nvSpPr>
        <p:spPr bwMode="auto">
          <a:xfrm>
            <a:off x="3733800" y="4191000"/>
            <a:ext cx="4643438" cy="6096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853550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E77A3591-8AE8-4C0A-A9E2-E4BAF6880C4E}" type="slidenum">
              <a:rPr lang="en-US"/>
              <a:pPr/>
              <a:t>37</a:t>
            </a:fld>
            <a:endParaRPr lang="en-US"/>
          </a:p>
        </p:txBody>
      </p:sp>
      <p:pic>
        <p:nvPicPr>
          <p:cNvPr id="2" name="Title 1"/>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l="37160" b="-9589"/>
          <a:stretch>
            <a:fillRect/>
          </a:stretch>
        </p:blipFill>
        <p:spPr>
          <a:xfrm>
            <a:off x="1600200" y="0"/>
            <a:ext cx="5283200" cy="762000"/>
          </a:xfrm>
        </p:spPr>
      </p:pic>
      <p:pic>
        <p:nvPicPr>
          <p:cNvPr id="10546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5006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61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743200"/>
            <a:ext cx="4684713"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6182" name="Rectangle 6"/>
          <p:cNvSpPr>
            <a:spLocks noChangeArrowheads="1"/>
          </p:cNvSpPr>
          <p:nvPr/>
        </p:nvSpPr>
        <p:spPr bwMode="auto">
          <a:xfrm>
            <a:off x="1676400" y="6519863"/>
            <a:ext cx="498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1400" b="0">
                <a:latin typeface="Arial" charset="0"/>
                <a:ea typeface="ＭＳ Ｐゴシック" pitchFamily="34" charset="-128"/>
                <a:cs typeface="Arial" charset="0"/>
              </a:rPr>
              <a:t>Review: Kastner &amp; Thiel, J. Chem. Phys. 123, 144104 (2005)</a:t>
            </a:r>
          </a:p>
        </p:txBody>
      </p:sp>
      <p:sp>
        <p:nvSpPr>
          <p:cNvPr id="10546183" name="Text Box 7"/>
          <p:cNvSpPr txBox="1">
            <a:spLocks noChangeArrowheads="1"/>
          </p:cNvSpPr>
          <p:nvPr/>
        </p:nvSpPr>
        <p:spPr bwMode="auto">
          <a:xfrm>
            <a:off x="288925" y="928688"/>
            <a:ext cx="8321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sz="2400" b="0"/>
              <a:t>The reaction is divided into windows with a specific value  </a:t>
            </a:r>
            <a:r>
              <a:rPr lang="es-ES_tradnl" sz="2400" b="0">
                <a:sym typeface="Symbol" pitchFamily="18" charset="2"/>
              </a:rPr>
              <a:t></a:t>
            </a:r>
            <a:r>
              <a:rPr lang="es-ES_tradnl" sz="2400" b="0"/>
              <a:t> i assigned to each window. </a:t>
            </a:r>
          </a:p>
          <a:p>
            <a:endParaRPr lang="en-US" sz="2400"/>
          </a:p>
        </p:txBody>
      </p:sp>
      <p:sp>
        <p:nvSpPr>
          <p:cNvPr id="10546184" name="Text Box 8"/>
          <p:cNvSpPr txBox="1">
            <a:spLocks noChangeArrowheads="1"/>
          </p:cNvSpPr>
          <p:nvPr/>
        </p:nvSpPr>
        <p:spPr bwMode="auto">
          <a:xfrm>
            <a:off x="0" y="2867025"/>
            <a:ext cx="411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sz="2400" b="0"/>
              <a:t>with an additional term correcting for incomplete momentum sampling, the metric-tensor correction</a:t>
            </a:r>
            <a:endParaRPr lang="en-US" sz="2400"/>
          </a:p>
        </p:txBody>
      </p:sp>
    </p:spTree>
    <p:extLst>
      <p:ext uri="{BB962C8B-B14F-4D97-AF65-F5344CB8AC3E}">
        <p14:creationId xmlns:p14="http://schemas.microsoft.com/office/powerpoint/2010/main" val="225849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D0F42B55-EB24-455F-9D8D-9387C131CCBB}" type="slidenum">
              <a:rPr lang="en-US"/>
              <a:pPr/>
              <a:t>38</a:t>
            </a:fld>
            <a:endParaRPr lang="en-US"/>
          </a:p>
        </p:txBody>
      </p:sp>
      <p:sp>
        <p:nvSpPr>
          <p:cNvPr id="10514434" name="Rectangle 2"/>
          <p:cNvSpPr>
            <a:spLocks noGrp="1" noChangeArrowheads="1"/>
          </p:cNvSpPr>
          <p:nvPr>
            <p:ph type="title"/>
          </p:nvPr>
        </p:nvSpPr>
        <p:spPr/>
        <p:txBody>
          <a:bodyPr/>
          <a:lstStyle/>
          <a:p>
            <a:r>
              <a:rPr lang="en-US" sz="2800" dirty="0"/>
              <a:t>Free Energy Perturbation Theory</a:t>
            </a:r>
            <a:endParaRPr lang="en-US" sz="2800" b="0" dirty="0">
              <a:solidFill>
                <a:schemeClr val="tx1"/>
              </a:solidFill>
            </a:endParaRPr>
          </a:p>
        </p:txBody>
      </p:sp>
      <p:sp>
        <p:nvSpPr>
          <p:cNvPr id="10514435" name="Text Box 3"/>
          <p:cNvSpPr txBox="1">
            <a:spLocks noChangeArrowheads="1"/>
          </p:cNvSpPr>
          <p:nvPr/>
        </p:nvSpPr>
        <p:spPr bwMode="auto">
          <a:xfrm>
            <a:off x="-76200" y="8382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00"/>
                </a:solidFill>
                <a:latin typeface="Arial" charset="0"/>
                <a:cs typeface="Arial" charset="0"/>
              </a:rPr>
              <a:t>Free Energy, F = U – TS = − </a:t>
            </a:r>
            <a:r>
              <a:rPr lang="en-US" sz="2400" b="0" i="1">
                <a:solidFill>
                  <a:srgbClr val="000000"/>
                </a:solidFill>
                <a:latin typeface="Arial" charset="0"/>
                <a:cs typeface="Arial" charset="0"/>
              </a:rPr>
              <a:t>k</a:t>
            </a:r>
            <a:r>
              <a:rPr lang="en-US" sz="2400" b="0" i="1" baseline="-25000">
                <a:solidFill>
                  <a:srgbClr val="000000"/>
                </a:solidFill>
                <a:latin typeface="Arial" charset="0"/>
                <a:cs typeface="Arial" charset="0"/>
              </a:rPr>
              <a:t>B</a:t>
            </a:r>
            <a:r>
              <a:rPr lang="en-US" sz="2400" b="0" i="1">
                <a:solidFill>
                  <a:srgbClr val="000000"/>
                </a:solidFill>
                <a:latin typeface="Arial" charset="0"/>
                <a:cs typeface="Arial" charset="0"/>
              </a:rPr>
              <a:t>T </a:t>
            </a:r>
            <a:r>
              <a:rPr lang="en-US" sz="2400" b="0">
                <a:solidFill>
                  <a:srgbClr val="000000"/>
                </a:solidFill>
                <a:latin typeface="Arial" charset="0"/>
                <a:cs typeface="Arial" charset="0"/>
              </a:rPr>
              <a:t>ln </a:t>
            </a:r>
            <a:r>
              <a:rPr lang="en-US" sz="2400" b="0" i="1">
                <a:solidFill>
                  <a:srgbClr val="000000"/>
                </a:solidFill>
                <a:latin typeface="Arial" charset="0"/>
                <a:cs typeface="Arial" charset="0"/>
              </a:rPr>
              <a:t>Q</a:t>
            </a:r>
            <a:r>
              <a:rPr lang="en-US" sz="2400" b="0">
                <a:solidFill>
                  <a:srgbClr val="000000"/>
                </a:solidFill>
                <a:latin typeface="Arial" charset="0"/>
                <a:cs typeface="Arial" charset="0"/>
              </a:rPr>
              <a:t>(</a:t>
            </a:r>
            <a:r>
              <a:rPr lang="en-US" sz="2400" b="0" i="1">
                <a:solidFill>
                  <a:srgbClr val="000000"/>
                </a:solidFill>
                <a:latin typeface="Arial" charset="0"/>
                <a:cs typeface="Arial" charset="0"/>
              </a:rPr>
              <a:t>N</a:t>
            </a:r>
            <a:r>
              <a:rPr lang="en-US" sz="2400" b="0">
                <a:solidFill>
                  <a:srgbClr val="000000"/>
                </a:solidFill>
                <a:latin typeface="Arial" charset="0"/>
                <a:cs typeface="Arial" charset="0"/>
              </a:rPr>
              <a:t>,</a:t>
            </a:r>
            <a:r>
              <a:rPr lang="en-US" sz="2400" b="0" i="1">
                <a:solidFill>
                  <a:srgbClr val="000000"/>
                </a:solidFill>
                <a:latin typeface="Arial" charset="0"/>
                <a:cs typeface="Arial" charset="0"/>
              </a:rPr>
              <a:t>V</a:t>
            </a:r>
            <a:r>
              <a:rPr lang="en-US" sz="2400" b="0">
                <a:solidFill>
                  <a:srgbClr val="000000"/>
                </a:solidFill>
                <a:latin typeface="Arial" charset="0"/>
                <a:cs typeface="Arial" charset="0"/>
              </a:rPr>
              <a:t>,</a:t>
            </a:r>
            <a:r>
              <a:rPr lang="en-US" sz="2400" b="0" i="1">
                <a:solidFill>
                  <a:srgbClr val="000000"/>
                </a:solidFill>
                <a:latin typeface="Arial" charset="0"/>
                <a:cs typeface="Arial" charset="0"/>
              </a:rPr>
              <a:t>T)</a:t>
            </a:r>
          </a:p>
        </p:txBody>
      </p:sp>
      <p:sp>
        <p:nvSpPr>
          <p:cNvPr id="10514436" name="Text Box 4"/>
          <p:cNvSpPr txBox="1">
            <a:spLocks noChangeArrowheads="1"/>
          </p:cNvSpPr>
          <p:nvPr/>
        </p:nvSpPr>
        <p:spPr bwMode="auto">
          <a:xfrm>
            <a:off x="1752600" y="12954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0" dirty="0" smtClean="0">
                <a:solidFill>
                  <a:srgbClr val="000000"/>
                </a:solidFill>
                <a:latin typeface="Arial" charset="0"/>
                <a:cs typeface="Arial" charset="0"/>
              </a:rPr>
              <a:t>Kirkwood </a:t>
            </a:r>
            <a:r>
              <a:rPr lang="en-US" sz="2400" b="0" dirty="0">
                <a:solidFill>
                  <a:srgbClr val="000000"/>
                </a:solidFill>
                <a:latin typeface="Arial" charset="0"/>
                <a:cs typeface="Arial" charset="0"/>
              </a:rPr>
              <a:t>thermodynamic integration </a:t>
            </a:r>
          </a:p>
        </p:txBody>
      </p:sp>
      <p:sp>
        <p:nvSpPr>
          <p:cNvPr id="10514437" name="Text Box 5"/>
          <p:cNvSpPr txBox="1">
            <a:spLocks noChangeArrowheads="1"/>
          </p:cNvSpPr>
          <p:nvPr/>
        </p:nvSpPr>
        <p:spPr bwMode="auto">
          <a:xfrm>
            <a:off x="0" y="26050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dirty="0">
                <a:solidFill>
                  <a:srgbClr val="000000"/>
                </a:solidFill>
                <a:latin typeface="Arial" charset="0"/>
                <a:cs typeface="Arial" charset="0"/>
              </a:rPr>
              <a:t>J. G. Kirkwood. Statistical mechanics of fluid mixtures, J. Chem. Phys., 3:300-313,1935 </a:t>
            </a:r>
          </a:p>
        </p:txBody>
      </p:sp>
      <p:pic>
        <p:nvPicPr>
          <p:cNvPr id="10514438" name="Picture 6" descr="Thermodynamic integration"/>
          <p:cNvPicPr>
            <a:picLocks noChangeAspect="1" noChangeArrowheads="1"/>
          </p:cNvPicPr>
          <p:nvPr/>
        </p:nvPicPr>
        <p:blipFill>
          <a:blip r:embed="rId3">
            <a:extLst>
              <a:ext uri="{28A0092B-C50C-407E-A947-70E740481C1C}">
                <a14:useLocalDpi xmlns:a14="http://schemas.microsoft.com/office/drawing/2010/main" val="0"/>
              </a:ext>
            </a:extLst>
          </a:blip>
          <a:srcRect l="8824" t="42046" r="42647" b="51137"/>
          <a:stretch>
            <a:fillRect/>
          </a:stretch>
        </p:blipFill>
        <p:spPr bwMode="auto">
          <a:xfrm>
            <a:off x="381000" y="1752600"/>
            <a:ext cx="4953000" cy="900113"/>
          </a:xfrm>
          <a:prstGeom prst="rect">
            <a:avLst/>
          </a:prstGeom>
          <a:noFill/>
          <a:extLst>
            <a:ext uri="{909E8E84-426E-40DD-AFC4-6F175D3DCCD1}">
              <a14:hiddenFill xmlns:a14="http://schemas.microsoft.com/office/drawing/2010/main">
                <a:solidFill>
                  <a:srgbClr val="FFFFFF"/>
                </a:solidFill>
              </a14:hiddenFill>
            </a:ext>
          </a:extLst>
        </p:spPr>
      </p:pic>
      <p:sp>
        <p:nvSpPr>
          <p:cNvPr id="10514439" name="Text Box 7"/>
          <p:cNvSpPr txBox="1">
            <a:spLocks noChangeArrowheads="1"/>
          </p:cNvSpPr>
          <p:nvPr/>
        </p:nvSpPr>
        <p:spPr bwMode="auto">
          <a:xfrm>
            <a:off x="0" y="5288340"/>
            <a:ext cx="8991600" cy="1569660"/>
          </a:xfrm>
          <a:prstGeom prst="rect">
            <a:avLst/>
          </a:prstGeom>
          <a:solidFill>
            <a:srgbClr val="FFFF00"/>
          </a:solidFill>
          <a:ln>
            <a:noFill/>
          </a:ln>
          <a:effectLst/>
          <a:extLst/>
        </p:spPr>
        <p:txBody>
          <a:bodyPr>
            <a:spAutoFit/>
          </a:bodyPr>
          <a:lstStyle/>
          <a:p>
            <a:r>
              <a:rPr lang="en-US" sz="2400" b="0" dirty="0">
                <a:solidFill>
                  <a:srgbClr val="000000"/>
                </a:solidFill>
                <a:latin typeface="Arial" charset="0"/>
                <a:cs typeface="Arial" charset="0"/>
              </a:rPr>
              <a:t>TI </a:t>
            </a:r>
            <a:r>
              <a:rPr lang="en-US" sz="2400" b="0" dirty="0" smtClean="0">
                <a:solidFill>
                  <a:srgbClr val="000000"/>
                </a:solidFill>
                <a:latin typeface="Arial" charset="0"/>
                <a:cs typeface="Arial" charset="0"/>
              </a:rPr>
              <a:t>requires </a:t>
            </a:r>
            <a:r>
              <a:rPr lang="en-US" sz="2400" b="0" dirty="0">
                <a:solidFill>
                  <a:srgbClr val="000000"/>
                </a:solidFill>
                <a:latin typeface="Arial" charset="0"/>
                <a:cs typeface="Arial" charset="0"/>
              </a:rPr>
              <a:t>enormous computational cost </a:t>
            </a:r>
            <a:r>
              <a:rPr lang="en-US" sz="2400" b="0" dirty="0" smtClean="0">
                <a:solidFill>
                  <a:srgbClr val="000000"/>
                </a:solidFill>
                <a:latin typeface="Arial" charset="0"/>
                <a:cs typeface="Arial" charset="0"/>
              </a:rPr>
              <a:t>to sample the </a:t>
            </a:r>
            <a:r>
              <a:rPr lang="en-US" sz="2400" b="0" dirty="0">
                <a:solidFill>
                  <a:srgbClr val="000000"/>
                </a:solidFill>
                <a:latin typeface="Arial" charset="0"/>
                <a:cs typeface="Arial" charset="0"/>
              </a:rPr>
              <a:t>thermally relevant configurations of the system </a:t>
            </a:r>
            <a:endParaRPr lang="en-US" sz="2400" b="0" dirty="0" smtClean="0">
              <a:solidFill>
                <a:srgbClr val="000000"/>
              </a:solidFill>
              <a:latin typeface="Arial" charset="0"/>
              <a:cs typeface="Arial" charset="0"/>
            </a:endParaRPr>
          </a:p>
          <a:p>
            <a:r>
              <a:rPr lang="en-US" sz="2400" b="0" dirty="0" smtClean="0">
                <a:solidFill>
                  <a:srgbClr val="000000"/>
                </a:solidFill>
                <a:latin typeface="Arial" charset="0"/>
                <a:cs typeface="Arial" charset="0"/>
              </a:rPr>
              <a:t>This makes TI impractical </a:t>
            </a:r>
            <a:r>
              <a:rPr lang="en-US" sz="2400" b="0" dirty="0">
                <a:solidFill>
                  <a:srgbClr val="000000"/>
                </a:solidFill>
                <a:latin typeface="Arial" charset="0"/>
                <a:cs typeface="Arial" charset="0"/>
              </a:rPr>
              <a:t>for realistic systems. </a:t>
            </a:r>
          </a:p>
          <a:p>
            <a:r>
              <a:rPr lang="en-US" sz="2400" b="0" dirty="0" smtClean="0">
                <a:solidFill>
                  <a:srgbClr val="000000"/>
                </a:solidFill>
                <a:latin typeface="Arial" charset="0"/>
                <a:cs typeface="Arial" charset="0"/>
              </a:rPr>
              <a:t>Ad-hoc </a:t>
            </a:r>
            <a:r>
              <a:rPr lang="en-US" sz="2400" b="0" dirty="0">
                <a:solidFill>
                  <a:srgbClr val="000000"/>
                </a:solidFill>
                <a:latin typeface="Arial" charset="0"/>
                <a:cs typeface="Arial" charset="0"/>
              </a:rPr>
              <a:t>parameterization of the “reaction coordinate”</a:t>
            </a:r>
          </a:p>
        </p:txBody>
      </p:sp>
      <p:sp>
        <p:nvSpPr>
          <p:cNvPr id="10514440" name="Rectangle 8"/>
          <p:cNvSpPr>
            <a:spLocks noChangeArrowheads="1"/>
          </p:cNvSpPr>
          <p:nvPr/>
        </p:nvSpPr>
        <p:spPr bwMode="auto">
          <a:xfrm>
            <a:off x="3048000" y="1371600"/>
            <a:ext cx="38862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 name="Picture 6" descr="\includegraphics[width=12.5cm]{figures/dual_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52750"/>
            <a:ext cx="53721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3618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D9C81455-9761-4AA0-90C2-0EF3DA1736B6}" type="slidenum">
              <a:rPr lang="en-US"/>
              <a:pPr/>
              <a:t>39</a:t>
            </a:fld>
            <a:endParaRPr lang="en-US"/>
          </a:p>
        </p:txBody>
      </p:sp>
      <p:pic>
        <p:nvPicPr>
          <p:cNvPr id="10548227" name="Picture 6"/>
          <p:cNvPicPr>
            <a:picLocks noChangeAspect="1" noChangeArrowheads="1"/>
          </p:cNvPicPr>
          <p:nvPr/>
        </p:nvPicPr>
        <p:blipFill>
          <a:blip r:embed="rId3">
            <a:extLst>
              <a:ext uri="{28A0092B-C50C-407E-A947-70E740481C1C}">
                <a14:useLocalDpi xmlns:a14="http://schemas.microsoft.com/office/drawing/2010/main" val="0"/>
              </a:ext>
            </a:extLst>
          </a:blip>
          <a:srcRect l="3334" t="20532" r="3334" b="4929"/>
          <a:stretch>
            <a:fillRect/>
          </a:stretch>
        </p:blipFill>
        <p:spPr bwMode="auto">
          <a:xfrm>
            <a:off x="0" y="1524000"/>
            <a:ext cx="914400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32" name="Rectangle 8"/>
          <p:cNvSpPr>
            <a:spLocks noGrp="1" noChangeArrowheads="1"/>
          </p:cNvSpPr>
          <p:nvPr>
            <p:ph type="title"/>
          </p:nvPr>
        </p:nvSpPr>
        <p:spPr>
          <a:xfrm>
            <a:off x="0" y="0"/>
            <a:ext cx="9372600" cy="838200"/>
          </a:xfrm>
        </p:spPr>
        <p:txBody>
          <a:bodyPr/>
          <a:lstStyle/>
          <a:p>
            <a:r>
              <a:rPr lang="en-US" dirty="0" smtClean="0"/>
              <a:t>Solvation </a:t>
            </a:r>
            <a:r>
              <a:rPr lang="en-US" dirty="0"/>
              <a:t>f</a:t>
            </a:r>
            <a:r>
              <a:rPr lang="en-US" dirty="0" smtClean="0"/>
              <a:t>ree energies amino acid side chains</a:t>
            </a:r>
            <a:endParaRPr lang="en-US" dirty="0"/>
          </a:p>
        </p:txBody>
      </p:sp>
      <p:sp>
        <p:nvSpPr>
          <p:cNvPr id="2" name="TextBox 1"/>
          <p:cNvSpPr txBox="1"/>
          <p:nvPr/>
        </p:nvSpPr>
        <p:spPr>
          <a:xfrm>
            <a:off x="228600" y="838200"/>
            <a:ext cx="8229600" cy="830997"/>
          </a:xfrm>
          <a:prstGeom prst="rect">
            <a:avLst/>
          </a:prstGeom>
          <a:solidFill>
            <a:schemeClr val="accent3">
              <a:lumMod val="85000"/>
            </a:schemeClr>
          </a:solidFill>
        </p:spPr>
        <p:txBody>
          <a:bodyPr wrap="square" rtlCol="0">
            <a:spAutoFit/>
          </a:bodyPr>
          <a:lstStyle/>
          <a:p>
            <a:pPr algn="ctr"/>
            <a:r>
              <a:rPr lang="en-US" sz="2400" dirty="0" err="1" smtClean="0">
                <a:solidFill>
                  <a:srgbClr val="000000"/>
                </a:solidFill>
              </a:rPr>
              <a:t>Pande</a:t>
            </a:r>
            <a:r>
              <a:rPr lang="en-US" sz="2400" dirty="0" smtClean="0">
                <a:solidFill>
                  <a:srgbClr val="000000"/>
                </a:solidFill>
              </a:rPr>
              <a:t> and Shirts (</a:t>
            </a:r>
            <a:r>
              <a:rPr lang="en-US" sz="2400" dirty="0" err="1" smtClean="0">
                <a:solidFill>
                  <a:srgbClr val="000000"/>
                </a:solidFill>
              </a:rPr>
              <a:t>JCP</a:t>
            </a:r>
            <a:r>
              <a:rPr lang="en-US" sz="2400" dirty="0" smtClean="0">
                <a:solidFill>
                  <a:srgbClr val="000000"/>
                </a:solidFill>
              </a:rPr>
              <a:t> 122 134508 (2005) Thermodynamic integration leads to accurate differential free energies</a:t>
            </a:r>
            <a:endParaRPr lang="en-US" sz="2400" dirty="0">
              <a:solidFill>
                <a:srgbClr val="000000"/>
              </a:solidFill>
            </a:endParaRPr>
          </a:p>
        </p:txBody>
      </p:sp>
      <p:sp>
        <p:nvSpPr>
          <p:cNvPr id="3" name="Rectangle 2"/>
          <p:cNvSpPr/>
          <p:nvPr/>
        </p:nvSpPr>
        <p:spPr bwMode="auto">
          <a:xfrm>
            <a:off x="914400" y="1669197"/>
            <a:ext cx="1295400" cy="388203"/>
          </a:xfrm>
          <a:prstGeom prst="rect">
            <a:avLst/>
          </a:pr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410666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0"/>
          </p:nvPr>
        </p:nvSpPr>
        <p:spPr/>
        <p:txBody>
          <a:bodyPr/>
          <a:lstStyle/>
          <a:p>
            <a:fld id="{A2981E6C-B2B8-438F-9840-AA6676F4F458}" type="slidenum">
              <a:rPr lang="en-US"/>
              <a:pPr/>
              <a:t>4</a:t>
            </a:fld>
            <a:endParaRPr lang="en-US"/>
          </a:p>
        </p:txBody>
      </p:sp>
      <p:sp>
        <p:nvSpPr>
          <p:cNvPr id="9854978" name="Rectangle 2"/>
          <p:cNvSpPr>
            <a:spLocks noGrp="1" noChangeArrowheads="1"/>
          </p:cNvSpPr>
          <p:nvPr>
            <p:ph type="body" sz="half" idx="4294967295"/>
          </p:nvPr>
        </p:nvSpPr>
        <p:spPr bwMode="auto">
          <a:xfrm>
            <a:off x="0" y="838200"/>
            <a:ext cx="4495800" cy="4038600"/>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sz="2000" b="1"/>
              <a:t>1:Quantum Mechanics </a:t>
            </a:r>
          </a:p>
          <a:p>
            <a:pPr>
              <a:spcBef>
                <a:spcPct val="0"/>
              </a:spcBef>
              <a:buFontTx/>
              <a:buNone/>
            </a:pPr>
            <a:r>
              <a:rPr lang="en-US" sz="2000" b="1">
                <a:solidFill>
                  <a:schemeClr val="accent2"/>
                </a:solidFill>
              </a:rPr>
              <a:t>Challenge: increased accuracy</a:t>
            </a:r>
            <a:endParaRPr lang="en-US" sz="2000">
              <a:solidFill>
                <a:schemeClr val="accent2"/>
              </a:solidFill>
            </a:endParaRPr>
          </a:p>
          <a:p>
            <a:pPr>
              <a:spcBef>
                <a:spcPct val="0"/>
              </a:spcBef>
            </a:pPr>
            <a:r>
              <a:rPr lang="en-US" sz="2000">
                <a:solidFill>
                  <a:srgbClr val="008000"/>
                </a:solidFill>
              </a:rPr>
              <a:t>New Functionals DFT </a:t>
            </a:r>
            <a:r>
              <a:rPr lang="en-US" sz="2000">
                <a:solidFill>
                  <a:srgbClr val="FF3300"/>
                </a:solidFill>
              </a:rPr>
              <a:t>(dispersion)</a:t>
            </a:r>
          </a:p>
          <a:p>
            <a:pPr>
              <a:spcBef>
                <a:spcPct val="0"/>
              </a:spcBef>
            </a:pPr>
            <a:r>
              <a:rPr lang="en-US" sz="2000">
                <a:solidFill>
                  <a:srgbClr val="008000"/>
                </a:solidFill>
              </a:rPr>
              <a:t>Quantum Monte Carlo methods </a:t>
            </a:r>
          </a:p>
          <a:p>
            <a:pPr>
              <a:spcBef>
                <a:spcPct val="0"/>
              </a:spcBef>
            </a:pPr>
            <a:r>
              <a:rPr lang="en-US" sz="2000">
                <a:solidFill>
                  <a:srgbClr val="008000"/>
                </a:solidFill>
              </a:rPr>
              <a:t>Tunneling thru molecules </a:t>
            </a:r>
            <a:r>
              <a:rPr lang="en-US" sz="2000">
                <a:solidFill>
                  <a:srgbClr val="FF3300"/>
                </a:solidFill>
              </a:rPr>
              <a:t>(I/V)</a:t>
            </a:r>
          </a:p>
          <a:p>
            <a:pPr>
              <a:spcBef>
                <a:spcPct val="0"/>
              </a:spcBef>
              <a:buFontTx/>
              <a:buNone/>
            </a:pPr>
            <a:r>
              <a:rPr lang="en-US" sz="2000" b="1"/>
              <a:t>2:Force Fields</a:t>
            </a:r>
          </a:p>
          <a:p>
            <a:pPr>
              <a:spcBef>
                <a:spcPct val="0"/>
              </a:spcBef>
              <a:buFontTx/>
              <a:buNone/>
            </a:pPr>
            <a:r>
              <a:rPr lang="en-US" sz="2000" b="1">
                <a:solidFill>
                  <a:schemeClr val="accent2"/>
                </a:solidFill>
              </a:rPr>
              <a:t>Challenge: chemical reactions</a:t>
            </a:r>
            <a:endParaRPr lang="en-US" sz="2000">
              <a:solidFill>
                <a:schemeClr val="accent2"/>
              </a:solidFill>
            </a:endParaRPr>
          </a:p>
          <a:p>
            <a:pPr>
              <a:spcBef>
                <a:spcPct val="0"/>
              </a:spcBef>
            </a:pPr>
            <a:r>
              <a:rPr lang="en-US" sz="2000" b="1">
                <a:solidFill>
                  <a:srgbClr val="008000"/>
                </a:solidFill>
              </a:rPr>
              <a:t>ReaxFF- Describe Chemical Reaction processes, </a:t>
            </a:r>
            <a:r>
              <a:rPr lang="en-US" sz="2000">
                <a:solidFill>
                  <a:srgbClr val="008000"/>
                </a:solidFill>
              </a:rPr>
              <a:t>Phase Transitions, for Mixed Metal, Ceramic, Polymer systems</a:t>
            </a:r>
          </a:p>
          <a:p>
            <a:pPr>
              <a:spcBef>
                <a:spcPct val="0"/>
              </a:spcBef>
            </a:pPr>
            <a:r>
              <a:rPr lang="en-US" sz="2000" b="1">
                <a:solidFill>
                  <a:srgbClr val="008000"/>
                </a:solidFill>
              </a:rPr>
              <a:t>Electron Force Field</a:t>
            </a:r>
            <a:r>
              <a:rPr lang="en-US" sz="2000">
                <a:solidFill>
                  <a:srgbClr val="008000"/>
                </a:solidFill>
              </a:rPr>
              <a:t> (eFF) describe plasma processing</a:t>
            </a:r>
            <a:endParaRPr lang="en-US" sz="2000" b="1">
              <a:solidFill>
                <a:srgbClr val="008000"/>
              </a:solidFill>
            </a:endParaRPr>
          </a:p>
        </p:txBody>
      </p:sp>
      <p:sp>
        <p:nvSpPr>
          <p:cNvPr id="9854979" name="Rectangle 3"/>
          <p:cNvSpPr>
            <a:spLocks noGrp="1" noChangeArrowheads="1"/>
          </p:cNvSpPr>
          <p:nvPr>
            <p:ph type="body" sz="half" idx="4294967295"/>
          </p:nvPr>
        </p:nvSpPr>
        <p:spPr bwMode="auto">
          <a:xfrm>
            <a:off x="4343400" y="762000"/>
            <a:ext cx="4800600" cy="3962400"/>
          </a:xfrm>
          <a:prstGeom prst="rect">
            <a:avLst/>
          </a:prstGeom>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sz="2000" b="1"/>
              <a:t>3:Molecular Dynamics</a:t>
            </a:r>
          </a:p>
          <a:p>
            <a:pPr>
              <a:spcBef>
                <a:spcPct val="0"/>
              </a:spcBef>
              <a:buFontTx/>
              <a:buNone/>
            </a:pPr>
            <a:r>
              <a:rPr lang="en-US" sz="2000" b="1">
                <a:solidFill>
                  <a:schemeClr val="accent2"/>
                </a:solidFill>
              </a:rPr>
              <a:t>Challenge: Extract properties essential to materials design</a:t>
            </a:r>
            <a:endParaRPr lang="en-US" sz="2000">
              <a:solidFill>
                <a:schemeClr val="accent2"/>
              </a:solidFill>
            </a:endParaRPr>
          </a:p>
          <a:p>
            <a:pPr>
              <a:spcBef>
                <a:spcPct val="0"/>
              </a:spcBef>
            </a:pPr>
            <a:r>
              <a:rPr lang="en-US" sz="2000">
                <a:solidFill>
                  <a:srgbClr val="008000"/>
                </a:solidFill>
              </a:rPr>
              <a:t>Non-Equilibrium Dynamics </a:t>
            </a:r>
          </a:p>
          <a:p>
            <a:pPr lvl="1">
              <a:spcBef>
                <a:spcPct val="0"/>
              </a:spcBef>
            </a:pPr>
            <a:r>
              <a:rPr lang="en-US" sz="2000">
                <a:solidFill>
                  <a:srgbClr val="FD0909"/>
                </a:solidFill>
              </a:rPr>
              <a:t>Viscosity, rheology</a:t>
            </a:r>
          </a:p>
          <a:p>
            <a:pPr lvl="1">
              <a:spcBef>
                <a:spcPct val="0"/>
              </a:spcBef>
            </a:pPr>
            <a:r>
              <a:rPr lang="en-US" sz="2000">
                <a:solidFill>
                  <a:srgbClr val="FD0909"/>
                </a:solidFill>
              </a:rPr>
              <a:t>Thermal Conductivity</a:t>
            </a:r>
            <a:endParaRPr lang="en-US" sz="2000"/>
          </a:p>
          <a:p>
            <a:pPr>
              <a:spcBef>
                <a:spcPct val="0"/>
              </a:spcBef>
            </a:pPr>
            <a:r>
              <a:rPr lang="en-US" sz="2000">
                <a:solidFill>
                  <a:srgbClr val="008000"/>
                </a:solidFill>
              </a:rPr>
              <a:t>Solvation Forces (continuum Solv)</a:t>
            </a:r>
          </a:p>
          <a:p>
            <a:pPr lvl="1">
              <a:spcBef>
                <a:spcPct val="0"/>
              </a:spcBef>
            </a:pPr>
            <a:r>
              <a:rPr lang="en-US" sz="2000">
                <a:solidFill>
                  <a:srgbClr val="FF3300"/>
                </a:solidFill>
              </a:rPr>
              <a:t>surface tension, contact angles</a:t>
            </a:r>
            <a:endParaRPr lang="en-US" sz="2000"/>
          </a:p>
          <a:p>
            <a:pPr>
              <a:spcBef>
                <a:spcPct val="0"/>
              </a:spcBef>
            </a:pPr>
            <a:r>
              <a:rPr lang="en-US" sz="2000">
                <a:solidFill>
                  <a:srgbClr val="008000"/>
                </a:solidFill>
              </a:rPr>
              <a:t>Hybrid QM/MD</a:t>
            </a:r>
          </a:p>
          <a:p>
            <a:pPr>
              <a:spcBef>
                <a:spcPct val="0"/>
              </a:spcBef>
            </a:pPr>
            <a:r>
              <a:rPr lang="en-US" sz="2000">
                <a:solidFill>
                  <a:srgbClr val="008000"/>
                </a:solidFill>
              </a:rPr>
              <a:t>Plasticity, </a:t>
            </a:r>
            <a:r>
              <a:rPr lang="en-US" sz="2000">
                <a:solidFill>
                  <a:srgbClr val="FD0909"/>
                </a:solidFill>
              </a:rPr>
              <a:t>Dislocations, Crack</a:t>
            </a:r>
            <a:endParaRPr lang="en-US" sz="2000"/>
          </a:p>
          <a:p>
            <a:pPr>
              <a:spcBef>
                <a:spcPct val="0"/>
              </a:spcBef>
            </a:pPr>
            <a:r>
              <a:rPr lang="en-US" sz="2000">
                <a:solidFill>
                  <a:srgbClr val="008000"/>
                </a:solidFill>
              </a:rPr>
              <a:t>Interfacial Energies</a:t>
            </a:r>
          </a:p>
          <a:p>
            <a:pPr>
              <a:spcBef>
                <a:spcPct val="0"/>
              </a:spcBef>
            </a:pPr>
            <a:r>
              <a:rPr lang="en-US" sz="2000">
                <a:solidFill>
                  <a:srgbClr val="008000"/>
                </a:solidFill>
              </a:rPr>
              <a:t>Reaction Kinetics</a:t>
            </a:r>
          </a:p>
          <a:p>
            <a:pPr>
              <a:spcBef>
                <a:spcPct val="0"/>
              </a:spcBef>
            </a:pPr>
            <a:r>
              <a:rPr lang="en-US" sz="2000">
                <a:solidFill>
                  <a:srgbClr val="008000"/>
                </a:solidFill>
              </a:rPr>
              <a:t>Entropies, Free energies</a:t>
            </a:r>
          </a:p>
        </p:txBody>
      </p:sp>
      <p:sp>
        <p:nvSpPr>
          <p:cNvPr id="9854980" name="Text Box 4"/>
          <p:cNvSpPr txBox="1">
            <a:spLocks noChangeArrowheads="1"/>
          </p:cNvSpPr>
          <p:nvPr/>
        </p:nvSpPr>
        <p:spPr bwMode="auto">
          <a:xfrm>
            <a:off x="0" y="4860925"/>
            <a:ext cx="4495800" cy="1920875"/>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cs typeface="Arial" charset="0"/>
              </a:rPr>
              <a:t>4:Biological Predictions</a:t>
            </a:r>
          </a:p>
          <a:p>
            <a:r>
              <a:rPr lang="en-US" b="0">
                <a:solidFill>
                  <a:srgbClr val="008000"/>
                </a:solidFill>
                <a:latin typeface="Arial" charset="0"/>
                <a:cs typeface="Arial" charset="0"/>
              </a:rPr>
              <a:t>1st principles structures GPCRs</a:t>
            </a:r>
          </a:p>
          <a:p>
            <a:r>
              <a:rPr lang="en-US" b="0">
                <a:solidFill>
                  <a:srgbClr val="008000"/>
                </a:solidFill>
                <a:latin typeface="Arial" charset="0"/>
                <a:cs typeface="Arial" charset="0"/>
              </a:rPr>
              <a:t>1st principles Ligand Binding</a:t>
            </a:r>
          </a:p>
          <a:p>
            <a:r>
              <a:rPr lang="en-US">
                <a:latin typeface="Arial" charset="0"/>
                <a:cs typeface="Arial" charset="0"/>
              </a:rPr>
              <a:t>5:MesoScale Dynamics</a:t>
            </a:r>
            <a:endParaRPr lang="en-US" b="0">
              <a:solidFill>
                <a:srgbClr val="FD0909"/>
              </a:solidFill>
              <a:latin typeface="Arial" charset="0"/>
              <a:cs typeface="Arial" charset="0"/>
            </a:endParaRPr>
          </a:p>
          <a:p>
            <a:r>
              <a:rPr lang="en-US" b="0">
                <a:solidFill>
                  <a:srgbClr val="008000"/>
                </a:solidFill>
                <a:latin typeface="Arial" charset="0"/>
                <a:cs typeface="Arial" charset="0"/>
              </a:rPr>
              <a:t>Coarse Grained FF</a:t>
            </a:r>
          </a:p>
          <a:p>
            <a:r>
              <a:rPr lang="en-US" b="0">
                <a:solidFill>
                  <a:srgbClr val="008000"/>
                </a:solidFill>
                <a:latin typeface="Arial" charset="0"/>
                <a:cs typeface="Arial" charset="0"/>
              </a:rPr>
              <a:t>Hybrid MD and Meso Dynamics</a:t>
            </a:r>
          </a:p>
        </p:txBody>
      </p:sp>
      <p:sp>
        <p:nvSpPr>
          <p:cNvPr id="9854981" name="Text Box 5"/>
          <p:cNvSpPr txBox="1">
            <a:spLocks noChangeArrowheads="1"/>
          </p:cNvSpPr>
          <p:nvPr/>
        </p:nvSpPr>
        <p:spPr bwMode="auto">
          <a:xfrm>
            <a:off x="4419600" y="4860925"/>
            <a:ext cx="4724400" cy="1311275"/>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cs typeface="Arial" charset="0"/>
              </a:rPr>
              <a:t>6: Integration:</a:t>
            </a:r>
            <a:r>
              <a:rPr lang="en-US">
                <a:solidFill>
                  <a:schemeClr val="accent2"/>
                </a:solidFill>
                <a:latin typeface="Arial" charset="0"/>
                <a:cs typeface="Arial" charset="0"/>
              </a:rPr>
              <a:t> Computational Materials Design Facility (CMDF)</a:t>
            </a:r>
          </a:p>
          <a:p>
            <a:pPr>
              <a:buFontTx/>
              <a:buChar char="•"/>
            </a:pPr>
            <a:r>
              <a:rPr lang="en-US" b="0">
                <a:solidFill>
                  <a:srgbClr val="008000"/>
                </a:solidFill>
                <a:latin typeface="Arial" charset="0"/>
                <a:cs typeface="Arial" charset="0"/>
              </a:rPr>
              <a:t>Seamless across the hierarchies of simulations using Python-based scripts </a:t>
            </a:r>
            <a:endParaRPr lang="en-US" b="0">
              <a:solidFill>
                <a:srgbClr val="000000"/>
              </a:solidFill>
              <a:latin typeface="Arial" charset="0"/>
              <a:cs typeface="Arial" charset="0"/>
            </a:endParaRPr>
          </a:p>
        </p:txBody>
      </p:sp>
      <p:sp>
        <p:nvSpPr>
          <p:cNvPr id="9854982" name="Rectangle 6"/>
          <p:cNvSpPr>
            <a:spLocks noGrp="1" noChangeArrowheads="1"/>
          </p:cNvSpPr>
          <p:nvPr>
            <p:ph type="title"/>
          </p:nvPr>
        </p:nvSpPr>
        <p:spPr>
          <a:noFill/>
          <a:extLst>
            <a:ext uri="{909E8E84-426E-40DD-AFC4-6F175D3DCCD1}">
              <a14:hiddenFill xmlns:a14="http://schemas.microsoft.com/office/drawing/2010/main">
                <a:solidFill>
                  <a:srgbClr val="FFCC00"/>
                </a:solidFill>
              </a14:hiddenFill>
            </a:ext>
          </a:extLst>
        </p:spPr>
        <p:txBody>
          <a:bodyPr/>
          <a:lstStyle/>
          <a:p>
            <a:r>
              <a:rPr lang="en-US" sz="2800" dirty="0"/>
              <a:t>Materials Design Requires Improvements in Methods to Achieve Required Accuracy.</a:t>
            </a:r>
            <a:r>
              <a:rPr lang="en-US" sz="2800" dirty="0">
                <a:solidFill>
                  <a:srgbClr val="009900"/>
                </a:solidFill>
              </a:rPr>
              <a:t> Our </a:t>
            </a:r>
            <a:r>
              <a:rPr lang="en-US" sz="2800" dirty="0" smtClean="0">
                <a:solidFill>
                  <a:srgbClr val="009900"/>
                </a:solidFill>
              </a:rPr>
              <a:t>developments:</a:t>
            </a:r>
            <a:endParaRPr lang="en-US" sz="2800" dirty="0">
              <a:solidFill>
                <a:srgbClr val="009900"/>
              </a:solidFill>
            </a:endParaRPr>
          </a:p>
        </p:txBody>
      </p:sp>
      <p:sp>
        <p:nvSpPr>
          <p:cNvPr id="9854984" name="Rectangle 8"/>
          <p:cNvSpPr>
            <a:spLocks noChangeArrowheads="1"/>
          </p:cNvSpPr>
          <p:nvPr/>
        </p:nvSpPr>
        <p:spPr bwMode="auto">
          <a:xfrm>
            <a:off x="304800" y="3048000"/>
            <a:ext cx="3429000" cy="1143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4985" name="Rectangle 9"/>
          <p:cNvSpPr>
            <a:spLocks noChangeArrowheads="1"/>
          </p:cNvSpPr>
          <p:nvPr/>
        </p:nvSpPr>
        <p:spPr bwMode="auto">
          <a:xfrm>
            <a:off x="4419600" y="4419600"/>
            <a:ext cx="33528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4987" name="Rectangle 11"/>
          <p:cNvSpPr>
            <a:spLocks noChangeArrowheads="1"/>
          </p:cNvSpPr>
          <p:nvPr/>
        </p:nvSpPr>
        <p:spPr bwMode="auto">
          <a:xfrm>
            <a:off x="4572000" y="2667000"/>
            <a:ext cx="4191000"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4988" name="Rectangle 12"/>
          <p:cNvSpPr>
            <a:spLocks noChangeArrowheads="1"/>
          </p:cNvSpPr>
          <p:nvPr/>
        </p:nvSpPr>
        <p:spPr bwMode="auto">
          <a:xfrm>
            <a:off x="381000" y="1447800"/>
            <a:ext cx="39624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4989" name="Text Box 13"/>
          <p:cNvSpPr txBox="1">
            <a:spLocks noChangeArrowheads="1"/>
          </p:cNvSpPr>
          <p:nvPr/>
        </p:nvSpPr>
        <p:spPr bwMode="auto">
          <a:xfrm>
            <a:off x="3733800" y="6324600"/>
            <a:ext cx="54864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solidFill>
                  <a:schemeClr val="accent2"/>
                </a:solidFill>
              </a:rPr>
              <a:t>Enable 1</a:t>
            </a:r>
            <a:r>
              <a:rPr lang="en-US" sz="2400" baseline="30000" dirty="0" smtClean="0">
                <a:solidFill>
                  <a:schemeClr val="accent2"/>
                </a:solidFill>
              </a:rPr>
              <a:t>st</a:t>
            </a:r>
            <a:r>
              <a:rPr lang="en-US" sz="2400" dirty="0" smtClean="0">
                <a:solidFill>
                  <a:schemeClr val="accent2"/>
                </a:solidFill>
              </a:rPr>
              <a:t> </a:t>
            </a:r>
            <a:r>
              <a:rPr lang="en-US" sz="2400" dirty="0">
                <a:solidFill>
                  <a:schemeClr val="accent2"/>
                </a:solidFill>
              </a:rPr>
              <a:t>principles </a:t>
            </a:r>
            <a:r>
              <a:rPr lang="en-US" sz="2400" dirty="0" smtClean="0">
                <a:solidFill>
                  <a:schemeClr val="accent2"/>
                </a:solidFill>
              </a:rPr>
              <a:t>on complex </a:t>
            </a:r>
            <a:r>
              <a:rPr lang="en-US" sz="2400" dirty="0">
                <a:solidFill>
                  <a:schemeClr val="accent2"/>
                </a:solidFill>
              </a:rPr>
              <a:t>systems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D9C81455-9761-4AA0-90C2-0EF3DA1736B6}" type="slidenum">
              <a:rPr lang="en-US"/>
              <a:pPr/>
              <a:t>40</a:t>
            </a:fld>
            <a:endParaRPr lang="en-US"/>
          </a:p>
        </p:txBody>
      </p:sp>
      <p:pic>
        <p:nvPicPr>
          <p:cNvPr id="10548227" name="Picture 6"/>
          <p:cNvPicPr>
            <a:picLocks noChangeAspect="1" noChangeArrowheads="1"/>
          </p:cNvPicPr>
          <p:nvPr/>
        </p:nvPicPr>
        <p:blipFill>
          <a:blip r:embed="rId3">
            <a:extLst>
              <a:ext uri="{28A0092B-C50C-407E-A947-70E740481C1C}">
                <a14:useLocalDpi xmlns:a14="http://schemas.microsoft.com/office/drawing/2010/main" val="0"/>
              </a:ext>
            </a:extLst>
          </a:blip>
          <a:srcRect l="3334" t="20532" r="3334" b="4929"/>
          <a:stretch>
            <a:fillRect/>
          </a:stretch>
        </p:blipFill>
        <p:spPr bwMode="auto">
          <a:xfrm>
            <a:off x="0" y="1524000"/>
            <a:ext cx="914400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32" name="Rectangle 8"/>
          <p:cNvSpPr>
            <a:spLocks noGrp="1" noChangeArrowheads="1"/>
          </p:cNvSpPr>
          <p:nvPr>
            <p:ph type="title"/>
          </p:nvPr>
        </p:nvSpPr>
        <p:spPr>
          <a:xfrm>
            <a:off x="0" y="0"/>
            <a:ext cx="9372600" cy="838200"/>
          </a:xfrm>
        </p:spPr>
        <p:txBody>
          <a:bodyPr/>
          <a:lstStyle/>
          <a:p>
            <a:r>
              <a:rPr lang="en-US" dirty="0" smtClean="0"/>
              <a:t>Solvation </a:t>
            </a:r>
            <a:r>
              <a:rPr lang="en-US" dirty="0"/>
              <a:t>f</a:t>
            </a:r>
            <a:r>
              <a:rPr lang="en-US" dirty="0" smtClean="0"/>
              <a:t>ree energies amino acid side chains</a:t>
            </a:r>
            <a:endParaRPr lang="en-US" dirty="0"/>
          </a:p>
        </p:txBody>
      </p:sp>
      <p:sp>
        <p:nvSpPr>
          <p:cNvPr id="2" name="TextBox 1"/>
          <p:cNvSpPr txBox="1"/>
          <p:nvPr/>
        </p:nvSpPr>
        <p:spPr>
          <a:xfrm>
            <a:off x="228600" y="838200"/>
            <a:ext cx="8229600" cy="830997"/>
          </a:xfrm>
          <a:prstGeom prst="rect">
            <a:avLst/>
          </a:prstGeom>
          <a:solidFill>
            <a:schemeClr val="accent3">
              <a:lumMod val="85000"/>
            </a:schemeClr>
          </a:solidFill>
        </p:spPr>
        <p:txBody>
          <a:bodyPr wrap="square" rtlCol="0">
            <a:spAutoFit/>
          </a:bodyPr>
          <a:lstStyle/>
          <a:p>
            <a:pPr algn="ctr"/>
            <a:r>
              <a:rPr lang="en-US" sz="2400" dirty="0" err="1" smtClean="0">
                <a:solidFill>
                  <a:srgbClr val="000000"/>
                </a:solidFill>
              </a:rPr>
              <a:t>Pande</a:t>
            </a:r>
            <a:r>
              <a:rPr lang="en-US" sz="2400" dirty="0" smtClean="0">
                <a:solidFill>
                  <a:srgbClr val="000000"/>
                </a:solidFill>
              </a:rPr>
              <a:t> and Shirts (</a:t>
            </a:r>
            <a:r>
              <a:rPr lang="en-US" sz="2400" dirty="0" err="1" smtClean="0">
                <a:solidFill>
                  <a:srgbClr val="000000"/>
                </a:solidFill>
              </a:rPr>
              <a:t>JCP</a:t>
            </a:r>
            <a:r>
              <a:rPr lang="en-US" sz="2400" dirty="0" smtClean="0">
                <a:solidFill>
                  <a:srgbClr val="000000"/>
                </a:solidFill>
              </a:rPr>
              <a:t> 122 134508 (2005) Thermodynamic integration leads to accurate differential free energies</a:t>
            </a:r>
            <a:endParaRPr lang="en-US" sz="2400" dirty="0">
              <a:solidFill>
                <a:srgbClr val="000000"/>
              </a:solidFill>
            </a:endParaRPr>
          </a:p>
        </p:txBody>
      </p:sp>
      <p:sp>
        <p:nvSpPr>
          <p:cNvPr id="3" name="Rectangle 2"/>
          <p:cNvSpPr/>
          <p:nvPr/>
        </p:nvSpPr>
        <p:spPr bwMode="auto">
          <a:xfrm>
            <a:off x="914400" y="1669197"/>
            <a:ext cx="1295400" cy="388203"/>
          </a:xfrm>
          <a:prstGeom prst="rect">
            <a:avLst/>
          </a:pr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 name="Text Box 7"/>
          <p:cNvSpPr txBox="1">
            <a:spLocks noChangeArrowheads="1"/>
          </p:cNvSpPr>
          <p:nvPr/>
        </p:nvSpPr>
        <p:spPr bwMode="auto">
          <a:xfrm>
            <a:off x="838200" y="6324600"/>
            <a:ext cx="6553200" cy="457200"/>
          </a:xfrm>
          <a:prstGeom prst="rect">
            <a:avLst/>
          </a:prstGeom>
          <a:solidFill>
            <a:srgbClr val="FFFF00"/>
          </a:solidFill>
          <a:ln>
            <a:noFill/>
          </a:ln>
          <a:effectLst/>
          <a:extLst>
            <a:ext uri="{91240B29-F687-4F45-9708-019B960494DF}">
              <a14:hiddenLine xmlns:a14="http://schemas.microsoft.com/office/drawing/2010/main" w="508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000000"/>
                </a:solidFill>
              </a:rPr>
              <a:t>But costs 8.4 CPU-years on 2.8 GHz processor</a:t>
            </a:r>
          </a:p>
        </p:txBody>
      </p:sp>
    </p:spTree>
    <p:extLst>
      <p:ext uri="{BB962C8B-B14F-4D97-AF65-F5344CB8AC3E}">
        <p14:creationId xmlns:p14="http://schemas.microsoft.com/office/powerpoint/2010/main" val="240264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fld id="{9127B182-A54A-46EA-8F8D-1D0506FB4675}" type="slidenum">
              <a:rPr lang="en-US"/>
              <a:pPr/>
              <a:t>41</a:t>
            </a:fld>
            <a:endParaRPr lang="en-US"/>
          </a:p>
        </p:txBody>
      </p:sp>
      <p:sp>
        <p:nvSpPr>
          <p:cNvPr id="10516482" name="Text Box 2"/>
          <p:cNvSpPr txBox="1">
            <a:spLocks noChangeArrowheads="1"/>
          </p:cNvSpPr>
          <p:nvPr/>
        </p:nvSpPr>
        <p:spPr bwMode="auto">
          <a:xfrm>
            <a:off x="381000" y="990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2400" b="0">
              <a:solidFill>
                <a:srgbClr val="0000FF"/>
              </a:solidFill>
              <a:cs typeface="Arial" charset="0"/>
            </a:endParaRPr>
          </a:p>
        </p:txBody>
      </p:sp>
      <p:pic>
        <p:nvPicPr>
          <p:cNvPr id="10516483" name="Picture 3"/>
          <p:cNvPicPr>
            <a:picLocks noChangeAspect="1" noChangeArrowheads="1"/>
          </p:cNvPicPr>
          <p:nvPr/>
        </p:nvPicPr>
        <p:blipFill>
          <a:blip r:embed="rId3">
            <a:extLst>
              <a:ext uri="{28A0092B-C50C-407E-A947-70E740481C1C}">
                <a14:useLocalDpi xmlns:a14="http://schemas.microsoft.com/office/drawing/2010/main" val="0"/>
              </a:ext>
            </a:extLst>
          </a:blip>
          <a:srcRect t="10709" b="4826"/>
          <a:stretch>
            <a:fillRect/>
          </a:stretch>
        </p:blipFill>
        <p:spPr bwMode="auto">
          <a:xfrm>
            <a:off x="273050" y="762000"/>
            <a:ext cx="3460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6484" name="Text Box 4"/>
          <p:cNvSpPr txBox="1">
            <a:spLocks noChangeArrowheads="1"/>
          </p:cNvSpPr>
          <p:nvPr/>
        </p:nvSpPr>
        <p:spPr bwMode="auto">
          <a:xfrm>
            <a:off x="4114800" y="990600"/>
            <a:ext cx="3352800" cy="8223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0">
                <a:latin typeface="Arial" charset="0"/>
                <a:cs typeface="Arial" charset="0"/>
              </a:rPr>
              <a:t>Debye crystal</a:t>
            </a:r>
          </a:p>
          <a:p>
            <a:pPr eaLnBrk="1" hangingPunct="1"/>
            <a:r>
              <a:rPr lang="en-US" sz="2400" b="0">
                <a:latin typeface="Arial" charset="0"/>
                <a:cs typeface="Arial" charset="0"/>
              </a:rPr>
              <a:t>DoS(v)  </a:t>
            </a:r>
            <a:r>
              <a:rPr lang="en-US" sz="2400" b="0">
                <a:latin typeface="Symbol" pitchFamily="18" charset="2"/>
                <a:cs typeface="Arial" charset="0"/>
              </a:rPr>
              <a:t>n</a:t>
            </a:r>
            <a:r>
              <a:rPr lang="en-US" sz="2400" b="0" baseline="30000">
                <a:latin typeface="Arial" charset="0"/>
                <a:cs typeface="Arial" charset="0"/>
              </a:rPr>
              <a:t>2 </a:t>
            </a:r>
            <a:r>
              <a:rPr lang="en-US" sz="2400" b="0">
                <a:latin typeface="Arial" charset="0"/>
                <a:cs typeface="Arial" charset="0"/>
              </a:rPr>
              <a:t>as </a:t>
            </a:r>
            <a:r>
              <a:rPr lang="en-US" sz="2400" b="0">
                <a:latin typeface="Symbol" pitchFamily="18" charset="2"/>
                <a:cs typeface="Arial" charset="0"/>
              </a:rPr>
              <a:t>n</a:t>
            </a:r>
            <a:r>
              <a:rPr lang="en-US" sz="2400" b="0">
                <a:latin typeface="Arial" charset="0"/>
                <a:cs typeface="Arial" charset="0"/>
              </a:rPr>
              <a:t> 0</a:t>
            </a:r>
            <a:endParaRPr lang="en-US" sz="2400" b="0" baseline="30000">
              <a:latin typeface="Arial" charset="0"/>
              <a:cs typeface="Arial" charset="0"/>
            </a:endParaRPr>
          </a:p>
        </p:txBody>
      </p:sp>
      <p:sp>
        <p:nvSpPr>
          <p:cNvPr id="10516485" name="Line 5"/>
          <p:cNvSpPr>
            <a:spLocks noChangeShapeType="1"/>
          </p:cNvSpPr>
          <p:nvPr/>
        </p:nvSpPr>
        <p:spPr bwMode="auto">
          <a:xfrm flipH="1">
            <a:off x="1066800" y="1600200"/>
            <a:ext cx="3152775" cy="1295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6486" name="Rectangle 6"/>
          <p:cNvSpPr>
            <a:spLocks noGrp="1" noChangeArrowheads="1"/>
          </p:cNvSpPr>
          <p:nvPr>
            <p:ph type="title"/>
          </p:nvPr>
        </p:nvSpPr>
        <p:spPr/>
        <p:txBody>
          <a:bodyPr/>
          <a:lstStyle/>
          <a:p>
            <a:r>
              <a:rPr lang="en-US"/>
              <a:t>Alternative: get Free Energies from phonon density of states, DoS</a:t>
            </a:r>
            <a:endParaRPr lang="en-US">
              <a:cs typeface="Arial" charset="0"/>
            </a:endParaRPr>
          </a:p>
        </p:txBody>
      </p:sp>
      <p:sp>
        <p:nvSpPr>
          <p:cNvPr id="10516487" name="Rectangle 13"/>
          <p:cNvSpPr>
            <a:spLocks noChangeArrowheads="1"/>
          </p:cNvSpPr>
          <p:nvPr/>
        </p:nvSpPr>
        <p:spPr bwMode="auto">
          <a:xfrm>
            <a:off x="0" y="5842337"/>
            <a:ext cx="9220200" cy="10156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b="0" dirty="0">
                <a:solidFill>
                  <a:srgbClr val="FF0000"/>
                </a:solidFill>
                <a:cs typeface="Arial" charset="0"/>
              </a:rPr>
              <a:t>The two-phase model for calculating thermodynamic properties of liquids from molecular dynamics: Validation for the phase diagram of Lennard-Jones fluids; Lin, Blanco, Goddard; </a:t>
            </a:r>
            <a:r>
              <a:rPr lang="en-US" b="0" dirty="0" err="1">
                <a:solidFill>
                  <a:srgbClr val="FF0000"/>
                </a:solidFill>
                <a:cs typeface="Arial" charset="0"/>
              </a:rPr>
              <a:t>JCP</a:t>
            </a:r>
            <a:r>
              <a:rPr lang="en-US" b="0" dirty="0">
                <a:solidFill>
                  <a:srgbClr val="FF0000"/>
                </a:solidFill>
                <a:cs typeface="Arial" charset="0"/>
              </a:rPr>
              <a:t>, </a:t>
            </a:r>
            <a:r>
              <a:rPr lang="en-US" dirty="0">
                <a:solidFill>
                  <a:srgbClr val="FF0000"/>
                </a:solidFill>
                <a:cs typeface="Arial" charset="0"/>
              </a:rPr>
              <a:t>119</a:t>
            </a:r>
            <a:r>
              <a:rPr lang="en-US" b="0" dirty="0">
                <a:solidFill>
                  <a:srgbClr val="FF0000"/>
                </a:solidFill>
                <a:cs typeface="Arial" charset="0"/>
              </a:rPr>
              <a:t>:11792(</a:t>
            </a:r>
            <a:r>
              <a:rPr lang="en-US" dirty="0">
                <a:solidFill>
                  <a:srgbClr val="FF0000"/>
                </a:solidFill>
                <a:cs typeface="Arial" charset="0"/>
              </a:rPr>
              <a:t>2003</a:t>
            </a:r>
            <a:r>
              <a:rPr lang="en-US" b="0" dirty="0">
                <a:solidFill>
                  <a:srgbClr val="FF0000"/>
                </a:solidFill>
                <a:cs typeface="Arial" charset="0"/>
              </a:rPr>
              <a:t>)</a:t>
            </a:r>
            <a:r>
              <a:rPr lang="en-US" dirty="0">
                <a:solidFill>
                  <a:srgbClr val="FF0000"/>
                </a:solidFill>
                <a:cs typeface="Arial" charset="0"/>
              </a:rPr>
              <a:t> </a:t>
            </a:r>
          </a:p>
        </p:txBody>
      </p:sp>
      <p:sp>
        <p:nvSpPr>
          <p:cNvPr id="10516488" name="Text Box 8"/>
          <p:cNvSpPr txBox="1">
            <a:spLocks noChangeArrowheads="1"/>
          </p:cNvSpPr>
          <p:nvPr/>
        </p:nvSpPr>
        <p:spPr bwMode="auto">
          <a:xfrm>
            <a:off x="0" y="1676400"/>
            <a:ext cx="12192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400" b="0">
                <a:latin typeface="Arial" charset="0"/>
                <a:cs typeface="Arial" charset="0"/>
              </a:rPr>
              <a:t>DoS(</a:t>
            </a:r>
            <a:r>
              <a:rPr lang="en-US" sz="2400" b="0">
                <a:latin typeface="Symbol" pitchFamily="18" charset="2"/>
                <a:cs typeface="Arial" charset="0"/>
              </a:rPr>
              <a:t>n</a:t>
            </a:r>
            <a:r>
              <a:rPr lang="en-US" sz="2400" b="0">
                <a:latin typeface="Arial" charset="0"/>
                <a:cs typeface="Arial" charset="0"/>
              </a:rPr>
              <a:t>)</a:t>
            </a:r>
          </a:p>
        </p:txBody>
      </p:sp>
      <p:sp>
        <p:nvSpPr>
          <p:cNvPr id="10516489" name="Text Box 9"/>
          <p:cNvSpPr txBox="1">
            <a:spLocks noChangeArrowheads="1"/>
          </p:cNvSpPr>
          <p:nvPr/>
        </p:nvSpPr>
        <p:spPr bwMode="auto">
          <a:xfrm>
            <a:off x="2057400" y="3048000"/>
            <a:ext cx="4572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Symbol" pitchFamily="18" charset="2"/>
                <a:cs typeface="Arial" charset="0"/>
              </a:rPr>
              <a:t>n</a:t>
            </a:r>
            <a:endParaRPr lang="en-US" sz="2400" b="0">
              <a:latin typeface="Arial" charset="0"/>
              <a:cs typeface="Arial" charset="0"/>
            </a:endParaRPr>
          </a:p>
        </p:txBody>
      </p:sp>
      <p:grpSp>
        <p:nvGrpSpPr>
          <p:cNvPr id="10516490" name="Group 10"/>
          <p:cNvGrpSpPr>
            <a:grpSpLocks/>
          </p:cNvGrpSpPr>
          <p:nvPr/>
        </p:nvGrpSpPr>
        <p:grpSpPr bwMode="auto">
          <a:xfrm>
            <a:off x="3505200" y="1752600"/>
            <a:ext cx="5638800" cy="1163638"/>
            <a:chOff x="2208" y="1104"/>
            <a:chExt cx="3552" cy="733"/>
          </a:xfrm>
        </p:grpSpPr>
        <p:pic>
          <p:nvPicPr>
            <p:cNvPr id="10516491" name="Picture 11" descr="Pages from 536-2PT-2"/>
            <p:cNvPicPr>
              <a:picLocks noChangeAspect="1" noChangeArrowheads="1"/>
            </p:cNvPicPr>
            <p:nvPr/>
          </p:nvPicPr>
          <p:blipFill>
            <a:blip r:embed="rId4">
              <a:extLst>
                <a:ext uri="{28A0092B-C50C-407E-A947-70E740481C1C}">
                  <a14:useLocalDpi xmlns:a14="http://schemas.microsoft.com/office/drawing/2010/main" val="0"/>
                </a:ext>
              </a:extLst>
            </a:blip>
            <a:srcRect l="10454" t="51515" r="75674" b="44698"/>
            <a:stretch>
              <a:fillRect/>
            </a:stretch>
          </p:blipFill>
          <p:spPr bwMode="auto">
            <a:xfrm>
              <a:off x="2208" y="1152"/>
              <a:ext cx="1776" cy="628"/>
            </a:xfrm>
            <a:prstGeom prst="rect">
              <a:avLst/>
            </a:prstGeom>
            <a:noFill/>
            <a:extLst>
              <a:ext uri="{909E8E84-426E-40DD-AFC4-6F175D3DCCD1}">
                <a14:hiddenFill xmlns:a14="http://schemas.microsoft.com/office/drawing/2010/main">
                  <a:solidFill>
                    <a:srgbClr val="FFFFFF"/>
                  </a:solidFill>
                </a14:hiddenFill>
              </a:ext>
            </a:extLst>
          </p:spPr>
        </p:pic>
        <p:pic>
          <p:nvPicPr>
            <p:cNvPr id="10516492" name="Picture 12" descr="Pages from 536-2PT-2"/>
            <p:cNvPicPr>
              <a:picLocks noChangeAspect="1" noChangeArrowheads="1"/>
            </p:cNvPicPr>
            <p:nvPr/>
          </p:nvPicPr>
          <p:blipFill>
            <a:blip r:embed="rId4">
              <a:extLst>
                <a:ext uri="{28A0092B-C50C-407E-A947-70E740481C1C}">
                  <a14:useLocalDpi xmlns:a14="http://schemas.microsoft.com/office/drawing/2010/main" val="0"/>
                </a:ext>
              </a:extLst>
            </a:blip>
            <a:srcRect l="17123" t="77272" r="68626" b="18182"/>
            <a:stretch>
              <a:fillRect/>
            </a:stretch>
          </p:blipFill>
          <p:spPr bwMode="auto">
            <a:xfrm>
              <a:off x="3984" y="1104"/>
              <a:ext cx="1776" cy="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16493" name="Group 13"/>
          <p:cNvGrpSpPr>
            <a:grpSpLocks/>
          </p:cNvGrpSpPr>
          <p:nvPr/>
        </p:nvGrpSpPr>
        <p:grpSpPr bwMode="auto">
          <a:xfrm>
            <a:off x="3733800" y="2733675"/>
            <a:ext cx="3505200" cy="3133725"/>
            <a:chOff x="2352" y="1722"/>
            <a:chExt cx="2208" cy="1974"/>
          </a:xfrm>
        </p:grpSpPr>
        <p:pic>
          <p:nvPicPr>
            <p:cNvPr id="10516494" name="Picture 14" descr="Pages from 536-2PT-2"/>
            <p:cNvPicPr>
              <a:picLocks noChangeAspect="1" noChangeArrowheads="1"/>
            </p:cNvPicPr>
            <p:nvPr/>
          </p:nvPicPr>
          <p:blipFill>
            <a:blip r:embed="rId4">
              <a:extLst>
                <a:ext uri="{28A0092B-C50C-407E-A947-70E740481C1C}">
                  <a14:useLocalDpi xmlns:a14="http://schemas.microsoft.com/office/drawing/2010/main" val="0"/>
                </a:ext>
              </a:extLst>
            </a:blip>
            <a:srcRect l="6863" t="59091" r="72153" b="25757"/>
            <a:stretch>
              <a:fillRect/>
            </a:stretch>
          </p:blipFill>
          <p:spPr bwMode="auto">
            <a:xfrm>
              <a:off x="2352" y="1722"/>
              <a:ext cx="2112" cy="1974"/>
            </a:xfrm>
            <a:prstGeom prst="rect">
              <a:avLst/>
            </a:prstGeom>
            <a:noFill/>
            <a:extLst>
              <a:ext uri="{909E8E84-426E-40DD-AFC4-6F175D3DCCD1}">
                <a14:hiddenFill xmlns:a14="http://schemas.microsoft.com/office/drawing/2010/main">
                  <a:solidFill>
                    <a:srgbClr val="FFFFFF"/>
                  </a:solidFill>
                </a14:hiddenFill>
              </a:ext>
            </a:extLst>
          </p:spPr>
        </p:pic>
        <p:sp>
          <p:nvSpPr>
            <p:cNvPr id="10516495" name="Rectangle 15"/>
            <p:cNvSpPr>
              <a:spLocks noChangeArrowheads="1"/>
            </p:cNvSpPr>
            <p:nvPr/>
          </p:nvSpPr>
          <p:spPr bwMode="auto">
            <a:xfrm>
              <a:off x="4224" y="1968"/>
              <a:ext cx="288" cy="24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6496" name="Rectangle 16"/>
            <p:cNvSpPr>
              <a:spLocks noChangeArrowheads="1"/>
            </p:cNvSpPr>
            <p:nvPr/>
          </p:nvSpPr>
          <p:spPr bwMode="auto">
            <a:xfrm>
              <a:off x="4176" y="2688"/>
              <a:ext cx="288" cy="24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6497" name="Rectangle 17"/>
            <p:cNvSpPr>
              <a:spLocks noChangeArrowheads="1"/>
            </p:cNvSpPr>
            <p:nvPr/>
          </p:nvSpPr>
          <p:spPr bwMode="auto">
            <a:xfrm>
              <a:off x="3744" y="3312"/>
              <a:ext cx="816" cy="24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467143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a:spLocks noGrp="1"/>
          </p:cNvSpPr>
          <p:nvPr>
            <p:ph type="sldNum" sz="quarter" idx="10"/>
          </p:nvPr>
        </p:nvSpPr>
        <p:spPr/>
        <p:txBody>
          <a:bodyPr/>
          <a:lstStyle/>
          <a:p>
            <a:fld id="{32B8F5AD-6486-4D31-A7E2-4720A6E58143}" type="slidenum">
              <a:rPr lang="en-US"/>
              <a:pPr/>
              <a:t>42</a:t>
            </a:fld>
            <a:endParaRPr lang="en-US"/>
          </a:p>
        </p:txBody>
      </p:sp>
      <p:sp>
        <p:nvSpPr>
          <p:cNvPr id="10515458" name="Rectangle 2"/>
          <p:cNvSpPr>
            <a:spLocks noGrp="1" noChangeArrowheads="1"/>
          </p:cNvSpPr>
          <p:nvPr>
            <p:ph type="title"/>
          </p:nvPr>
        </p:nvSpPr>
        <p:spPr/>
        <p:txBody>
          <a:bodyPr/>
          <a:lstStyle/>
          <a:p>
            <a:r>
              <a:rPr lang="en-US" sz="2800"/>
              <a:t>Get Density of states from the Velocity autocorrelation function</a:t>
            </a:r>
          </a:p>
        </p:txBody>
      </p:sp>
      <p:sp>
        <p:nvSpPr>
          <p:cNvPr id="10515459" name="Rectangle 3"/>
          <p:cNvSpPr>
            <a:spLocks noChangeArrowheads="1"/>
          </p:cNvSpPr>
          <p:nvPr/>
        </p:nvSpPr>
        <p:spPr bwMode="auto">
          <a:xfrm>
            <a:off x="1503363" y="3170238"/>
            <a:ext cx="5211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51546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95400"/>
            <a:ext cx="6629400" cy="1100138"/>
          </a:xfrm>
          <a:prstGeom prst="rect">
            <a:avLst/>
          </a:prstGeom>
          <a:noFill/>
          <a:extLst>
            <a:ext uri="{909E8E84-426E-40DD-AFC4-6F175D3DCCD1}">
              <a14:hiddenFill xmlns:a14="http://schemas.microsoft.com/office/drawing/2010/main">
                <a:solidFill>
                  <a:srgbClr val="FFFFFF"/>
                </a:solidFill>
              </a14:hiddenFill>
            </a:ext>
          </a:extLst>
        </p:spPr>
      </p:pic>
      <p:sp>
        <p:nvSpPr>
          <p:cNvPr id="10515461" name="Text Box 5"/>
          <p:cNvSpPr txBox="1">
            <a:spLocks noChangeArrowheads="1"/>
          </p:cNvSpPr>
          <p:nvPr/>
        </p:nvSpPr>
        <p:spPr bwMode="auto">
          <a:xfrm>
            <a:off x="0" y="2514600"/>
            <a:ext cx="5867400" cy="45720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a:latin typeface="Arial" charset="0"/>
                <a:cs typeface="Arial" charset="0"/>
              </a:rPr>
              <a:t>DoS(</a:t>
            </a:r>
            <a:r>
              <a:rPr lang="en-US" sz="2400" b="0">
                <a:latin typeface="Symbol" pitchFamily="18" charset="2"/>
                <a:cs typeface="Arial" charset="0"/>
              </a:rPr>
              <a:t>n</a:t>
            </a:r>
            <a:r>
              <a:rPr lang="en-US" sz="2400" b="0">
                <a:latin typeface="Arial" charset="0"/>
                <a:cs typeface="Arial" charset="0"/>
              </a:rPr>
              <a:t>) is the vibrational density of States</a:t>
            </a:r>
          </a:p>
        </p:txBody>
      </p:sp>
      <p:sp>
        <p:nvSpPr>
          <p:cNvPr id="10515462" name="Text Box 6"/>
          <p:cNvSpPr txBox="1">
            <a:spLocks noChangeArrowheads="1"/>
          </p:cNvSpPr>
          <p:nvPr/>
        </p:nvSpPr>
        <p:spPr bwMode="auto">
          <a:xfrm>
            <a:off x="0" y="6262688"/>
            <a:ext cx="7543800" cy="52322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0" dirty="0">
                <a:latin typeface="Arial" charset="0"/>
                <a:cs typeface="Arial" charset="0"/>
              </a:rPr>
              <a:t>Problem: as </a:t>
            </a:r>
            <a:r>
              <a:rPr lang="en-US" sz="2400" b="0" dirty="0" smtClean="0">
                <a:latin typeface="Symbol" pitchFamily="18" charset="2"/>
                <a:cs typeface="Arial" charset="0"/>
              </a:rPr>
              <a:t>n</a:t>
            </a:r>
            <a:r>
              <a:rPr lang="en-US" sz="2400" b="0" dirty="0">
                <a:latin typeface="Arial" charset="0"/>
                <a:cs typeface="Arial" charset="0"/>
              </a:rPr>
              <a:t> </a:t>
            </a:r>
            <a:r>
              <a:rPr lang="en-US" sz="2400" b="0" dirty="0" smtClean="0">
                <a:latin typeface="Arial" charset="0"/>
                <a:cs typeface="Arial" charset="0"/>
                <a:sym typeface="Wingdings" pitchFamily="2" charset="2"/>
              </a:rPr>
              <a:t></a:t>
            </a:r>
            <a:r>
              <a:rPr lang="en-US" sz="2400" b="0" dirty="0" smtClean="0">
                <a:latin typeface="Arial" charset="0"/>
                <a:cs typeface="Arial" charset="0"/>
              </a:rPr>
              <a:t> </a:t>
            </a:r>
            <a:r>
              <a:rPr lang="en-US" sz="2400" b="0" dirty="0">
                <a:latin typeface="Arial" charset="0"/>
                <a:cs typeface="Arial" charset="0"/>
              </a:rPr>
              <a:t>0 get </a:t>
            </a:r>
            <a:r>
              <a:rPr lang="en-US" sz="2400" b="0" dirty="0" smtClean="0">
                <a:latin typeface="Arial" charset="0"/>
                <a:cs typeface="Arial" charset="0"/>
              </a:rPr>
              <a:t>S </a:t>
            </a:r>
            <a:r>
              <a:rPr lang="en-US" sz="2400" b="0" dirty="0" smtClean="0">
                <a:latin typeface="Arial" charset="0"/>
                <a:cs typeface="Arial" charset="0"/>
                <a:sym typeface="Wingdings" pitchFamily="2" charset="2"/>
              </a:rPr>
              <a:t></a:t>
            </a:r>
            <a:r>
              <a:rPr lang="en-US" sz="2400" b="0" dirty="0" smtClean="0">
                <a:latin typeface="Arial" charset="0"/>
                <a:cs typeface="Arial" charset="0"/>
              </a:rPr>
              <a:t> </a:t>
            </a:r>
            <a:r>
              <a:rPr lang="en-US" sz="2800" b="0" dirty="0">
                <a:latin typeface="Arial" charset="0"/>
                <a:cs typeface="Arial" charset="0"/>
              </a:rPr>
              <a:t>∞ unless DoS(0) = 0</a:t>
            </a:r>
          </a:p>
        </p:txBody>
      </p:sp>
      <p:grpSp>
        <p:nvGrpSpPr>
          <p:cNvPr id="10515463" name="Group 7"/>
          <p:cNvGrpSpPr>
            <a:grpSpLocks/>
          </p:cNvGrpSpPr>
          <p:nvPr/>
        </p:nvGrpSpPr>
        <p:grpSpPr bwMode="auto">
          <a:xfrm>
            <a:off x="76200" y="4267200"/>
            <a:ext cx="8153400" cy="1905000"/>
            <a:chOff x="240" y="2352"/>
            <a:chExt cx="5136" cy="1200"/>
          </a:xfrm>
        </p:grpSpPr>
        <p:grpSp>
          <p:nvGrpSpPr>
            <p:cNvPr id="10515464" name="Group 8"/>
            <p:cNvGrpSpPr>
              <a:grpSpLocks/>
            </p:cNvGrpSpPr>
            <p:nvPr/>
          </p:nvGrpSpPr>
          <p:grpSpPr bwMode="auto">
            <a:xfrm>
              <a:off x="240" y="2544"/>
              <a:ext cx="5136" cy="574"/>
              <a:chOff x="96" y="2544"/>
              <a:chExt cx="5136" cy="574"/>
            </a:xfrm>
          </p:grpSpPr>
          <p:pic>
            <p:nvPicPr>
              <p:cNvPr id="10515465" name="Picture 9" descr="Pages from 536-2PT-2"/>
              <p:cNvPicPr>
                <a:picLocks noChangeAspect="1" noChangeArrowheads="1"/>
              </p:cNvPicPr>
              <p:nvPr/>
            </p:nvPicPr>
            <p:blipFill>
              <a:blip r:embed="rId4">
                <a:extLst>
                  <a:ext uri="{28A0092B-C50C-407E-A947-70E740481C1C}">
                    <a14:useLocalDpi xmlns:a14="http://schemas.microsoft.com/office/drawing/2010/main" val="0"/>
                  </a:ext>
                </a:extLst>
              </a:blip>
              <a:srcRect l="7446" t="65152" r="63341" b="30423"/>
              <a:stretch>
                <a:fillRect/>
              </a:stretch>
            </p:blipFill>
            <p:spPr bwMode="auto">
              <a:xfrm>
                <a:off x="96" y="2590"/>
                <a:ext cx="2688" cy="527"/>
              </a:xfrm>
              <a:prstGeom prst="rect">
                <a:avLst/>
              </a:prstGeom>
              <a:noFill/>
              <a:extLst>
                <a:ext uri="{909E8E84-426E-40DD-AFC4-6F175D3DCCD1}">
                  <a14:hiddenFill xmlns:a14="http://schemas.microsoft.com/office/drawing/2010/main">
                    <a:solidFill>
                      <a:srgbClr val="FFFFFF"/>
                    </a:solidFill>
                  </a14:hiddenFill>
                </a:ext>
              </a:extLst>
            </p:spPr>
          </p:pic>
          <p:pic>
            <p:nvPicPr>
              <p:cNvPr id="10515466" name="Picture 10" descr="Pages from 536-2PT-2"/>
              <p:cNvPicPr>
                <a:picLocks noChangeAspect="1" noChangeArrowheads="1"/>
              </p:cNvPicPr>
              <p:nvPr/>
            </p:nvPicPr>
            <p:blipFill>
              <a:blip r:embed="rId4">
                <a:extLst>
                  <a:ext uri="{28A0092B-C50C-407E-A947-70E740481C1C}">
                    <a14:useLocalDpi xmlns:a14="http://schemas.microsoft.com/office/drawing/2010/main" val="0"/>
                  </a:ext>
                </a:extLst>
              </a:blip>
              <a:srcRect l="17184" t="87860" r="57611" b="7576"/>
              <a:stretch>
                <a:fillRect/>
              </a:stretch>
            </p:blipFill>
            <p:spPr bwMode="auto">
              <a:xfrm>
                <a:off x="2784" y="2544"/>
                <a:ext cx="2448" cy="574"/>
              </a:xfrm>
              <a:prstGeom prst="rect">
                <a:avLst/>
              </a:prstGeom>
              <a:noFill/>
              <a:extLst>
                <a:ext uri="{909E8E84-426E-40DD-AFC4-6F175D3DCCD1}">
                  <a14:hiddenFill xmlns:a14="http://schemas.microsoft.com/office/drawing/2010/main">
                    <a:solidFill>
                      <a:srgbClr val="FFFFFF"/>
                    </a:solidFill>
                  </a14:hiddenFill>
                </a:ext>
              </a:extLst>
            </p:spPr>
          </p:pic>
        </p:grpSp>
        <p:sp>
          <p:nvSpPr>
            <p:cNvPr id="10515467" name="Text Box 11"/>
            <p:cNvSpPr txBox="1">
              <a:spLocks noChangeArrowheads="1"/>
            </p:cNvSpPr>
            <p:nvPr/>
          </p:nvSpPr>
          <p:spPr bwMode="auto">
            <a:xfrm>
              <a:off x="3792" y="2352"/>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zero</a:t>
              </a:r>
            </a:p>
          </p:txBody>
        </p:sp>
        <p:sp>
          <p:nvSpPr>
            <p:cNvPr id="10515468" name="Line 12"/>
            <p:cNvSpPr>
              <a:spLocks noChangeShapeType="1"/>
            </p:cNvSpPr>
            <p:nvPr/>
          </p:nvSpPr>
          <p:spPr bwMode="auto">
            <a:xfrm>
              <a:off x="3696" y="3312"/>
              <a:ext cx="0" cy="0"/>
            </a:xfrm>
            <a:prstGeom prst="line">
              <a:avLst/>
            </a:prstGeom>
            <a:noFill/>
            <a:ln w="508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5469" name="AutoShape 13"/>
            <p:cNvSpPr>
              <a:spLocks/>
            </p:cNvSpPr>
            <p:nvPr/>
          </p:nvSpPr>
          <p:spPr bwMode="auto">
            <a:xfrm rot="5400000">
              <a:off x="3288" y="2712"/>
              <a:ext cx="288" cy="912"/>
            </a:xfrm>
            <a:prstGeom prst="rightBrace">
              <a:avLst>
                <a:gd name="adj1" fmla="val 26389"/>
                <a:gd name="adj2" fmla="val 50000"/>
              </a:avLst>
            </a:prstGeom>
            <a:noFill/>
            <a:ln w="50800">
              <a:solidFill>
                <a:srgbClr val="000000"/>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5470" name="Line 14"/>
            <p:cNvSpPr>
              <a:spLocks noChangeShapeType="1"/>
            </p:cNvSpPr>
            <p:nvPr/>
          </p:nvSpPr>
          <p:spPr bwMode="auto">
            <a:xfrm flipH="1">
              <a:off x="3600" y="2544"/>
              <a:ext cx="336" cy="144"/>
            </a:xfrm>
            <a:prstGeom prst="line">
              <a:avLst/>
            </a:prstGeom>
            <a:noFill/>
            <a:ln w="508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5471" name="Text Box 15"/>
            <p:cNvSpPr txBox="1">
              <a:spLocks noChangeArrowheads="1"/>
            </p:cNvSpPr>
            <p:nvPr/>
          </p:nvSpPr>
          <p:spPr bwMode="auto">
            <a:xfrm>
              <a:off x="3126" y="3264"/>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zero</a:t>
              </a:r>
            </a:p>
          </p:txBody>
        </p:sp>
        <p:sp>
          <p:nvSpPr>
            <p:cNvPr id="10515472" name="AutoShape 16"/>
            <p:cNvSpPr>
              <a:spLocks/>
            </p:cNvSpPr>
            <p:nvPr/>
          </p:nvSpPr>
          <p:spPr bwMode="auto">
            <a:xfrm rot="5400000">
              <a:off x="4608" y="2544"/>
              <a:ext cx="288" cy="1056"/>
            </a:xfrm>
            <a:prstGeom prst="rightBrace">
              <a:avLst>
                <a:gd name="adj1" fmla="val 30556"/>
                <a:gd name="adj2" fmla="val 50000"/>
              </a:avLst>
            </a:prstGeom>
            <a:noFill/>
            <a:ln w="50800">
              <a:solidFill>
                <a:srgbClr val="000000"/>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5473" name="Text Box 17"/>
            <p:cNvSpPr txBox="1">
              <a:spLocks noChangeArrowheads="1"/>
            </p:cNvSpPr>
            <p:nvPr/>
          </p:nvSpPr>
          <p:spPr bwMode="auto">
            <a:xfrm>
              <a:off x="4416" y="3264"/>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zero</a:t>
              </a:r>
            </a:p>
          </p:txBody>
        </p:sp>
      </p:grpSp>
      <p:grpSp>
        <p:nvGrpSpPr>
          <p:cNvPr id="10515474" name="Group 18"/>
          <p:cNvGrpSpPr>
            <a:grpSpLocks/>
          </p:cNvGrpSpPr>
          <p:nvPr/>
        </p:nvGrpSpPr>
        <p:grpSpPr bwMode="auto">
          <a:xfrm>
            <a:off x="0" y="2971800"/>
            <a:ext cx="7924800" cy="1143000"/>
            <a:chOff x="0" y="1584"/>
            <a:chExt cx="4992" cy="720"/>
          </a:xfrm>
        </p:grpSpPr>
        <p:grpSp>
          <p:nvGrpSpPr>
            <p:cNvPr id="10515475" name="Group 19"/>
            <p:cNvGrpSpPr>
              <a:grpSpLocks/>
            </p:cNvGrpSpPr>
            <p:nvPr/>
          </p:nvGrpSpPr>
          <p:grpSpPr bwMode="auto">
            <a:xfrm>
              <a:off x="240" y="1584"/>
              <a:ext cx="4752" cy="720"/>
              <a:chOff x="144" y="1632"/>
              <a:chExt cx="4752" cy="720"/>
            </a:xfrm>
          </p:grpSpPr>
          <p:pic>
            <p:nvPicPr>
              <p:cNvPr id="10515476" name="Picture 20" descr="Pages from 536-2PT"/>
              <p:cNvPicPr>
                <a:picLocks noChangeAspect="1" noChangeArrowheads="1"/>
              </p:cNvPicPr>
              <p:nvPr/>
            </p:nvPicPr>
            <p:blipFill>
              <a:blip r:embed="rId5">
                <a:extLst>
                  <a:ext uri="{28A0092B-C50C-407E-A947-70E740481C1C}">
                    <a14:useLocalDpi xmlns:a14="http://schemas.microsoft.com/office/drawing/2010/main" val="0"/>
                  </a:ext>
                </a:extLst>
              </a:blip>
              <a:srcRect l="52942" t="5974" r="26645" b="89326"/>
              <a:stretch>
                <a:fillRect/>
              </a:stretch>
            </p:blipFill>
            <p:spPr bwMode="auto">
              <a:xfrm>
                <a:off x="144" y="1632"/>
                <a:ext cx="2256" cy="672"/>
              </a:xfrm>
              <a:prstGeom prst="rect">
                <a:avLst/>
              </a:prstGeom>
              <a:noFill/>
              <a:extLst>
                <a:ext uri="{909E8E84-426E-40DD-AFC4-6F175D3DCCD1}">
                  <a14:hiddenFill xmlns:a14="http://schemas.microsoft.com/office/drawing/2010/main">
                    <a:solidFill>
                      <a:srgbClr val="FFFFFF"/>
                    </a:solidFill>
                  </a14:hiddenFill>
                </a:ext>
              </a:extLst>
            </p:spPr>
          </p:pic>
          <p:pic>
            <p:nvPicPr>
              <p:cNvPr id="10515477" name="Picture 21" descr="Pages from 536-2PT"/>
              <p:cNvPicPr>
                <a:picLocks noChangeAspect="1" noChangeArrowheads="1"/>
              </p:cNvPicPr>
              <p:nvPr/>
            </p:nvPicPr>
            <p:blipFill>
              <a:blip r:embed="rId5">
                <a:extLst>
                  <a:ext uri="{28A0092B-C50C-407E-A947-70E740481C1C}">
                    <a14:useLocalDpi xmlns:a14="http://schemas.microsoft.com/office/drawing/2010/main" val="0"/>
                  </a:ext>
                </a:extLst>
              </a:blip>
              <a:srcRect l="56416" t="15372" r="20998" b="79929"/>
              <a:stretch>
                <a:fillRect/>
              </a:stretch>
            </p:blipFill>
            <p:spPr bwMode="auto">
              <a:xfrm>
                <a:off x="2400" y="1680"/>
                <a:ext cx="2496" cy="672"/>
              </a:xfrm>
              <a:prstGeom prst="rect">
                <a:avLst/>
              </a:prstGeom>
              <a:noFill/>
              <a:extLst>
                <a:ext uri="{909E8E84-426E-40DD-AFC4-6F175D3DCCD1}">
                  <a14:hiddenFill xmlns:a14="http://schemas.microsoft.com/office/drawing/2010/main">
                    <a:solidFill>
                      <a:srgbClr val="FFFFFF"/>
                    </a:solidFill>
                  </a14:hiddenFill>
                </a:ext>
              </a:extLst>
            </p:spPr>
          </p:pic>
        </p:grpSp>
        <p:sp>
          <p:nvSpPr>
            <p:cNvPr id="10515478" name="Text Box 22"/>
            <p:cNvSpPr txBox="1">
              <a:spLocks noChangeArrowheads="1"/>
            </p:cNvSpPr>
            <p:nvPr/>
          </p:nvSpPr>
          <p:spPr bwMode="auto">
            <a:xfrm>
              <a:off x="0" y="1776"/>
              <a:ext cx="816" cy="288"/>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DoS(</a:t>
              </a:r>
              <a:r>
                <a:rPr lang="en-US" sz="2400" b="0">
                  <a:latin typeface="Symbol" pitchFamily="18" charset="2"/>
                  <a:cs typeface="Arial" charset="0"/>
                </a:rPr>
                <a:t>n</a:t>
              </a:r>
              <a:r>
                <a:rPr lang="en-US" sz="2400" b="0">
                  <a:latin typeface="Arial" charset="0"/>
                  <a:cs typeface="Arial" charset="0"/>
                </a:rPr>
                <a:t>)</a:t>
              </a:r>
            </a:p>
          </p:txBody>
        </p:sp>
      </p:grpSp>
      <p:sp>
        <p:nvSpPr>
          <p:cNvPr id="10515479" name="Text Box 23"/>
          <p:cNvSpPr txBox="1">
            <a:spLocks noChangeArrowheads="1"/>
          </p:cNvSpPr>
          <p:nvPr/>
        </p:nvSpPr>
        <p:spPr bwMode="auto">
          <a:xfrm>
            <a:off x="76200" y="3962400"/>
            <a:ext cx="4419600" cy="45720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latin typeface="Arial" charset="0"/>
                <a:cs typeface="Arial" charset="0"/>
              </a:rPr>
              <a:t>Calculate entropy from DoS(</a:t>
            </a:r>
            <a:r>
              <a:rPr lang="en-US" sz="2400" b="0">
                <a:latin typeface="Symbol" pitchFamily="18" charset="2"/>
                <a:cs typeface="Arial" charset="0"/>
              </a:rPr>
              <a:t>n</a:t>
            </a:r>
            <a:r>
              <a:rPr lang="en-US" sz="2400" b="0">
                <a:latin typeface="Arial" charset="0"/>
                <a:cs typeface="Arial" charset="0"/>
              </a:rPr>
              <a:t>)</a:t>
            </a:r>
          </a:p>
        </p:txBody>
      </p:sp>
      <p:sp>
        <p:nvSpPr>
          <p:cNvPr id="10515480" name="Text Box 24"/>
          <p:cNvSpPr txBox="1">
            <a:spLocks noChangeArrowheads="1"/>
          </p:cNvSpPr>
          <p:nvPr/>
        </p:nvSpPr>
        <p:spPr bwMode="auto">
          <a:xfrm>
            <a:off x="0" y="914400"/>
            <a:ext cx="6477000" cy="45720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accent2"/>
                </a:solidFill>
                <a:latin typeface="Arial" charset="0"/>
                <a:cs typeface="Arial" charset="0"/>
              </a:rPr>
              <a:t>Velocity autocorrelation function</a:t>
            </a:r>
          </a:p>
        </p:txBody>
      </p:sp>
    </p:spTree>
    <p:extLst>
      <p:ext uri="{BB962C8B-B14F-4D97-AF65-F5344CB8AC3E}">
        <p14:creationId xmlns:p14="http://schemas.microsoft.com/office/powerpoint/2010/main" val="9043087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0C25EC3D-EAE7-4B8E-AFFE-C7359EE0DD64}" type="slidenum">
              <a:rPr lang="en-US"/>
              <a:pPr/>
              <a:t>43</a:t>
            </a:fld>
            <a:endParaRPr lang="en-US"/>
          </a:p>
        </p:txBody>
      </p:sp>
      <p:sp>
        <p:nvSpPr>
          <p:cNvPr id="10522626" name="Text Box 5"/>
          <p:cNvSpPr txBox="1">
            <a:spLocks noChangeArrowheads="1"/>
          </p:cNvSpPr>
          <p:nvPr/>
        </p:nvSpPr>
        <p:spPr bwMode="auto">
          <a:xfrm>
            <a:off x="7315200" y="3429000"/>
            <a:ext cx="1647825"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latin typeface="Times New Roman" pitchFamily="18" charset="0"/>
                <a:cs typeface="Arial" charset="0"/>
                <a:sym typeface="Symbol" pitchFamily="18" charset="2"/>
              </a:rPr>
              <a:t>log</a:t>
            </a:r>
            <a:r>
              <a:rPr lang="es-ES_tradnl" b="0">
                <a:latin typeface="Symbol" pitchFamily="18" charset="2"/>
                <a:cs typeface="Arial" charset="0"/>
                <a:sym typeface="Symbol" pitchFamily="18" charset="2"/>
              </a:rPr>
              <a:t> </a:t>
            </a:r>
            <a:r>
              <a:rPr lang="es-ES_tradnl" b="0">
                <a:cs typeface="Arial" charset="0"/>
              </a:rPr>
              <a:t> (cm</a:t>
            </a:r>
            <a:r>
              <a:rPr lang="es-ES_tradnl" b="0" baseline="30000">
                <a:cs typeface="Arial" charset="0"/>
              </a:rPr>
              <a:t>-1</a:t>
            </a:r>
            <a:r>
              <a:rPr lang="es-ES_tradnl" b="0">
                <a:cs typeface="Arial" charset="0"/>
              </a:rPr>
              <a:t>)</a:t>
            </a:r>
          </a:p>
        </p:txBody>
      </p:sp>
      <p:pic>
        <p:nvPicPr>
          <p:cNvPr id="10522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0"/>
            <a:ext cx="5181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2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16225"/>
            <a:ext cx="6510338"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2629" name="Text Box 5"/>
          <p:cNvSpPr txBox="1">
            <a:spLocks noChangeArrowheads="1"/>
          </p:cNvSpPr>
          <p:nvPr/>
        </p:nvSpPr>
        <p:spPr bwMode="auto">
          <a:xfrm>
            <a:off x="533400" y="3232150"/>
            <a:ext cx="4572000" cy="1187450"/>
          </a:xfrm>
          <a:prstGeom prst="rect">
            <a:avLst/>
          </a:prstGeom>
          <a:solidFill>
            <a:srgbClr val="CCCC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Total power spectrum (Fourier transform of velocity autocorrelation function</a:t>
            </a:r>
          </a:p>
        </p:txBody>
      </p:sp>
      <p:sp>
        <p:nvSpPr>
          <p:cNvPr id="10522630" name="Text Box 6"/>
          <p:cNvSpPr txBox="1">
            <a:spLocks noChangeArrowheads="1"/>
          </p:cNvSpPr>
          <p:nvPr/>
        </p:nvSpPr>
        <p:spPr bwMode="auto">
          <a:xfrm>
            <a:off x="0" y="2514600"/>
            <a:ext cx="754063"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latin typeface="Symbol" pitchFamily="18" charset="2"/>
                <a:cs typeface="Arial" charset="0"/>
                <a:sym typeface="Symbol" pitchFamily="18" charset="2"/>
              </a:rPr>
              <a:t></a:t>
            </a:r>
            <a:r>
              <a:rPr lang="es-ES_tradnl" b="0">
                <a:cs typeface="Arial" charset="0"/>
              </a:rPr>
              <a:t>)</a:t>
            </a:r>
          </a:p>
        </p:txBody>
      </p:sp>
      <p:sp>
        <p:nvSpPr>
          <p:cNvPr id="10522631" name="Rectangle 7"/>
          <p:cNvSpPr>
            <a:spLocks noGrp="1" noChangeArrowheads="1"/>
          </p:cNvSpPr>
          <p:nvPr>
            <p:ph type="title"/>
          </p:nvPr>
        </p:nvSpPr>
        <p:spPr>
          <a:xfrm>
            <a:off x="0" y="0"/>
            <a:ext cx="4114800" cy="990600"/>
          </a:xfrm>
        </p:spPr>
        <p:txBody>
          <a:bodyPr/>
          <a:lstStyle/>
          <a:p>
            <a:r>
              <a:rPr lang="en-US" b="0">
                <a:solidFill>
                  <a:schemeClr val="tx1"/>
                </a:solidFill>
              </a:rPr>
              <a:t>Problem: for liquids get DoS(0)</a:t>
            </a:r>
            <a:r>
              <a:rPr lang="en-US" b="0">
                <a:solidFill>
                  <a:schemeClr val="tx1"/>
                </a:solidFill>
                <a:cs typeface="Arial" charset="0"/>
              </a:rPr>
              <a:t>≠0</a:t>
            </a:r>
            <a:r>
              <a:rPr lang="en-US" b="0">
                <a:solidFill>
                  <a:schemeClr val="tx1"/>
                </a:solidFill>
              </a:rPr>
              <a:t> at </a:t>
            </a:r>
            <a:r>
              <a:rPr lang="en-US" b="0">
                <a:solidFill>
                  <a:schemeClr val="tx1"/>
                </a:solidFill>
                <a:latin typeface="Symbol" pitchFamily="18" charset="2"/>
              </a:rPr>
              <a:t>n</a:t>
            </a:r>
            <a:r>
              <a:rPr lang="en-US" b="0">
                <a:solidFill>
                  <a:schemeClr val="tx1"/>
                </a:solidFill>
              </a:rPr>
              <a:t> = 0</a:t>
            </a:r>
          </a:p>
        </p:txBody>
      </p:sp>
      <p:sp>
        <p:nvSpPr>
          <p:cNvPr id="10522632" name="Text Box 6"/>
          <p:cNvSpPr txBox="1">
            <a:spLocks noChangeArrowheads="1"/>
          </p:cNvSpPr>
          <p:nvPr/>
        </p:nvSpPr>
        <p:spPr bwMode="auto">
          <a:xfrm>
            <a:off x="3657600" y="0"/>
            <a:ext cx="754063"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latin typeface="Symbol" pitchFamily="18" charset="2"/>
                <a:cs typeface="Arial" charset="0"/>
                <a:sym typeface="Symbol" pitchFamily="18" charset="2"/>
              </a:rPr>
              <a:t></a:t>
            </a:r>
            <a:r>
              <a:rPr lang="es-ES_tradnl" b="0">
                <a:cs typeface="Arial" charset="0"/>
              </a:rPr>
              <a:t>)</a:t>
            </a:r>
          </a:p>
        </p:txBody>
      </p:sp>
      <p:sp>
        <p:nvSpPr>
          <p:cNvPr id="10522633" name="Text Box 9"/>
          <p:cNvSpPr txBox="1">
            <a:spLocks noChangeArrowheads="1"/>
          </p:cNvSpPr>
          <p:nvPr/>
        </p:nvSpPr>
        <p:spPr bwMode="auto">
          <a:xfrm>
            <a:off x="54102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total</a:t>
            </a:r>
          </a:p>
        </p:txBody>
      </p:sp>
      <p:sp>
        <p:nvSpPr>
          <p:cNvPr id="10522634" name="Text Box 10"/>
          <p:cNvSpPr txBox="1">
            <a:spLocks noChangeArrowheads="1"/>
          </p:cNvSpPr>
          <p:nvPr/>
        </p:nvSpPr>
        <p:spPr bwMode="auto">
          <a:xfrm>
            <a:off x="4800600" y="2209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vibration</a:t>
            </a:r>
          </a:p>
        </p:txBody>
      </p:sp>
      <p:sp>
        <p:nvSpPr>
          <p:cNvPr id="10522635" name="Text Box 11"/>
          <p:cNvSpPr txBox="1">
            <a:spLocks noChangeArrowheads="1"/>
          </p:cNvSpPr>
          <p:nvPr/>
        </p:nvSpPr>
        <p:spPr bwMode="auto">
          <a:xfrm>
            <a:off x="3657600" y="1219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Arial" charset="0"/>
                <a:cs typeface="Arial" charset="0"/>
              </a:rPr>
              <a:t>diffusional</a:t>
            </a:r>
          </a:p>
        </p:txBody>
      </p:sp>
      <p:sp>
        <p:nvSpPr>
          <p:cNvPr id="10522636" name="Text Box 12"/>
          <p:cNvSpPr txBox="1">
            <a:spLocks noChangeArrowheads="1"/>
          </p:cNvSpPr>
          <p:nvPr/>
        </p:nvSpPr>
        <p:spPr bwMode="auto">
          <a:xfrm>
            <a:off x="5715000" y="4953000"/>
            <a:ext cx="3429000" cy="822325"/>
          </a:xfrm>
          <a:prstGeom prst="rect">
            <a:avLst/>
          </a:prstGeom>
          <a:solidFill>
            <a:srgbClr val="FFFF00"/>
          </a:solidFill>
          <a:ln>
            <a:noFill/>
          </a:ln>
          <a:effectLst/>
          <a:extLst>
            <a:ext uri="{91240B29-F687-4F45-9708-019B960494DF}">
              <a14:hiddenLine xmlns:a14="http://schemas.microsoft.com/office/drawing/2010/main" w="508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t>2PT decomposition for H2O</a:t>
            </a:r>
          </a:p>
        </p:txBody>
      </p:sp>
      <p:sp>
        <p:nvSpPr>
          <p:cNvPr id="10522637" name="Oval 13"/>
          <p:cNvSpPr>
            <a:spLocks noChangeArrowheads="1"/>
          </p:cNvSpPr>
          <p:nvPr/>
        </p:nvSpPr>
        <p:spPr bwMode="auto">
          <a:xfrm>
            <a:off x="4114800" y="838200"/>
            <a:ext cx="609600" cy="609600"/>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2638" name="Oval 14"/>
          <p:cNvSpPr>
            <a:spLocks noChangeArrowheads="1"/>
          </p:cNvSpPr>
          <p:nvPr/>
        </p:nvSpPr>
        <p:spPr bwMode="auto">
          <a:xfrm flipV="1">
            <a:off x="0" y="3962400"/>
            <a:ext cx="609600" cy="685800"/>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57911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fld id="{E785853F-E108-489C-B78D-AFFA8BB2C8A8}" type="slidenum">
              <a:rPr lang="en-US"/>
              <a:pPr/>
              <a:t>44</a:t>
            </a:fld>
            <a:endParaRPr lang="en-US"/>
          </a:p>
        </p:txBody>
      </p:sp>
      <p:pic>
        <p:nvPicPr>
          <p:cNvPr id="10517506" name="Picture 2"/>
          <p:cNvPicPr>
            <a:picLocks noChangeAspect="1" noChangeArrowheads="1"/>
          </p:cNvPicPr>
          <p:nvPr/>
        </p:nvPicPr>
        <p:blipFill>
          <a:blip r:embed="rId3">
            <a:extLst>
              <a:ext uri="{28A0092B-C50C-407E-A947-70E740481C1C}">
                <a14:useLocalDpi xmlns:a14="http://schemas.microsoft.com/office/drawing/2010/main" val="0"/>
              </a:ext>
            </a:extLst>
          </a:blip>
          <a:srcRect l="15936" b="13123"/>
          <a:stretch>
            <a:fillRect/>
          </a:stretch>
        </p:blipFill>
        <p:spPr bwMode="auto">
          <a:xfrm>
            <a:off x="1143000" y="838200"/>
            <a:ext cx="31242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7507" name="Text Box 3"/>
          <p:cNvSpPr txBox="1">
            <a:spLocks noChangeArrowheads="1"/>
          </p:cNvSpPr>
          <p:nvPr/>
        </p:nvSpPr>
        <p:spPr bwMode="auto">
          <a:xfrm>
            <a:off x="381000" y="990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2400" b="0">
              <a:solidFill>
                <a:srgbClr val="0000FF"/>
              </a:solidFill>
              <a:cs typeface="Arial" charset="0"/>
            </a:endParaRPr>
          </a:p>
        </p:txBody>
      </p:sp>
      <p:sp>
        <p:nvSpPr>
          <p:cNvPr id="10517508" name="Text Box 4"/>
          <p:cNvSpPr txBox="1">
            <a:spLocks noChangeArrowheads="1"/>
          </p:cNvSpPr>
          <p:nvPr/>
        </p:nvSpPr>
        <p:spPr bwMode="auto">
          <a:xfrm>
            <a:off x="4191000" y="9144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r>
              <a:rPr lang="en-US" b="0">
                <a:solidFill>
                  <a:srgbClr val="008000"/>
                </a:solidFill>
                <a:cs typeface="Arial" charset="0"/>
              </a:rPr>
              <a:t>Finite density of states at </a:t>
            </a:r>
            <a:r>
              <a:rPr lang="en-US" b="0">
                <a:solidFill>
                  <a:srgbClr val="008000"/>
                </a:solidFill>
                <a:latin typeface="Symbol" pitchFamily="18" charset="2"/>
                <a:cs typeface="Arial" charset="0"/>
              </a:rPr>
              <a:t>n</a:t>
            </a:r>
            <a:r>
              <a:rPr lang="en-US" b="0">
                <a:solidFill>
                  <a:srgbClr val="008000"/>
                </a:solidFill>
                <a:cs typeface="Arial" charset="0"/>
              </a:rPr>
              <a:t> =0</a:t>
            </a:r>
          </a:p>
          <a:p>
            <a:pPr eaLnBrk="1" hangingPunct="1"/>
            <a:r>
              <a:rPr lang="en-US" b="0">
                <a:solidFill>
                  <a:srgbClr val="008000"/>
                </a:solidFill>
                <a:cs typeface="Arial" charset="0"/>
              </a:rPr>
              <a:t>Proportional to diffusion coefficient </a:t>
            </a:r>
          </a:p>
        </p:txBody>
      </p:sp>
      <p:sp>
        <p:nvSpPr>
          <p:cNvPr id="10517509" name="Text Box 5"/>
          <p:cNvSpPr txBox="1">
            <a:spLocks noChangeArrowheads="1"/>
          </p:cNvSpPr>
          <p:nvPr/>
        </p:nvSpPr>
        <p:spPr bwMode="auto">
          <a:xfrm>
            <a:off x="0" y="4114800"/>
            <a:ext cx="7086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lnSpc>
                <a:spcPct val="110000"/>
              </a:lnSpc>
            </a:pPr>
            <a:r>
              <a:rPr lang="en-US" b="0">
                <a:cs typeface="Arial" charset="0"/>
              </a:rPr>
              <a:t>Also strong anharmonicity at low frequencies</a:t>
            </a:r>
          </a:p>
        </p:txBody>
      </p:sp>
      <p:sp>
        <p:nvSpPr>
          <p:cNvPr id="10517510" name="Rectangle 6"/>
          <p:cNvSpPr>
            <a:spLocks noGrp="1" noChangeArrowheads="1"/>
          </p:cNvSpPr>
          <p:nvPr>
            <p:ph type="title"/>
          </p:nvPr>
        </p:nvSpPr>
        <p:spPr/>
        <p:txBody>
          <a:bodyPr/>
          <a:lstStyle/>
          <a:p>
            <a:r>
              <a:rPr lang="en-US"/>
              <a:t>Problem with Liquids: S(0)</a:t>
            </a:r>
            <a:r>
              <a:rPr lang="en-US">
                <a:cs typeface="Arial" charset="0"/>
              </a:rPr>
              <a:t>≠0</a:t>
            </a:r>
          </a:p>
        </p:txBody>
      </p:sp>
      <p:sp>
        <p:nvSpPr>
          <p:cNvPr id="10517511" name="Rectangle 13"/>
          <p:cNvSpPr>
            <a:spLocks noChangeArrowheads="1"/>
          </p:cNvSpPr>
          <p:nvPr/>
        </p:nvSpPr>
        <p:spPr bwMode="auto">
          <a:xfrm>
            <a:off x="0" y="6276975"/>
            <a:ext cx="9220200" cy="5810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b="0">
                <a:solidFill>
                  <a:srgbClr val="FF0000"/>
                </a:solidFill>
                <a:cs typeface="Arial" charset="0"/>
              </a:rPr>
              <a:t>The two-phase model for calculating thermodynamic properties of liquids from molecular dynamics: Validation for the phase diagram of Lennard-Jones fluids; Lin, Blanco, Goddard; JCP, </a:t>
            </a:r>
            <a:r>
              <a:rPr lang="en-US" sz="1600">
                <a:solidFill>
                  <a:srgbClr val="FF0000"/>
                </a:solidFill>
                <a:cs typeface="Arial" charset="0"/>
              </a:rPr>
              <a:t>119</a:t>
            </a:r>
            <a:r>
              <a:rPr lang="en-US" sz="1600" b="0">
                <a:solidFill>
                  <a:srgbClr val="FF0000"/>
                </a:solidFill>
                <a:cs typeface="Arial" charset="0"/>
              </a:rPr>
              <a:t>:11792(</a:t>
            </a:r>
            <a:r>
              <a:rPr lang="en-US" sz="1600">
                <a:solidFill>
                  <a:srgbClr val="FF0000"/>
                </a:solidFill>
                <a:cs typeface="Arial" charset="0"/>
              </a:rPr>
              <a:t>2003</a:t>
            </a:r>
            <a:r>
              <a:rPr lang="en-US" sz="1600" b="0">
                <a:solidFill>
                  <a:srgbClr val="FF0000"/>
                </a:solidFill>
                <a:cs typeface="Arial" charset="0"/>
              </a:rPr>
              <a:t>)</a:t>
            </a:r>
            <a:r>
              <a:rPr lang="en-US" sz="1600">
                <a:solidFill>
                  <a:srgbClr val="FF0000"/>
                </a:solidFill>
                <a:cs typeface="Arial" charset="0"/>
              </a:rPr>
              <a:t> </a:t>
            </a:r>
          </a:p>
        </p:txBody>
      </p:sp>
      <p:sp>
        <p:nvSpPr>
          <p:cNvPr id="10517512" name="Text Box 8"/>
          <p:cNvSpPr txBox="1">
            <a:spLocks noChangeArrowheads="1"/>
          </p:cNvSpPr>
          <p:nvPr/>
        </p:nvSpPr>
        <p:spPr bwMode="auto">
          <a:xfrm>
            <a:off x="0" y="1676400"/>
            <a:ext cx="12192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400" b="0">
                <a:latin typeface="Arial" charset="0"/>
                <a:cs typeface="Arial" charset="0"/>
              </a:rPr>
              <a:t>DoS(</a:t>
            </a:r>
            <a:r>
              <a:rPr lang="en-US" sz="2400" b="0">
                <a:latin typeface="Symbol" pitchFamily="18" charset="2"/>
                <a:cs typeface="Arial" charset="0"/>
              </a:rPr>
              <a:t>n</a:t>
            </a:r>
            <a:r>
              <a:rPr lang="en-US" sz="2400" b="0">
                <a:latin typeface="Arial" charset="0"/>
                <a:cs typeface="Arial" charset="0"/>
              </a:rPr>
              <a:t>)</a:t>
            </a:r>
          </a:p>
        </p:txBody>
      </p:sp>
      <p:sp>
        <p:nvSpPr>
          <p:cNvPr id="10517513" name="Text Box 9"/>
          <p:cNvSpPr txBox="1">
            <a:spLocks noChangeArrowheads="1"/>
          </p:cNvSpPr>
          <p:nvPr/>
        </p:nvSpPr>
        <p:spPr bwMode="auto">
          <a:xfrm>
            <a:off x="2667000" y="3352800"/>
            <a:ext cx="4572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latin typeface="Symbol" pitchFamily="18" charset="2"/>
                <a:cs typeface="Arial" charset="0"/>
              </a:rPr>
              <a:t>n</a:t>
            </a:r>
            <a:endParaRPr lang="en-US" sz="2400" b="0">
              <a:latin typeface="Arial" charset="0"/>
              <a:cs typeface="Arial" charset="0"/>
            </a:endParaRPr>
          </a:p>
        </p:txBody>
      </p:sp>
      <p:pic>
        <p:nvPicPr>
          <p:cNvPr id="10517514" name="Picture 10" descr="Pages from 536-2PT-3"/>
          <p:cNvPicPr>
            <a:picLocks noChangeAspect="1" noChangeArrowheads="1"/>
          </p:cNvPicPr>
          <p:nvPr/>
        </p:nvPicPr>
        <p:blipFill>
          <a:blip r:embed="rId4">
            <a:extLst>
              <a:ext uri="{28A0092B-C50C-407E-A947-70E740481C1C}">
                <a14:useLocalDpi xmlns:a14="http://schemas.microsoft.com/office/drawing/2010/main" val="0"/>
              </a:ext>
            </a:extLst>
          </a:blip>
          <a:srcRect l="9804" t="16667" r="64706" b="78787"/>
          <a:stretch>
            <a:fillRect/>
          </a:stretch>
        </p:blipFill>
        <p:spPr bwMode="auto">
          <a:xfrm>
            <a:off x="4191000" y="1676400"/>
            <a:ext cx="495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517515" name="Text Box 11"/>
          <p:cNvSpPr txBox="1">
            <a:spLocks noChangeArrowheads="1"/>
          </p:cNvSpPr>
          <p:nvPr/>
        </p:nvSpPr>
        <p:spPr bwMode="auto">
          <a:xfrm>
            <a:off x="4267200" y="2819400"/>
            <a:ext cx="487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a:latin typeface="Arial" charset="0"/>
                <a:cs typeface="Arial" charset="0"/>
              </a:rPr>
              <a:t>where D is the diffusion coefficient</a:t>
            </a:r>
          </a:p>
          <a:p>
            <a:r>
              <a:rPr lang="en-US" sz="2400" b="0">
                <a:latin typeface="Arial" charset="0"/>
                <a:cs typeface="Arial" charset="0"/>
              </a:rPr>
              <a:t>N=number of particles</a:t>
            </a:r>
          </a:p>
          <a:p>
            <a:r>
              <a:rPr lang="en-US" sz="2400" b="0">
                <a:latin typeface="Arial" charset="0"/>
                <a:cs typeface="Arial" charset="0"/>
              </a:rPr>
              <a:t>M = mass</a:t>
            </a:r>
          </a:p>
        </p:txBody>
      </p:sp>
      <p:sp>
        <p:nvSpPr>
          <p:cNvPr id="10517516" name="Line 12"/>
          <p:cNvSpPr>
            <a:spLocks noChangeShapeType="1"/>
          </p:cNvSpPr>
          <p:nvPr/>
        </p:nvSpPr>
        <p:spPr bwMode="auto">
          <a:xfrm flipH="1">
            <a:off x="1295400" y="1371600"/>
            <a:ext cx="6734175" cy="1066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7517" name="Line 13"/>
          <p:cNvSpPr>
            <a:spLocks noChangeShapeType="1"/>
          </p:cNvSpPr>
          <p:nvPr/>
        </p:nvSpPr>
        <p:spPr bwMode="auto">
          <a:xfrm flipH="1" flipV="1">
            <a:off x="1371600" y="2590800"/>
            <a:ext cx="4876800" cy="1752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228794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52800" y="4459756"/>
            <a:ext cx="2390775" cy="1788644"/>
            <a:chOff x="3352800" y="4006850"/>
            <a:chExt cx="2390775" cy="1788644"/>
          </a:xfrm>
        </p:grpSpPr>
        <p:pic>
          <p:nvPicPr>
            <p:cNvPr id="1051853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6387"/>
            <a:stretch/>
          </p:blipFill>
          <p:spPr bwMode="auto">
            <a:xfrm>
              <a:off x="3352800" y="4035426"/>
              <a:ext cx="2390775" cy="176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8536" name="Text Box 8"/>
            <p:cNvSpPr txBox="1">
              <a:spLocks noChangeArrowheads="1"/>
            </p:cNvSpPr>
            <p:nvPr/>
          </p:nvSpPr>
          <p:spPr bwMode="auto">
            <a:xfrm>
              <a:off x="4905375" y="4006850"/>
              <a:ext cx="760413"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a:solidFill>
                    <a:srgbClr val="000000"/>
                  </a:solidFill>
                  <a:latin typeface="Arial" charset="0"/>
                  <a:cs typeface="Arial" charset="0"/>
                </a:rPr>
                <a:t>Gas</a:t>
              </a:r>
            </a:p>
          </p:txBody>
        </p:sp>
        <p:sp>
          <p:nvSpPr>
            <p:cNvPr id="10518537" name="Text Box 9"/>
            <p:cNvSpPr txBox="1">
              <a:spLocks noChangeArrowheads="1"/>
            </p:cNvSpPr>
            <p:nvPr/>
          </p:nvSpPr>
          <p:spPr bwMode="auto">
            <a:xfrm>
              <a:off x="4191000" y="4416425"/>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dirty="0">
                  <a:solidFill>
                    <a:srgbClr val="000000"/>
                  </a:solidFill>
                  <a:latin typeface="Arial" charset="0"/>
                  <a:cs typeface="Arial" charset="0"/>
                </a:rPr>
                <a:t>exponential</a:t>
              </a:r>
            </a:p>
            <a:p>
              <a:pPr eaLnBrk="1" hangingPunct="1"/>
              <a:r>
                <a:rPr lang="en-US" sz="1800" b="0" dirty="0">
                  <a:solidFill>
                    <a:srgbClr val="000000"/>
                  </a:solidFill>
                  <a:latin typeface="Arial" charset="0"/>
                  <a:cs typeface="Arial" charset="0"/>
                </a:rPr>
                <a:t>decay</a:t>
              </a:r>
            </a:p>
          </p:txBody>
        </p:sp>
      </p:grpSp>
      <p:grpSp>
        <p:nvGrpSpPr>
          <p:cNvPr id="4" name="Group 3"/>
          <p:cNvGrpSpPr/>
          <p:nvPr/>
        </p:nvGrpSpPr>
        <p:grpSpPr>
          <a:xfrm>
            <a:off x="6143625" y="4459756"/>
            <a:ext cx="3000375" cy="1788644"/>
            <a:chOff x="6143625" y="4006850"/>
            <a:chExt cx="3000375" cy="1788644"/>
          </a:xfrm>
        </p:grpSpPr>
        <p:pic>
          <p:nvPicPr>
            <p:cNvPr id="10518540"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b="16387"/>
            <a:stretch/>
          </p:blipFill>
          <p:spPr bwMode="auto">
            <a:xfrm>
              <a:off x="6143625" y="4035425"/>
              <a:ext cx="2390775" cy="176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8541" name="Text Box 13"/>
            <p:cNvSpPr txBox="1">
              <a:spLocks noChangeArrowheads="1"/>
            </p:cNvSpPr>
            <p:nvPr/>
          </p:nvSpPr>
          <p:spPr bwMode="auto">
            <a:xfrm>
              <a:off x="7620000" y="4006850"/>
              <a:ext cx="927100" cy="457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a:solidFill>
                    <a:srgbClr val="000000"/>
                  </a:solidFill>
                  <a:latin typeface="Arial" charset="0"/>
                  <a:cs typeface="Arial" charset="0"/>
                </a:rPr>
                <a:t>Solid</a:t>
              </a:r>
            </a:p>
          </p:txBody>
        </p:sp>
        <p:sp>
          <p:nvSpPr>
            <p:cNvPr id="10518542" name="Text Box 14"/>
            <p:cNvSpPr txBox="1">
              <a:spLocks noChangeArrowheads="1"/>
            </p:cNvSpPr>
            <p:nvPr/>
          </p:nvSpPr>
          <p:spPr bwMode="auto">
            <a:xfrm>
              <a:off x="7575550" y="4311650"/>
              <a:ext cx="156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dirty="0">
                  <a:solidFill>
                    <a:srgbClr val="000000"/>
                  </a:solidFill>
                  <a:latin typeface="Arial" charset="0"/>
                  <a:cs typeface="Arial" charset="0"/>
                </a:rPr>
                <a:t>Debye crystal</a:t>
              </a:r>
            </a:p>
            <a:p>
              <a:pPr eaLnBrk="1" hangingPunct="1"/>
              <a:r>
                <a:rPr lang="en-US" sz="1800" b="0" dirty="0">
                  <a:solidFill>
                    <a:srgbClr val="000000"/>
                  </a:solidFill>
                  <a:latin typeface="Arial" charset="0"/>
                  <a:cs typeface="Arial" charset="0"/>
                </a:rPr>
                <a:t>S(v) ~</a:t>
              </a:r>
              <a:r>
                <a:rPr lang="en-US" sz="1800" b="0" dirty="0" err="1">
                  <a:solidFill>
                    <a:srgbClr val="000000"/>
                  </a:solidFill>
                  <a:latin typeface="Arial" charset="0"/>
                  <a:cs typeface="Arial" charset="0"/>
                </a:rPr>
                <a:t>v</a:t>
              </a:r>
              <a:r>
                <a:rPr lang="en-US" sz="1800" b="0" baseline="30000" dirty="0" err="1">
                  <a:solidFill>
                    <a:srgbClr val="000000"/>
                  </a:solidFill>
                  <a:latin typeface="Arial" charset="0"/>
                  <a:cs typeface="Arial" charset="0"/>
                </a:rPr>
                <a:t>2</a:t>
              </a:r>
              <a:endParaRPr lang="en-US" sz="1800" b="0" baseline="30000" dirty="0">
                <a:solidFill>
                  <a:srgbClr val="000000"/>
                </a:solidFill>
                <a:latin typeface="Arial" charset="0"/>
                <a:cs typeface="Arial" charset="0"/>
              </a:endParaRPr>
            </a:p>
          </p:txBody>
        </p:sp>
        <p:sp>
          <p:nvSpPr>
            <p:cNvPr id="10518543" name="Line 15"/>
            <p:cNvSpPr>
              <a:spLocks noChangeShapeType="1"/>
            </p:cNvSpPr>
            <p:nvPr/>
          </p:nvSpPr>
          <p:spPr bwMode="auto">
            <a:xfrm flipH="1">
              <a:off x="6705600" y="476885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9" name="Slide Number Placeholder 2"/>
          <p:cNvSpPr>
            <a:spLocks noGrp="1"/>
          </p:cNvSpPr>
          <p:nvPr>
            <p:ph type="sldNum" sz="quarter" idx="10"/>
          </p:nvPr>
        </p:nvSpPr>
        <p:spPr/>
        <p:txBody>
          <a:bodyPr/>
          <a:lstStyle/>
          <a:p>
            <a:fld id="{CA0B5DE8-68E3-4464-8895-AFC4DDDBC1F7}" type="slidenum">
              <a:rPr lang="en-US"/>
              <a:pPr/>
              <a:t>45</a:t>
            </a:fld>
            <a:endParaRPr lang="en-US"/>
          </a:p>
        </p:txBody>
      </p:sp>
      <p:sp>
        <p:nvSpPr>
          <p:cNvPr id="10518530" name="Text Box 2"/>
          <p:cNvSpPr txBox="1">
            <a:spLocks noChangeArrowheads="1"/>
          </p:cNvSpPr>
          <p:nvPr/>
        </p:nvSpPr>
        <p:spPr bwMode="auto">
          <a:xfrm>
            <a:off x="381000" y="990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sz="2400" b="0">
              <a:solidFill>
                <a:srgbClr val="0000FF"/>
              </a:solidFill>
              <a:cs typeface="Arial" charset="0"/>
            </a:endParaRPr>
          </a:p>
        </p:txBody>
      </p:sp>
      <p:sp>
        <p:nvSpPr>
          <p:cNvPr id="10518538" name="Line 10"/>
          <p:cNvSpPr>
            <a:spLocks noChangeShapeType="1"/>
          </p:cNvSpPr>
          <p:nvPr/>
        </p:nvSpPr>
        <p:spPr bwMode="auto">
          <a:xfrm flipH="1">
            <a:off x="3990975" y="5221756"/>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nvGrpSpPr>
          <p:cNvPr id="2" name="Group 1"/>
          <p:cNvGrpSpPr/>
          <p:nvPr/>
        </p:nvGrpSpPr>
        <p:grpSpPr>
          <a:xfrm>
            <a:off x="152400" y="4421656"/>
            <a:ext cx="2895600" cy="1826743"/>
            <a:chOff x="152400" y="3968750"/>
            <a:chExt cx="2895600" cy="1826743"/>
          </a:xfrm>
        </p:grpSpPr>
        <p:pic>
          <p:nvPicPr>
            <p:cNvPr id="10518545" name="Picture 17"/>
            <p:cNvPicPr>
              <a:picLocks noChangeAspect="1" noChangeArrowheads="1"/>
            </p:cNvPicPr>
            <p:nvPr/>
          </p:nvPicPr>
          <p:blipFill rotWithShape="1">
            <a:blip r:embed="rId5">
              <a:extLst>
                <a:ext uri="{28A0092B-C50C-407E-A947-70E740481C1C}">
                  <a14:useLocalDpi xmlns:a14="http://schemas.microsoft.com/office/drawing/2010/main" val="0"/>
                </a:ext>
              </a:extLst>
            </a:blip>
            <a:srcRect b="12825"/>
            <a:stretch/>
          </p:blipFill>
          <p:spPr bwMode="auto">
            <a:xfrm>
              <a:off x="152400" y="3968750"/>
              <a:ext cx="2381250" cy="182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8546" name="Text Box 18"/>
            <p:cNvSpPr txBox="1">
              <a:spLocks noChangeArrowheads="1"/>
            </p:cNvSpPr>
            <p:nvPr/>
          </p:nvSpPr>
          <p:spPr bwMode="auto">
            <a:xfrm>
              <a:off x="1654175" y="4349750"/>
              <a:ext cx="1393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a:solidFill>
                    <a:srgbClr val="0000FF"/>
                  </a:solidFill>
                  <a:latin typeface="Arial" charset="0"/>
                  <a:cs typeface="Arial" charset="0"/>
                </a:rPr>
                <a:t>solid-like</a:t>
              </a:r>
            </a:p>
            <a:p>
              <a:pPr eaLnBrk="1" hangingPunct="1"/>
              <a:r>
                <a:rPr lang="en-US" b="0" dirty="0">
                  <a:solidFill>
                    <a:srgbClr val="FF0000"/>
                  </a:solidFill>
                  <a:latin typeface="Arial" charset="0"/>
                  <a:cs typeface="Arial" charset="0"/>
                </a:rPr>
                <a:t>gas-like</a:t>
              </a:r>
            </a:p>
          </p:txBody>
        </p:sp>
        <p:sp>
          <p:nvSpPr>
            <p:cNvPr id="10518547" name="Line 19"/>
            <p:cNvSpPr>
              <a:spLocks noChangeShapeType="1"/>
            </p:cNvSpPr>
            <p:nvPr/>
          </p:nvSpPr>
          <p:spPr bwMode="auto">
            <a:xfrm flipH="1">
              <a:off x="838200" y="4660900"/>
              <a:ext cx="876300" cy="409575"/>
            </a:xfrm>
            <a:prstGeom prst="line">
              <a:avLst/>
            </a:prstGeom>
            <a:noFill/>
            <a:ln w="28575">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518548" name="Line 20"/>
            <p:cNvSpPr>
              <a:spLocks noChangeShapeType="1"/>
            </p:cNvSpPr>
            <p:nvPr/>
          </p:nvSpPr>
          <p:spPr bwMode="auto">
            <a:xfrm flipH="1">
              <a:off x="865188" y="4845050"/>
              <a:ext cx="860425" cy="6635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10518549" name="Rectangle 21"/>
          <p:cNvSpPr>
            <a:spLocks noGrp="1" noChangeArrowheads="1"/>
          </p:cNvSpPr>
          <p:nvPr>
            <p:ph type="title"/>
          </p:nvPr>
        </p:nvSpPr>
        <p:spPr>
          <a:xfrm>
            <a:off x="-23813" y="0"/>
            <a:ext cx="9144000" cy="838200"/>
          </a:xfrm>
        </p:spPr>
        <p:txBody>
          <a:bodyPr/>
          <a:lstStyle/>
          <a:p>
            <a:r>
              <a:rPr lang="en-US" sz="2800" b="0" dirty="0">
                <a:solidFill>
                  <a:schemeClr val="tx1"/>
                </a:solidFill>
              </a:rPr>
              <a:t>Two-Phase Thermodynamics </a:t>
            </a:r>
            <a:r>
              <a:rPr lang="en-US" sz="2800" b="0" dirty="0" smtClean="0">
                <a:solidFill>
                  <a:schemeClr val="tx1"/>
                </a:solidFill>
              </a:rPr>
              <a:t>(</a:t>
            </a:r>
            <a:r>
              <a:rPr lang="en-US" sz="2800" b="0" dirty="0">
                <a:solidFill>
                  <a:schemeClr val="tx1"/>
                </a:solidFill>
              </a:rPr>
              <a:t>2PT) Model  E</a:t>
            </a:r>
            <a:r>
              <a:rPr lang="en-US" sz="2800" b="0" dirty="0" smtClean="0">
                <a:solidFill>
                  <a:schemeClr val="tx1"/>
                </a:solidFill>
              </a:rPr>
              <a:t>ntropy, Free energy from MD</a:t>
            </a:r>
            <a:r>
              <a:rPr lang="en-US" sz="2800" b="0" dirty="0">
                <a:solidFill>
                  <a:schemeClr val="tx1"/>
                </a:solidFill>
              </a:rPr>
              <a:t> </a:t>
            </a:r>
            <a:r>
              <a:rPr lang="en-US" sz="2000" b="0" dirty="0" smtClean="0">
                <a:solidFill>
                  <a:srgbClr val="FF0000"/>
                </a:solidFill>
                <a:cs typeface="Arial" charset="0"/>
              </a:rPr>
              <a:t>Lin</a:t>
            </a:r>
            <a:r>
              <a:rPr lang="en-US" sz="2000" b="0" dirty="0">
                <a:solidFill>
                  <a:srgbClr val="FF0000"/>
                </a:solidFill>
                <a:cs typeface="Arial" charset="0"/>
              </a:rPr>
              <a:t>, Blanco, Goddard; </a:t>
            </a:r>
            <a:r>
              <a:rPr lang="en-US" sz="2000" b="0" dirty="0" err="1">
                <a:solidFill>
                  <a:srgbClr val="FF0000"/>
                </a:solidFill>
                <a:cs typeface="Arial" charset="0"/>
              </a:rPr>
              <a:t>JCP</a:t>
            </a:r>
            <a:r>
              <a:rPr lang="en-US" sz="2000" b="0" dirty="0">
                <a:solidFill>
                  <a:srgbClr val="FF0000"/>
                </a:solidFill>
                <a:cs typeface="Arial" charset="0"/>
              </a:rPr>
              <a:t>, </a:t>
            </a:r>
            <a:r>
              <a:rPr lang="en-US" sz="2000" dirty="0">
                <a:solidFill>
                  <a:srgbClr val="FF0000"/>
                </a:solidFill>
                <a:cs typeface="Arial" charset="0"/>
              </a:rPr>
              <a:t>119</a:t>
            </a:r>
            <a:r>
              <a:rPr lang="en-US" sz="2000" b="0" dirty="0">
                <a:solidFill>
                  <a:srgbClr val="FF0000"/>
                </a:solidFill>
                <a:cs typeface="Arial" charset="0"/>
              </a:rPr>
              <a:t>:11792(</a:t>
            </a:r>
            <a:r>
              <a:rPr lang="en-US" sz="2000" dirty="0">
                <a:solidFill>
                  <a:srgbClr val="FF0000"/>
                </a:solidFill>
                <a:cs typeface="Arial" charset="0"/>
              </a:rPr>
              <a:t>2003</a:t>
            </a:r>
            <a:r>
              <a:rPr lang="en-US" sz="2000" b="0" dirty="0">
                <a:solidFill>
                  <a:srgbClr val="FF0000"/>
                </a:solidFill>
                <a:cs typeface="Arial" charset="0"/>
              </a:rPr>
              <a:t>)</a:t>
            </a:r>
            <a:r>
              <a:rPr lang="en-US" sz="2000" dirty="0">
                <a:solidFill>
                  <a:srgbClr val="FF0000"/>
                </a:solidFill>
                <a:cs typeface="Arial" charset="0"/>
              </a:rPr>
              <a:t> </a:t>
            </a:r>
            <a:endParaRPr lang="en-US" sz="2000" b="0" dirty="0">
              <a:solidFill>
                <a:schemeClr val="tx1"/>
              </a:solidFill>
            </a:endParaRPr>
          </a:p>
        </p:txBody>
      </p:sp>
      <p:sp>
        <p:nvSpPr>
          <p:cNvPr id="10518551" name="Text Box 23"/>
          <p:cNvSpPr txBox="1">
            <a:spLocks noChangeArrowheads="1"/>
          </p:cNvSpPr>
          <p:nvPr/>
        </p:nvSpPr>
        <p:spPr bwMode="auto">
          <a:xfrm>
            <a:off x="1447800" y="4383556"/>
            <a:ext cx="10668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00"/>
                </a:solidFill>
                <a:latin typeface="Arial" charset="0"/>
                <a:cs typeface="Arial" charset="0"/>
              </a:rPr>
              <a:t>Total</a:t>
            </a:r>
          </a:p>
        </p:txBody>
      </p:sp>
      <p:sp>
        <p:nvSpPr>
          <p:cNvPr id="10518552" name="Text Box 24"/>
          <p:cNvSpPr txBox="1">
            <a:spLocks noChangeArrowheads="1"/>
          </p:cNvSpPr>
          <p:nvPr/>
        </p:nvSpPr>
        <p:spPr bwMode="auto">
          <a:xfrm>
            <a:off x="2895600" y="5221756"/>
            <a:ext cx="5334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solidFill>
                  <a:srgbClr val="000000"/>
                </a:solidFill>
                <a:latin typeface="Arial" charset="0"/>
                <a:cs typeface="Arial" charset="0"/>
              </a:rPr>
              <a:t>=</a:t>
            </a:r>
          </a:p>
        </p:txBody>
      </p:sp>
      <p:grpSp>
        <p:nvGrpSpPr>
          <p:cNvPr id="10518553" name="Group 25"/>
          <p:cNvGrpSpPr>
            <a:grpSpLocks/>
          </p:cNvGrpSpPr>
          <p:nvPr/>
        </p:nvGrpSpPr>
        <p:grpSpPr bwMode="auto">
          <a:xfrm>
            <a:off x="304800" y="6140450"/>
            <a:ext cx="5410200" cy="641350"/>
            <a:chOff x="192" y="624"/>
            <a:chExt cx="3408" cy="500"/>
          </a:xfrm>
        </p:grpSpPr>
        <p:pic>
          <p:nvPicPr>
            <p:cNvPr id="10518554"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 y="624"/>
              <a:ext cx="268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8555" name="Text Box 27"/>
            <p:cNvSpPr txBox="1">
              <a:spLocks noChangeArrowheads="1"/>
            </p:cNvSpPr>
            <p:nvPr/>
          </p:nvSpPr>
          <p:spPr bwMode="auto">
            <a:xfrm>
              <a:off x="192" y="720"/>
              <a:ext cx="1008" cy="288"/>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cs typeface="Arial" charset="0"/>
                </a:rPr>
                <a:t>Property =</a:t>
              </a:r>
            </a:p>
          </p:txBody>
        </p:sp>
      </p:grpSp>
      <p:grpSp>
        <p:nvGrpSpPr>
          <p:cNvPr id="5" name="Group 4"/>
          <p:cNvGrpSpPr/>
          <p:nvPr/>
        </p:nvGrpSpPr>
        <p:grpSpPr>
          <a:xfrm>
            <a:off x="0" y="2108942"/>
            <a:ext cx="9144000" cy="2234458"/>
            <a:chOff x="0" y="2108942"/>
            <a:chExt cx="9144000" cy="2234458"/>
          </a:xfrm>
        </p:grpSpPr>
        <p:sp>
          <p:nvSpPr>
            <p:cNvPr id="10518531" name="Text Box 3"/>
            <p:cNvSpPr txBox="1">
              <a:spLocks noChangeArrowheads="1"/>
            </p:cNvSpPr>
            <p:nvPr/>
          </p:nvSpPr>
          <p:spPr bwMode="auto">
            <a:xfrm>
              <a:off x="0" y="2108942"/>
              <a:ext cx="9144000" cy="223445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spcAft>
                  <a:spcPct val="20000"/>
                </a:spcAft>
                <a:buFontTx/>
                <a:buChar char="•"/>
              </a:pPr>
              <a:r>
                <a:rPr lang="en-US" b="0" dirty="0">
                  <a:solidFill>
                    <a:srgbClr val="0000FF"/>
                  </a:solidFill>
                  <a:cs typeface="Arial" charset="0"/>
                </a:rPr>
                <a:t>MD </a:t>
              </a:r>
              <a:r>
                <a:rPr lang="en-US" b="0" dirty="0" smtClean="0">
                  <a:solidFill>
                    <a:srgbClr val="0000FF"/>
                  </a:solidFill>
                  <a:cs typeface="Arial" charset="0"/>
                  <a:sym typeface="Wingdings" pitchFamily="2" charset="2"/>
                </a:rPr>
                <a:t></a:t>
              </a:r>
              <a:r>
                <a:rPr lang="en-US" b="0" dirty="0" smtClean="0">
                  <a:solidFill>
                    <a:srgbClr val="0000FF"/>
                  </a:solidFill>
                  <a:cs typeface="Arial" charset="0"/>
                </a:rPr>
                <a:t>DoS(</a:t>
              </a:r>
              <a:r>
                <a:rPr lang="en-US" b="0" dirty="0" smtClean="0">
                  <a:solidFill>
                    <a:srgbClr val="0000FF"/>
                  </a:solidFill>
                  <a:latin typeface="Symbol" pitchFamily="18" charset="2"/>
                  <a:cs typeface="Arial" charset="0"/>
                </a:rPr>
                <a:t>n</a:t>
              </a:r>
              <a:r>
                <a:rPr lang="en-US" b="0" dirty="0">
                  <a:solidFill>
                    <a:srgbClr val="0000FF"/>
                  </a:solidFill>
                  <a:cs typeface="Arial" charset="0"/>
                </a:rPr>
                <a:t>) </a:t>
              </a:r>
              <a:r>
                <a:rPr lang="en-US" b="0" dirty="0" smtClean="0">
                  <a:solidFill>
                    <a:srgbClr val="0000FF"/>
                  </a:solidFill>
                  <a:cs typeface="Arial" charset="0"/>
                  <a:sym typeface="Wingdings" pitchFamily="2" charset="2"/>
                </a:rPr>
                <a:t></a:t>
              </a:r>
              <a:r>
                <a:rPr lang="en-US" b="0" dirty="0">
                  <a:solidFill>
                    <a:srgbClr val="0000FF"/>
                  </a:solidFill>
                  <a:cs typeface="Arial" charset="0"/>
                </a:rPr>
                <a:t> </a:t>
              </a:r>
              <a:r>
                <a:rPr lang="en-US" b="0" dirty="0" smtClean="0">
                  <a:solidFill>
                    <a:srgbClr val="0000FF"/>
                  </a:solidFill>
                  <a:cs typeface="Arial" charset="0"/>
                </a:rPr>
                <a:t>diffusion-like (gas) and solid-like contributions</a:t>
              </a:r>
              <a:endParaRPr lang="en-US" b="0" dirty="0">
                <a:solidFill>
                  <a:srgbClr val="0000FF"/>
                </a:solidFill>
                <a:cs typeface="Arial" charset="0"/>
              </a:endParaRPr>
            </a:p>
            <a:p>
              <a:pPr eaLnBrk="1" hangingPunct="1">
                <a:spcAft>
                  <a:spcPct val="20000"/>
                </a:spcAft>
                <a:buFontTx/>
                <a:buChar char="•"/>
              </a:pPr>
              <a:r>
                <a:rPr lang="en-US" b="0" dirty="0">
                  <a:solidFill>
                    <a:srgbClr val="0000FF"/>
                  </a:solidFill>
                  <a:cs typeface="Arial" charset="0"/>
                </a:rPr>
                <a:t>DoS(</a:t>
              </a:r>
              <a:r>
                <a:rPr lang="en-US" b="0" dirty="0">
                  <a:solidFill>
                    <a:srgbClr val="0000FF"/>
                  </a:solidFill>
                  <a:latin typeface="Symbol" pitchFamily="18" charset="2"/>
                  <a:cs typeface="Arial" charset="0"/>
                </a:rPr>
                <a:t>n</a:t>
              </a:r>
              <a:r>
                <a:rPr lang="en-US" b="0" dirty="0">
                  <a:solidFill>
                    <a:srgbClr val="0000FF"/>
                  </a:solidFill>
                  <a:cs typeface="Arial" charset="0"/>
                </a:rPr>
                <a:t>) </a:t>
              </a:r>
              <a:r>
                <a:rPr lang="en-US" sz="2800" b="0" baseline="-25000" dirty="0">
                  <a:solidFill>
                    <a:srgbClr val="FF0000"/>
                  </a:solidFill>
                  <a:cs typeface="Arial" charset="0"/>
                </a:rPr>
                <a:t>total</a:t>
              </a:r>
              <a:r>
                <a:rPr lang="en-US" b="0" dirty="0">
                  <a:solidFill>
                    <a:srgbClr val="0000FF"/>
                  </a:solidFill>
                  <a:cs typeface="Arial" charset="0"/>
                </a:rPr>
                <a:t> = DoS(</a:t>
              </a:r>
              <a:r>
                <a:rPr lang="en-US" b="0" dirty="0">
                  <a:solidFill>
                    <a:srgbClr val="0000FF"/>
                  </a:solidFill>
                  <a:latin typeface="Symbol" pitchFamily="18" charset="2"/>
                  <a:cs typeface="Arial" charset="0"/>
                </a:rPr>
                <a:t>n</a:t>
              </a:r>
              <a:r>
                <a:rPr lang="en-US" b="0" dirty="0">
                  <a:solidFill>
                    <a:srgbClr val="0000FF"/>
                  </a:solidFill>
                  <a:cs typeface="Arial" charset="0"/>
                </a:rPr>
                <a:t>) </a:t>
              </a:r>
              <a:r>
                <a:rPr lang="en-US" sz="2800" b="0" baseline="-25000" dirty="0">
                  <a:solidFill>
                    <a:srgbClr val="FF0000"/>
                  </a:solidFill>
                  <a:cs typeface="Arial" charset="0"/>
                </a:rPr>
                <a:t>gas</a:t>
              </a:r>
              <a:r>
                <a:rPr lang="en-US" b="0" dirty="0">
                  <a:solidFill>
                    <a:srgbClr val="0000FF"/>
                  </a:solidFill>
                  <a:cs typeface="Arial" charset="0"/>
                </a:rPr>
                <a:t> + DoS(</a:t>
              </a:r>
              <a:r>
                <a:rPr lang="en-US" b="0" dirty="0">
                  <a:solidFill>
                    <a:srgbClr val="0000FF"/>
                  </a:solidFill>
                  <a:latin typeface="Symbol" pitchFamily="18" charset="2"/>
                  <a:cs typeface="Arial" charset="0"/>
                </a:rPr>
                <a:t>n</a:t>
              </a:r>
              <a:r>
                <a:rPr lang="en-US" b="0" dirty="0">
                  <a:solidFill>
                    <a:srgbClr val="0000FF"/>
                  </a:solidFill>
                  <a:cs typeface="Arial" charset="0"/>
                </a:rPr>
                <a:t>) </a:t>
              </a:r>
              <a:r>
                <a:rPr lang="en-US" sz="2800" b="0" baseline="-25000" dirty="0">
                  <a:solidFill>
                    <a:srgbClr val="FF0000"/>
                  </a:solidFill>
                  <a:cs typeface="Arial" charset="0"/>
                </a:rPr>
                <a:t>solid</a:t>
              </a:r>
              <a:r>
                <a:rPr lang="en-US" b="0" dirty="0">
                  <a:solidFill>
                    <a:srgbClr val="0000FF"/>
                  </a:solidFill>
                  <a:cs typeface="Arial" charset="0"/>
                </a:rPr>
                <a:t> </a:t>
              </a:r>
            </a:p>
            <a:p>
              <a:pPr eaLnBrk="1" hangingPunct="1">
                <a:spcAft>
                  <a:spcPct val="20000"/>
                </a:spcAft>
                <a:buFontTx/>
                <a:buChar char="•"/>
              </a:pPr>
              <a:r>
                <a:rPr lang="en-US" b="0" dirty="0" err="1" smtClean="0">
                  <a:solidFill>
                    <a:srgbClr val="000000"/>
                  </a:solidFill>
                  <a:cs typeface="Arial" charset="0"/>
                </a:rPr>
                <a:t>DoS</a:t>
              </a:r>
              <a:r>
                <a:rPr lang="en-US" b="0" baseline="-25000" dirty="0" err="1" smtClean="0">
                  <a:solidFill>
                    <a:srgbClr val="000000"/>
                  </a:solidFill>
                  <a:cs typeface="Arial" charset="0"/>
                </a:rPr>
                <a:t>gas</a:t>
              </a:r>
              <a:r>
                <a:rPr lang="en-US" b="0" dirty="0" smtClean="0">
                  <a:solidFill>
                    <a:srgbClr val="000000"/>
                  </a:solidFill>
                  <a:cs typeface="Arial" charset="0"/>
                </a:rPr>
                <a:t> fit 2 parameters of hard sphere model to DoS from MD</a:t>
              </a:r>
            </a:p>
            <a:p>
              <a:pPr eaLnBrk="1" hangingPunct="1">
                <a:spcAft>
                  <a:spcPct val="20000"/>
                </a:spcAft>
                <a:buFontTx/>
                <a:buChar char="•"/>
              </a:pPr>
              <a:r>
                <a:rPr lang="en-US" b="0" dirty="0" smtClean="0">
                  <a:solidFill>
                    <a:srgbClr val="D60093"/>
                  </a:solidFill>
                  <a:cs typeface="Arial" charset="0"/>
                </a:rPr>
                <a:t>Gas </a:t>
              </a:r>
              <a:r>
                <a:rPr lang="en-US" b="0" dirty="0">
                  <a:solidFill>
                    <a:srgbClr val="D60093"/>
                  </a:solidFill>
                  <a:cs typeface="Arial" charset="0"/>
                </a:rPr>
                <a:t>component </a:t>
              </a:r>
              <a:r>
                <a:rPr lang="en-US" b="0" dirty="0" smtClean="0">
                  <a:solidFill>
                    <a:srgbClr val="D60093"/>
                  </a:solidFill>
                  <a:cs typeface="Arial" charset="0"/>
                </a:rPr>
                <a:t>describes diffusion part </a:t>
              </a:r>
              <a:r>
                <a:rPr lang="en-US" b="0" dirty="0">
                  <a:solidFill>
                    <a:srgbClr val="D60093"/>
                  </a:solidFill>
                  <a:cs typeface="Arial" charset="0"/>
                </a:rPr>
                <a:t>of free </a:t>
              </a:r>
              <a:r>
                <a:rPr lang="en-US" b="0" dirty="0" smtClean="0">
                  <a:solidFill>
                    <a:srgbClr val="D60093"/>
                  </a:solidFill>
                  <a:cs typeface="Arial" charset="0"/>
                </a:rPr>
                <a:t>energy, entropy</a:t>
              </a:r>
              <a:endParaRPr lang="en-US" b="0" dirty="0">
                <a:solidFill>
                  <a:srgbClr val="D60093"/>
                </a:solidFill>
                <a:cs typeface="Arial" charset="0"/>
              </a:endParaRPr>
            </a:p>
            <a:p>
              <a:pPr eaLnBrk="1" hangingPunct="1">
                <a:spcAft>
                  <a:spcPct val="20000"/>
                </a:spcAft>
                <a:buFontTx/>
                <a:buChar char="•"/>
              </a:pPr>
              <a:r>
                <a:rPr lang="en-US" b="0" dirty="0">
                  <a:solidFill>
                    <a:srgbClr val="0000FF"/>
                  </a:solidFill>
                  <a:cs typeface="Arial" charset="0"/>
                </a:rPr>
                <a:t>Solid component contains quantum </a:t>
              </a:r>
              <a:r>
                <a:rPr lang="en-US" b="0" dirty="0" smtClean="0">
                  <a:solidFill>
                    <a:srgbClr val="0000FF"/>
                  </a:solidFill>
                  <a:cs typeface="Arial" charset="0"/>
                </a:rPr>
                <a:t>and </a:t>
              </a:r>
              <a:r>
                <a:rPr lang="en-US" b="0" dirty="0">
                  <a:solidFill>
                    <a:srgbClr val="D60093"/>
                  </a:solidFill>
                  <a:cs typeface="Arial" charset="0"/>
                </a:rPr>
                <a:t>anharmonic </a:t>
              </a:r>
              <a:r>
                <a:rPr lang="en-US" b="0" dirty="0" smtClean="0">
                  <a:solidFill>
                    <a:srgbClr val="0000FF"/>
                  </a:solidFill>
                  <a:cs typeface="Arial" charset="0"/>
                </a:rPr>
                <a:t>effects</a:t>
              </a:r>
              <a:endParaRPr lang="en-US" b="0" dirty="0">
                <a:solidFill>
                  <a:srgbClr val="0000FF"/>
                </a:solidFill>
                <a:cs typeface="Arial" charset="0"/>
              </a:endParaRPr>
            </a:p>
          </p:txBody>
        </p:sp>
        <p:sp>
          <p:nvSpPr>
            <p:cNvPr id="10518556" name="Rectangle 28"/>
            <p:cNvSpPr>
              <a:spLocks noChangeArrowheads="1"/>
            </p:cNvSpPr>
            <p:nvPr/>
          </p:nvSpPr>
          <p:spPr bwMode="auto">
            <a:xfrm>
              <a:off x="76200" y="2590800"/>
              <a:ext cx="54864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pic>
        <p:nvPicPr>
          <p:cNvPr id="30"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0974" y="685800"/>
            <a:ext cx="5184775" cy="860405"/>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4"/>
          <p:cNvSpPr txBox="1">
            <a:spLocks noChangeArrowheads="1"/>
          </p:cNvSpPr>
          <p:nvPr/>
        </p:nvSpPr>
        <p:spPr bwMode="auto">
          <a:xfrm>
            <a:off x="2" y="838200"/>
            <a:ext cx="3962398" cy="1200329"/>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sz="2400" dirty="0">
                <a:solidFill>
                  <a:srgbClr val="3333CC"/>
                </a:solidFill>
                <a:latin typeface="Arial" charset="0"/>
                <a:cs typeface="Arial" charset="0"/>
              </a:rPr>
              <a:t>Velocity autocorrelation </a:t>
            </a:r>
            <a:r>
              <a:rPr lang="en-US" sz="2400" dirty="0" smtClean="0">
                <a:solidFill>
                  <a:srgbClr val="3333CC"/>
                </a:solidFill>
                <a:latin typeface="Arial" charset="0"/>
                <a:cs typeface="Arial" charset="0"/>
              </a:rPr>
              <a:t>function</a:t>
            </a:r>
          </a:p>
          <a:p>
            <a:pPr algn="ctr">
              <a:spcBef>
                <a:spcPts val="0"/>
              </a:spcBef>
            </a:pPr>
            <a:r>
              <a:rPr lang="en-US" sz="2400" dirty="0" smtClean="0">
                <a:solidFill>
                  <a:srgbClr val="3333CC"/>
                </a:solidFill>
                <a:latin typeface="Arial" charset="0"/>
                <a:cs typeface="Arial" charset="0"/>
              </a:rPr>
              <a:t>Vibrational density states</a:t>
            </a:r>
            <a:endParaRPr lang="en-US" sz="2400" dirty="0">
              <a:solidFill>
                <a:srgbClr val="3333CC"/>
              </a:solidFill>
              <a:latin typeface="Arial" charset="0"/>
              <a:cs typeface="Arial" charset="0"/>
            </a:endParaRPr>
          </a:p>
        </p:txBody>
      </p:sp>
      <p:sp>
        <p:nvSpPr>
          <p:cNvPr id="35" name="Text Box 24"/>
          <p:cNvSpPr txBox="1">
            <a:spLocks noChangeArrowheads="1"/>
          </p:cNvSpPr>
          <p:nvPr/>
        </p:nvSpPr>
        <p:spPr bwMode="auto">
          <a:xfrm>
            <a:off x="5715000" y="5253506"/>
            <a:ext cx="5334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smtClean="0">
                <a:solidFill>
                  <a:srgbClr val="000000"/>
                </a:solidFill>
                <a:latin typeface="Arial" charset="0"/>
                <a:cs typeface="Arial" charset="0"/>
              </a:rPr>
              <a:t>+</a:t>
            </a:r>
            <a:endParaRPr lang="en-US" sz="2400" b="0" dirty="0">
              <a:solidFill>
                <a:srgbClr val="000000"/>
              </a:solidFill>
              <a:latin typeface="Arial" charset="0"/>
              <a:cs typeface="Arial" charset="0"/>
            </a:endParaRPr>
          </a:p>
        </p:txBody>
      </p:sp>
      <p:grpSp>
        <p:nvGrpSpPr>
          <p:cNvPr id="6" name="Group 5"/>
          <p:cNvGrpSpPr/>
          <p:nvPr/>
        </p:nvGrpSpPr>
        <p:grpSpPr>
          <a:xfrm>
            <a:off x="4143375" y="1447800"/>
            <a:ext cx="4010025" cy="771891"/>
            <a:chOff x="2667000" y="1536272"/>
            <a:chExt cx="4010025" cy="771891"/>
          </a:xfrm>
        </p:grpSpPr>
        <p:pic>
          <p:nvPicPr>
            <p:cNvPr id="41" name="Picture 21" descr="Pages from 536-2PT"/>
            <p:cNvPicPr>
              <a:picLocks noChangeAspect="1" noChangeArrowheads="1"/>
            </p:cNvPicPr>
            <p:nvPr/>
          </p:nvPicPr>
          <p:blipFill>
            <a:blip r:embed="rId8">
              <a:extLst>
                <a:ext uri="{28A0092B-C50C-407E-A947-70E740481C1C}">
                  <a14:useLocalDpi xmlns:a14="http://schemas.microsoft.com/office/drawing/2010/main" val="0"/>
                </a:ext>
              </a:extLst>
            </a:blip>
            <a:srcRect l="56416" t="15372" r="20998" b="79929"/>
            <a:stretch>
              <a:fillRect/>
            </a:stretch>
          </p:blipFill>
          <p:spPr bwMode="auto">
            <a:xfrm>
              <a:off x="3810000" y="1536272"/>
              <a:ext cx="2867025" cy="771891"/>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2"/>
            <p:cNvSpPr txBox="1">
              <a:spLocks noChangeArrowheads="1"/>
            </p:cNvSpPr>
            <p:nvPr/>
          </p:nvSpPr>
          <p:spPr bwMode="auto">
            <a:xfrm>
              <a:off x="2667000" y="1676400"/>
              <a:ext cx="1295400" cy="45720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dirty="0">
                  <a:solidFill>
                    <a:srgbClr val="000000"/>
                  </a:solidFill>
                  <a:latin typeface="Arial" charset="0"/>
                  <a:cs typeface="Arial" charset="0"/>
                </a:rPr>
                <a:t>DoS(</a:t>
              </a:r>
              <a:r>
                <a:rPr lang="en-US" sz="2400" b="0" dirty="0">
                  <a:solidFill>
                    <a:srgbClr val="000000"/>
                  </a:solidFill>
                  <a:latin typeface="Symbol" pitchFamily="18" charset="2"/>
                  <a:cs typeface="Arial" charset="0"/>
                </a:rPr>
                <a:t>n</a:t>
              </a:r>
              <a:r>
                <a:rPr lang="en-US" sz="2400" b="0" dirty="0">
                  <a:solidFill>
                    <a:srgbClr val="000000"/>
                  </a:solidFill>
                  <a:latin typeface="Arial" charset="0"/>
                  <a:cs typeface="Arial" charset="0"/>
                </a:rPr>
                <a:t>)</a:t>
              </a:r>
            </a:p>
          </p:txBody>
        </p:sp>
      </p:grpSp>
    </p:spTree>
    <p:extLst>
      <p:ext uri="{BB962C8B-B14F-4D97-AF65-F5344CB8AC3E}">
        <p14:creationId xmlns:p14="http://schemas.microsoft.com/office/powerpoint/2010/main" val="2288931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0C25EC3D-EAE7-4B8E-AFFE-C7359EE0DD64}" type="slidenum">
              <a:rPr lang="en-US"/>
              <a:pPr/>
              <a:t>46</a:t>
            </a:fld>
            <a:endParaRPr lang="en-US"/>
          </a:p>
        </p:txBody>
      </p:sp>
      <p:sp>
        <p:nvSpPr>
          <p:cNvPr id="10522626" name="Text Box 5"/>
          <p:cNvSpPr txBox="1">
            <a:spLocks noChangeArrowheads="1"/>
          </p:cNvSpPr>
          <p:nvPr/>
        </p:nvSpPr>
        <p:spPr bwMode="auto">
          <a:xfrm>
            <a:off x="7315200" y="3429000"/>
            <a:ext cx="1647825"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solidFill>
                  <a:srgbClr val="000000"/>
                </a:solidFill>
                <a:latin typeface="Times New Roman" pitchFamily="18" charset="0"/>
                <a:cs typeface="Arial" charset="0"/>
                <a:sym typeface="Symbol" pitchFamily="18" charset="2"/>
              </a:rPr>
              <a:t>log</a:t>
            </a:r>
            <a:r>
              <a:rPr lang="es-ES_tradnl" b="0">
                <a:solidFill>
                  <a:srgbClr val="000000"/>
                </a:solidFill>
                <a:latin typeface="Symbol" pitchFamily="18" charset="2"/>
                <a:cs typeface="Arial" charset="0"/>
                <a:sym typeface="Symbol" pitchFamily="18" charset="2"/>
              </a:rPr>
              <a:t> </a:t>
            </a:r>
            <a:r>
              <a:rPr lang="es-ES_tradnl" b="0">
                <a:solidFill>
                  <a:srgbClr val="000000"/>
                </a:solidFill>
                <a:cs typeface="Arial" charset="0"/>
              </a:rPr>
              <a:t> (cm</a:t>
            </a:r>
            <a:r>
              <a:rPr lang="es-ES_tradnl" b="0" baseline="30000">
                <a:solidFill>
                  <a:srgbClr val="000000"/>
                </a:solidFill>
                <a:cs typeface="Arial" charset="0"/>
              </a:rPr>
              <a:t>-1</a:t>
            </a:r>
            <a:r>
              <a:rPr lang="es-ES_tradnl" b="0">
                <a:solidFill>
                  <a:srgbClr val="000000"/>
                </a:solidFill>
                <a:cs typeface="Arial" charset="0"/>
              </a:rPr>
              <a:t>)</a:t>
            </a:r>
          </a:p>
        </p:txBody>
      </p:sp>
      <p:pic>
        <p:nvPicPr>
          <p:cNvPr id="10522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0"/>
            <a:ext cx="5181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2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16225"/>
            <a:ext cx="6510338"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2629" name="Text Box 5"/>
          <p:cNvSpPr txBox="1">
            <a:spLocks noChangeArrowheads="1"/>
          </p:cNvSpPr>
          <p:nvPr/>
        </p:nvSpPr>
        <p:spPr bwMode="auto">
          <a:xfrm>
            <a:off x="533400" y="3232150"/>
            <a:ext cx="4572000" cy="1187450"/>
          </a:xfrm>
          <a:prstGeom prst="rect">
            <a:avLst/>
          </a:prstGeom>
          <a:solidFill>
            <a:srgbClr val="CCCC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Total power spectrum (Fourier transform of velocity autocorrelation function</a:t>
            </a:r>
          </a:p>
        </p:txBody>
      </p:sp>
      <p:sp>
        <p:nvSpPr>
          <p:cNvPr id="10522630" name="Text Box 6"/>
          <p:cNvSpPr txBox="1">
            <a:spLocks noChangeArrowheads="1"/>
          </p:cNvSpPr>
          <p:nvPr/>
        </p:nvSpPr>
        <p:spPr bwMode="auto">
          <a:xfrm>
            <a:off x="0" y="2514600"/>
            <a:ext cx="754063"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solidFill>
                  <a:srgbClr val="000000"/>
                </a:solidFill>
                <a:latin typeface="Symbol" pitchFamily="18" charset="2"/>
                <a:cs typeface="Arial" charset="0"/>
                <a:sym typeface="Symbol" pitchFamily="18" charset="2"/>
              </a:rPr>
              <a:t></a:t>
            </a:r>
            <a:r>
              <a:rPr lang="es-ES_tradnl" b="0">
                <a:solidFill>
                  <a:srgbClr val="000000"/>
                </a:solidFill>
                <a:cs typeface="Arial" charset="0"/>
              </a:rPr>
              <a:t>)</a:t>
            </a:r>
          </a:p>
        </p:txBody>
      </p:sp>
      <p:sp>
        <p:nvSpPr>
          <p:cNvPr id="10522631" name="Rectangle 7"/>
          <p:cNvSpPr>
            <a:spLocks noGrp="1" noChangeArrowheads="1"/>
          </p:cNvSpPr>
          <p:nvPr>
            <p:ph type="title"/>
          </p:nvPr>
        </p:nvSpPr>
        <p:spPr>
          <a:xfrm>
            <a:off x="0" y="0"/>
            <a:ext cx="4114800" cy="990600"/>
          </a:xfrm>
        </p:spPr>
        <p:txBody>
          <a:bodyPr/>
          <a:lstStyle/>
          <a:p>
            <a:r>
              <a:rPr lang="en-US" b="0" dirty="0" smtClean="0">
                <a:solidFill>
                  <a:schemeClr val="tx1"/>
                </a:solidFill>
              </a:rPr>
              <a:t>for </a:t>
            </a:r>
            <a:r>
              <a:rPr lang="en-US" b="0" dirty="0">
                <a:solidFill>
                  <a:schemeClr val="tx1"/>
                </a:solidFill>
              </a:rPr>
              <a:t>liquids get DoS(0)</a:t>
            </a:r>
            <a:r>
              <a:rPr lang="en-US" b="0" dirty="0">
                <a:solidFill>
                  <a:schemeClr val="tx1"/>
                </a:solidFill>
                <a:cs typeface="Arial" charset="0"/>
              </a:rPr>
              <a:t>≠0</a:t>
            </a:r>
            <a:r>
              <a:rPr lang="en-US" b="0" dirty="0">
                <a:solidFill>
                  <a:schemeClr val="tx1"/>
                </a:solidFill>
              </a:rPr>
              <a:t> at </a:t>
            </a:r>
            <a:r>
              <a:rPr lang="en-US" b="0" dirty="0">
                <a:solidFill>
                  <a:schemeClr val="tx1"/>
                </a:solidFill>
                <a:latin typeface="Symbol" pitchFamily="18" charset="2"/>
              </a:rPr>
              <a:t>n</a:t>
            </a:r>
            <a:r>
              <a:rPr lang="en-US" b="0" dirty="0">
                <a:solidFill>
                  <a:schemeClr val="tx1"/>
                </a:solidFill>
              </a:rPr>
              <a:t> = 0</a:t>
            </a:r>
          </a:p>
        </p:txBody>
      </p:sp>
      <p:sp>
        <p:nvSpPr>
          <p:cNvPr id="10522632" name="Text Box 6"/>
          <p:cNvSpPr txBox="1">
            <a:spLocks noChangeArrowheads="1"/>
          </p:cNvSpPr>
          <p:nvPr/>
        </p:nvSpPr>
        <p:spPr bwMode="auto">
          <a:xfrm>
            <a:off x="3657600" y="0"/>
            <a:ext cx="754063" cy="4572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s-ES_tradnl" b="0">
                <a:solidFill>
                  <a:srgbClr val="000000"/>
                </a:solidFill>
                <a:latin typeface="Symbol" pitchFamily="18" charset="2"/>
                <a:cs typeface="Arial" charset="0"/>
                <a:sym typeface="Symbol" pitchFamily="18" charset="2"/>
              </a:rPr>
              <a:t></a:t>
            </a:r>
            <a:r>
              <a:rPr lang="es-ES_tradnl" b="0">
                <a:solidFill>
                  <a:srgbClr val="000000"/>
                </a:solidFill>
                <a:cs typeface="Arial" charset="0"/>
              </a:rPr>
              <a:t>)</a:t>
            </a:r>
          </a:p>
        </p:txBody>
      </p:sp>
      <p:sp>
        <p:nvSpPr>
          <p:cNvPr id="10522633" name="Text Box 9"/>
          <p:cNvSpPr txBox="1">
            <a:spLocks noChangeArrowheads="1"/>
          </p:cNvSpPr>
          <p:nvPr/>
        </p:nvSpPr>
        <p:spPr bwMode="auto">
          <a:xfrm>
            <a:off x="54102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total</a:t>
            </a:r>
          </a:p>
        </p:txBody>
      </p:sp>
      <p:sp>
        <p:nvSpPr>
          <p:cNvPr id="10522634" name="Text Box 10"/>
          <p:cNvSpPr txBox="1">
            <a:spLocks noChangeArrowheads="1"/>
          </p:cNvSpPr>
          <p:nvPr/>
        </p:nvSpPr>
        <p:spPr bwMode="auto">
          <a:xfrm>
            <a:off x="4800600" y="2209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vibration</a:t>
            </a:r>
          </a:p>
        </p:txBody>
      </p:sp>
      <p:sp>
        <p:nvSpPr>
          <p:cNvPr id="10522635" name="Text Box 11"/>
          <p:cNvSpPr txBox="1">
            <a:spLocks noChangeArrowheads="1"/>
          </p:cNvSpPr>
          <p:nvPr/>
        </p:nvSpPr>
        <p:spPr bwMode="auto">
          <a:xfrm>
            <a:off x="3657600" y="1219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diffusional</a:t>
            </a:r>
          </a:p>
        </p:txBody>
      </p:sp>
      <p:sp>
        <p:nvSpPr>
          <p:cNvPr id="10522636" name="Text Box 12"/>
          <p:cNvSpPr txBox="1">
            <a:spLocks noChangeArrowheads="1"/>
          </p:cNvSpPr>
          <p:nvPr/>
        </p:nvSpPr>
        <p:spPr bwMode="auto">
          <a:xfrm>
            <a:off x="5715000" y="4953000"/>
            <a:ext cx="3429000" cy="822325"/>
          </a:xfrm>
          <a:prstGeom prst="rect">
            <a:avLst/>
          </a:prstGeom>
          <a:solidFill>
            <a:srgbClr val="FFFF00"/>
          </a:solidFill>
          <a:ln>
            <a:noFill/>
          </a:ln>
          <a:effectLst/>
          <a:extLst>
            <a:ext uri="{91240B29-F687-4F45-9708-019B960494DF}">
              <a14:hiddenLine xmlns:a14="http://schemas.microsoft.com/office/drawing/2010/main" w="508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00"/>
                </a:solidFill>
              </a:rPr>
              <a:t>2PT decomposition for H2O</a:t>
            </a:r>
          </a:p>
        </p:txBody>
      </p:sp>
      <p:sp>
        <p:nvSpPr>
          <p:cNvPr id="10522637" name="Oval 13"/>
          <p:cNvSpPr>
            <a:spLocks noChangeArrowheads="1"/>
          </p:cNvSpPr>
          <p:nvPr/>
        </p:nvSpPr>
        <p:spPr bwMode="auto">
          <a:xfrm>
            <a:off x="4114800" y="838200"/>
            <a:ext cx="609600" cy="609600"/>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22638" name="Oval 14"/>
          <p:cNvSpPr>
            <a:spLocks noChangeArrowheads="1"/>
          </p:cNvSpPr>
          <p:nvPr/>
        </p:nvSpPr>
        <p:spPr bwMode="auto">
          <a:xfrm flipV="1">
            <a:off x="0" y="3962400"/>
            <a:ext cx="609600" cy="685800"/>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72832323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fld id="{4ABE5490-4670-45FE-9E63-46D73F721393}" type="slidenum">
              <a:rPr lang="en-US"/>
              <a:pPr/>
              <a:t>47</a:t>
            </a:fld>
            <a:endParaRPr lang="en-US"/>
          </a:p>
        </p:txBody>
      </p:sp>
      <p:sp>
        <p:nvSpPr>
          <p:cNvPr id="10519554" name="Text Box 2"/>
          <p:cNvSpPr txBox="1">
            <a:spLocks noChangeArrowheads="1"/>
          </p:cNvSpPr>
          <p:nvPr/>
        </p:nvSpPr>
        <p:spPr bwMode="auto">
          <a:xfrm>
            <a:off x="0" y="793750"/>
            <a:ext cx="906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2400" b="0">
                <a:solidFill>
                  <a:srgbClr val="0000FF"/>
                </a:solidFill>
                <a:ea typeface="新細明體" charset="-120"/>
                <a:cs typeface="Arial" charset="0"/>
              </a:rPr>
              <a:t>Describe the diffusional gas-like component as a hard sphere fluid. </a:t>
            </a:r>
          </a:p>
          <a:p>
            <a:r>
              <a:rPr kumimoji="1" lang="en-US" altLang="zh-TW" sz="2400" b="0">
                <a:solidFill>
                  <a:srgbClr val="0000FF"/>
                </a:solidFill>
                <a:ea typeface="新細明體" charset="-120"/>
                <a:cs typeface="Arial" charset="0"/>
              </a:rPr>
              <a:t>The velocity autocorrelation function  of a hard sphere gas decays exponentially </a:t>
            </a:r>
            <a:endParaRPr kumimoji="1" lang="en-US" sz="2400" b="0">
              <a:solidFill>
                <a:srgbClr val="0000FF"/>
              </a:solidFill>
              <a:cs typeface="Arial" charset="0"/>
            </a:endParaRPr>
          </a:p>
        </p:txBody>
      </p:sp>
      <p:sp>
        <p:nvSpPr>
          <p:cNvPr id="10519555" name="Rectangle 3"/>
          <p:cNvSpPr>
            <a:spLocks noGrp="1" noChangeArrowheads="1"/>
          </p:cNvSpPr>
          <p:nvPr>
            <p:ph type="title"/>
          </p:nvPr>
        </p:nvSpPr>
        <p:spPr/>
        <p:txBody>
          <a:bodyPr/>
          <a:lstStyle/>
          <a:p>
            <a:r>
              <a:rPr kumimoji="1" lang="en-US" altLang="zh-TW" b="0">
                <a:solidFill>
                  <a:srgbClr val="0000FF"/>
                </a:solidFill>
                <a:ea typeface="新細明體" charset="-120"/>
              </a:rPr>
              <a:t>Diffusional gas-like phase</a:t>
            </a:r>
            <a:endParaRPr kumimoji="1" lang="en-US" b="0">
              <a:solidFill>
                <a:srgbClr val="0000FF"/>
              </a:solidFill>
            </a:endParaRPr>
          </a:p>
        </p:txBody>
      </p:sp>
      <p:pic>
        <p:nvPicPr>
          <p:cNvPr id="10519556"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6172200" cy="9413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9557" name="Text Box 5"/>
          <p:cNvSpPr txBox="1">
            <a:spLocks noChangeArrowheads="1"/>
          </p:cNvSpPr>
          <p:nvPr/>
        </p:nvSpPr>
        <p:spPr bwMode="auto">
          <a:xfrm>
            <a:off x="0" y="24542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TW" sz="2400" b="0">
                <a:solidFill>
                  <a:srgbClr val="0000FF"/>
                </a:solidFill>
                <a:ea typeface="新細明體" charset="-120"/>
                <a:cs typeface="Arial" charset="0"/>
              </a:rPr>
              <a:t>where </a:t>
            </a:r>
            <a:r>
              <a:rPr kumimoji="1" lang="en-US" altLang="zh-TW" sz="2400" b="0" i="1">
                <a:solidFill>
                  <a:srgbClr val="0000FF"/>
                </a:solidFill>
                <a:ea typeface="新細明體" charset="-120"/>
                <a:cs typeface="Arial" charset="0"/>
              </a:rPr>
              <a:t>a</a:t>
            </a:r>
            <a:r>
              <a:rPr kumimoji="1" lang="en-US" altLang="zh-TW" sz="2400" b="0">
                <a:solidFill>
                  <a:srgbClr val="0000FF"/>
                </a:solidFill>
                <a:ea typeface="新細明體" charset="-120"/>
                <a:cs typeface="Arial" charset="0"/>
              </a:rPr>
              <a:t> is the Enskog friction constant related to the collisions between hard spheres. </a:t>
            </a:r>
            <a:endParaRPr kumimoji="1" lang="en-US" sz="2400" b="0">
              <a:solidFill>
                <a:srgbClr val="0000FF"/>
              </a:solidFill>
              <a:cs typeface="Arial" charset="0"/>
            </a:endParaRPr>
          </a:p>
        </p:txBody>
      </p:sp>
      <p:sp>
        <p:nvSpPr>
          <p:cNvPr id="10519558" name="Text Box 6"/>
          <p:cNvSpPr txBox="1">
            <a:spLocks noChangeArrowheads="1"/>
          </p:cNvSpPr>
          <p:nvPr/>
        </p:nvSpPr>
        <p:spPr bwMode="auto">
          <a:xfrm>
            <a:off x="0" y="4802188"/>
            <a:ext cx="89916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TW" sz="2400" b="0" i="1">
                <a:solidFill>
                  <a:srgbClr val="0000FF"/>
                </a:solidFill>
                <a:ea typeface="新細明體" charset="-120"/>
                <a:cs typeface="Arial" charset="0"/>
              </a:rPr>
              <a:t>Ng </a:t>
            </a:r>
            <a:r>
              <a:rPr kumimoji="1" lang="en-US" altLang="zh-TW" sz="2400" b="0">
                <a:solidFill>
                  <a:srgbClr val="0000FF"/>
                </a:solidFill>
                <a:ea typeface="新細明體" charset="-120"/>
                <a:cs typeface="Arial" charset="0"/>
              </a:rPr>
              <a:t>= </a:t>
            </a:r>
            <a:r>
              <a:rPr kumimoji="1" lang="en-US" altLang="zh-TW" sz="2400" b="0" i="1">
                <a:solidFill>
                  <a:srgbClr val="0000FF"/>
                </a:solidFill>
                <a:ea typeface="新細明體" charset="-120"/>
                <a:cs typeface="Arial" charset="0"/>
              </a:rPr>
              <a:t>f N</a:t>
            </a:r>
            <a:r>
              <a:rPr kumimoji="1" lang="en-US" altLang="zh-TW" sz="2400" b="0">
                <a:solidFill>
                  <a:srgbClr val="0000FF"/>
                </a:solidFill>
                <a:ea typeface="新細明體" charset="-120"/>
                <a:cs typeface="Arial" charset="0"/>
              </a:rPr>
              <a:t> is the number of effective hard sphere particles in the system </a:t>
            </a:r>
          </a:p>
          <a:p>
            <a:r>
              <a:rPr kumimoji="1" lang="en-US" altLang="zh-TW" sz="2400" b="0">
                <a:solidFill>
                  <a:srgbClr val="0000FF"/>
                </a:solidFill>
                <a:ea typeface="新細明體" charset="-120"/>
                <a:cs typeface="Arial" charset="0"/>
              </a:rPr>
              <a:t> </a:t>
            </a:r>
            <a:r>
              <a:rPr kumimoji="1" lang="en-US" altLang="zh-TW" sz="2400" b="0" i="1">
                <a:solidFill>
                  <a:srgbClr val="0000FF"/>
                </a:solidFill>
                <a:ea typeface="新細明體" charset="-120"/>
                <a:cs typeface="Arial" charset="0"/>
              </a:rPr>
              <a:t>f</a:t>
            </a:r>
            <a:r>
              <a:rPr kumimoji="1" lang="en-US" altLang="zh-TW" sz="2400" b="0">
                <a:solidFill>
                  <a:srgbClr val="0000FF"/>
                </a:solidFill>
                <a:ea typeface="新細明體" charset="-120"/>
                <a:cs typeface="Arial" charset="0"/>
              </a:rPr>
              <a:t> = fractional hard sphere component in overall system. Measures “fluidicity” of the system (depends on both temperature and density).</a:t>
            </a:r>
            <a:endParaRPr kumimoji="1" lang="en-US" sz="2400" b="0">
              <a:solidFill>
                <a:srgbClr val="0000FF"/>
              </a:solidFill>
              <a:cs typeface="Arial" charset="0"/>
            </a:endParaRPr>
          </a:p>
        </p:txBody>
      </p:sp>
      <p:grpSp>
        <p:nvGrpSpPr>
          <p:cNvPr id="10519559" name="Group 7"/>
          <p:cNvGrpSpPr>
            <a:grpSpLocks/>
          </p:cNvGrpSpPr>
          <p:nvPr/>
        </p:nvGrpSpPr>
        <p:grpSpPr bwMode="auto">
          <a:xfrm>
            <a:off x="0" y="3919538"/>
            <a:ext cx="2819400" cy="881062"/>
            <a:chOff x="0" y="2592"/>
            <a:chExt cx="1776" cy="555"/>
          </a:xfrm>
        </p:grpSpPr>
        <p:pic>
          <p:nvPicPr>
            <p:cNvPr id="1051956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4815" t="65642" r="46297" b="-2563"/>
            <a:stretch>
              <a:fillRect/>
            </a:stretch>
          </p:blipFill>
          <p:spPr bwMode="auto">
            <a:xfrm>
              <a:off x="480" y="2592"/>
              <a:ext cx="1296" cy="5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956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t="6018" r="79630" b="72919"/>
            <a:stretch>
              <a:fillRect/>
            </a:stretch>
          </p:blipFill>
          <p:spPr bwMode="auto">
            <a:xfrm>
              <a:off x="0" y="2688"/>
              <a:ext cx="720"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51956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48000"/>
            <a:ext cx="8991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9563" name="Text Box 11"/>
          <p:cNvSpPr txBox="1">
            <a:spLocks noChangeArrowheads="1"/>
          </p:cNvSpPr>
          <p:nvPr/>
        </p:nvSpPr>
        <p:spPr bwMode="auto">
          <a:xfrm>
            <a:off x="0" y="6019800"/>
            <a:ext cx="8991600" cy="45720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latin typeface="Arial" charset="0"/>
                <a:cs typeface="Arial" charset="0"/>
              </a:rPr>
              <a:t>From MD, fit small </a:t>
            </a:r>
            <a:r>
              <a:rPr lang="en-US" sz="2400" b="0" dirty="0">
                <a:latin typeface="Symbol" pitchFamily="18" charset="2"/>
                <a:cs typeface="Arial" charset="0"/>
              </a:rPr>
              <a:t>n</a:t>
            </a:r>
            <a:r>
              <a:rPr lang="en-US" sz="2400" b="0" dirty="0">
                <a:latin typeface="Arial" charset="0"/>
                <a:cs typeface="Arial" charset="0"/>
              </a:rPr>
              <a:t> to Hard Sphere model </a:t>
            </a:r>
            <a:r>
              <a:rPr lang="en-US" sz="2400" b="0" dirty="0" smtClean="0">
                <a:latin typeface="Arial" charset="0"/>
                <a:cs typeface="Arial" charset="0"/>
                <a:sym typeface="Wingdings" pitchFamily="2" charset="2"/>
              </a:rPr>
              <a:t></a:t>
            </a:r>
            <a:r>
              <a:rPr lang="en-US" sz="2400" b="0" dirty="0" smtClean="0">
                <a:latin typeface="Arial" charset="0"/>
                <a:cs typeface="Arial" charset="0"/>
              </a:rPr>
              <a:t> </a:t>
            </a:r>
            <a:r>
              <a:rPr lang="en-US" sz="2400" b="0" dirty="0">
                <a:latin typeface="Arial" charset="0"/>
                <a:cs typeface="Arial" charset="0"/>
              </a:rPr>
              <a:t>S(0) and f</a:t>
            </a:r>
          </a:p>
        </p:txBody>
      </p:sp>
    </p:spTree>
    <p:extLst>
      <p:ext uri="{BB962C8B-B14F-4D97-AF65-F5344CB8AC3E}">
        <p14:creationId xmlns:p14="http://schemas.microsoft.com/office/powerpoint/2010/main" val="34006200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35910A31-F59D-435E-A394-F259F410CE76}" type="slidenum">
              <a:rPr lang="en-US"/>
              <a:pPr/>
              <a:t>48</a:t>
            </a:fld>
            <a:endParaRPr lang="en-US"/>
          </a:p>
        </p:txBody>
      </p:sp>
      <p:sp>
        <p:nvSpPr>
          <p:cNvPr id="10520578" name="Rectangle 2"/>
          <p:cNvSpPr>
            <a:spLocks noChangeArrowheads="1"/>
          </p:cNvSpPr>
          <p:nvPr/>
        </p:nvSpPr>
        <p:spPr bwMode="auto">
          <a:xfrm>
            <a:off x="152400" y="685800"/>
            <a:ext cx="8763000" cy="152400"/>
          </a:xfrm>
          <a:prstGeom prst="rect">
            <a:avLst/>
          </a:prstGeom>
          <a:gradFill rotWithShape="0">
            <a:gsLst>
              <a:gs pos="0">
                <a:srgbClr val="FF99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520580" name="Picture 4" descr="MS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0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95675"/>
            <a:ext cx="4195763"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0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4214813"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0583" name="Text Box 7"/>
          <p:cNvSpPr txBox="1">
            <a:spLocks noChangeArrowheads="1"/>
          </p:cNvSpPr>
          <p:nvPr/>
        </p:nvSpPr>
        <p:spPr bwMode="auto">
          <a:xfrm>
            <a:off x="4572000" y="1025525"/>
            <a:ext cx="1439863"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5888" indent="-115888">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eaLnBrk="1" hangingPunct="1">
              <a:lnSpc>
                <a:spcPct val="110000"/>
              </a:lnSpc>
              <a:buFont typeface="Arial" charset="0"/>
              <a:buChar char="●"/>
            </a:pPr>
            <a:r>
              <a:rPr lang="en-US" sz="1800" b="0" dirty="0">
                <a:solidFill>
                  <a:srgbClr val="FF0000"/>
                </a:solidFill>
                <a:cs typeface="Arial" charset="0"/>
              </a:rPr>
              <a:t>stable</a:t>
            </a:r>
          </a:p>
          <a:p>
            <a:pPr eaLnBrk="1" hangingPunct="1">
              <a:lnSpc>
                <a:spcPct val="110000"/>
              </a:lnSpc>
              <a:buFont typeface="Arial" charset="0"/>
              <a:buChar char="●"/>
            </a:pPr>
            <a:r>
              <a:rPr lang="en-US" sz="1800" b="0" dirty="0">
                <a:solidFill>
                  <a:srgbClr val="008000"/>
                </a:solidFill>
                <a:cs typeface="Arial" charset="0"/>
              </a:rPr>
              <a:t>metastable</a:t>
            </a:r>
          </a:p>
          <a:p>
            <a:pPr eaLnBrk="1" hangingPunct="1">
              <a:lnSpc>
                <a:spcPct val="110000"/>
              </a:lnSpc>
              <a:buFont typeface="Arial" charset="0"/>
              <a:buChar char="●"/>
            </a:pPr>
            <a:r>
              <a:rPr lang="en-US" sz="1800" b="0" dirty="0">
                <a:solidFill>
                  <a:srgbClr val="0000FF"/>
                </a:solidFill>
                <a:cs typeface="Arial" charset="0"/>
              </a:rPr>
              <a:t>unstable</a:t>
            </a:r>
          </a:p>
        </p:txBody>
      </p:sp>
      <p:grpSp>
        <p:nvGrpSpPr>
          <p:cNvPr id="10520584" name="Group 8"/>
          <p:cNvGrpSpPr>
            <a:grpSpLocks noChangeAspect="1"/>
          </p:cNvGrpSpPr>
          <p:nvPr/>
        </p:nvGrpSpPr>
        <p:grpSpPr bwMode="auto">
          <a:xfrm>
            <a:off x="0" y="762000"/>
            <a:ext cx="4360863" cy="2862263"/>
            <a:chOff x="312" y="906"/>
            <a:chExt cx="3288" cy="2934"/>
          </a:xfrm>
        </p:grpSpPr>
        <p:pic>
          <p:nvPicPr>
            <p:cNvPr id="10520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 y="906"/>
              <a:ext cx="3288"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0586" name="Text Box 10"/>
            <p:cNvSpPr txBox="1">
              <a:spLocks noChangeAspect="1" noChangeArrowheads="1"/>
            </p:cNvSpPr>
            <p:nvPr/>
          </p:nvSpPr>
          <p:spPr bwMode="auto">
            <a:xfrm>
              <a:off x="3025" y="2880"/>
              <a:ext cx="522"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solidFill>
                    <a:srgbClr val="000000"/>
                  </a:solidFill>
                  <a:latin typeface="Arial" charset="0"/>
                  <a:cs typeface="Arial" charset="0"/>
                </a:rPr>
                <a:t>Solid</a:t>
              </a:r>
            </a:p>
          </p:txBody>
        </p:sp>
        <p:sp>
          <p:nvSpPr>
            <p:cNvPr id="10520587" name="Text Box 11"/>
            <p:cNvSpPr txBox="1">
              <a:spLocks noChangeAspect="1" noChangeArrowheads="1"/>
            </p:cNvSpPr>
            <p:nvPr/>
          </p:nvSpPr>
          <p:spPr bwMode="auto">
            <a:xfrm>
              <a:off x="2399" y="2302"/>
              <a:ext cx="599"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solidFill>
                    <a:srgbClr val="000000"/>
                  </a:solidFill>
                  <a:latin typeface="Arial" charset="0"/>
                  <a:cs typeface="Arial" charset="0"/>
                </a:rPr>
                <a:t>Liquid</a:t>
              </a:r>
            </a:p>
          </p:txBody>
        </p:sp>
        <p:sp>
          <p:nvSpPr>
            <p:cNvPr id="10520588" name="Text Box 12"/>
            <p:cNvSpPr txBox="1">
              <a:spLocks noChangeAspect="1" noChangeArrowheads="1"/>
            </p:cNvSpPr>
            <p:nvPr/>
          </p:nvSpPr>
          <p:spPr bwMode="auto">
            <a:xfrm>
              <a:off x="815" y="2253"/>
              <a:ext cx="455"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solidFill>
                    <a:srgbClr val="000000"/>
                  </a:solidFill>
                  <a:latin typeface="Arial" charset="0"/>
                  <a:cs typeface="Arial" charset="0"/>
                </a:rPr>
                <a:t>Gas</a:t>
              </a:r>
            </a:p>
          </p:txBody>
        </p:sp>
        <p:sp>
          <p:nvSpPr>
            <p:cNvPr id="10520589" name="Text Box 13"/>
            <p:cNvSpPr txBox="1">
              <a:spLocks noChangeAspect="1" noChangeArrowheads="1"/>
            </p:cNvSpPr>
            <p:nvPr/>
          </p:nvSpPr>
          <p:spPr bwMode="auto">
            <a:xfrm>
              <a:off x="1246" y="1633"/>
              <a:ext cx="1508"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solidFill>
                    <a:srgbClr val="000000"/>
                  </a:solidFill>
                  <a:latin typeface="Arial" charset="0"/>
                  <a:cs typeface="Arial" charset="0"/>
                </a:rPr>
                <a:t>Supercritical Fluid</a:t>
              </a:r>
            </a:p>
          </p:txBody>
        </p:sp>
      </p:grpSp>
      <p:sp>
        <p:nvSpPr>
          <p:cNvPr id="10520590" name="Text Box 14"/>
          <p:cNvSpPr txBox="1">
            <a:spLocks noChangeArrowheads="1"/>
          </p:cNvSpPr>
          <p:nvPr/>
        </p:nvSpPr>
        <p:spPr bwMode="auto">
          <a:xfrm>
            <a:off x="1676400" y="373380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0">
                <a:solidFill>
                  <a:srgbClr val="0000FF"/>
                </a:solidFill>
                <a:cs typeface="Arial" charset="0"/>
              </a:rPr>
              <a:t>entropy</a:t>
            </a:r>
          </a:p>
        </p:txBody>
      </p:sp>
      <p:sp>
        <p:nvSpPr>
          <p:cNvPr id="10520591" name="Text Box 15"/>
          <p:cNvSpPr txBox="1">
            <a:spLocks noChangeArrowheads="1"/>
          </p:cNvSpPr>
          <p:nvPr/>
        </p:nvSpPr>
        <p:spPr bwMode="auto">
          <a:xfrm>
            <a:off x="6172200" y="3657600"/>
            <a:ext cx="156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0">
                <a:solidFill>
                  <a:srgbClr val="0000FF"/>
                </a:solidFill>
                <a:cs typeface="Arial" charset="0"/>
              </a:rPr>
              <a:t>free energy</a:t>
            </a:r>
          </a:p>
        </p:txBody>
      </p:sp>
      <p:sp>
        <p:nvSpPr>
          <p:cNvPr id="10520592" name="Rectangle 16"/>
          <p:cNvSpPr>
            <a:spLocks noGrp="1" noChangeArrowheads="1"/>
          </p:cNvSpPr>
          <p:nvPr>
            <p:ph type="title"/>
          </p:nvPr>
        </p:nvSpPr>
        <p:spPr/>
        <p:txBody>
          <a:bodyPr/>
          <a:lstStyle/>
          <a:p>
            <a:r>
              <a:rPr lang="en-US">
                <a:solidFill>
                  <a:schemeClr val="tx1"/>
                </a:solidFill>
              </a:rPr>
              <a:t>Validation of 2PT Using Lennard-Jones Fluids</a:t>
            </a:r>
          </a:p>
        </p:txBody>
      </p:sp>
      <p:sp>
        <p:nvSpPr>
          <p:cNvPr id="17" name="Rectangle 13"/>
          <p:cNvSpPr>
            <a:spLocks noChangeArrowheads="1"/>
          </p:cNvSpPr>
          <p:nvPr/>
        </p:nvSpPr>
        <p:spPr bwMode="auto">
          <a:xfrm>
            <a:off x="6011863" y="717943"/>
            <a:ext cx="3162456" cy="286232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b="0" dirty="0">
                <a:solidFill>
                  <a:srgbClr val="FF0000"/>
                </a:solidFill>
                <a:cs typeface="Arial" charset="0"/>
              </a:rPr>
              <a:t>The two-phase model for calculating thermodynamic properties of liquids from molecular dynamics: Validation for the phase diagram of Lennard-Jones fluids; Lin, Blanco, Goddard; </a:t>
            </a:r>
            <a:r>
              <a:rPr lang="en-US" b="0" dirty="0" err="1">
                <a:solidFill>
                  <a:srgbClr val="FF0000"/>
                </a:solidFill>
                <a:cs typeface="Arial" charset="0"/>
              </a:rPr>
              <a:t>JCP</a:t>
            </a:r>
            <a:r>
              <a:rPr lang="en-US" b="0" dirty="0">
                <a:solidFill>
                  <a:srgbClr val="FF0000"/>
                </a:solidFill>
                <a:cs typeface="Arial" charset="0"/>
              </a:rPr>
              <a:t>, </a:t>
            </a:r>
            <a:r>
              <a:rPr lang="en-US" dirty="0">
                <a:solidFill>
                  <a:srgbClr val="FF0000"/>
                </a:solidFill>
                <a:cs typeface="Arial" charset="0"/>
              </a:rPr>
              <a:t>119</a:t>
            </a:r>
            <a:r>
              <a:rPr lang="en-US" b="0" dirty="0">
                <a:solidFill>
                  <a:srgbClr val="FF0000"/>
                </a:solidFill>
                <a:cs typeface="Arial" charset="0"/>
              </a:rPr>
              <a:t>:11792(</a:t>
            </a:r>
            <a:r>
              <a:rPr lang="en-US" dirty="0">
                <a:solidFill>
                  <a:srgbClr val="FF0000"/>
                </a:solidFill>
                <a:cs typeface="Arial" charset="0"/>
              </a:rPr>
              <a:t>2003</a:t>
            </a:r>
            <a:r>
              <a:rPr lang="en-US" b="0" dirty="0">
                <a:solidFill>
                  <a:srgbClr val="FF0000"/>
                </a:solidFill>
                <a:cs typeface="Arial" charset="0"/>
              </a:rPr>
              <a:t>)</a:t>
            </a:r>
            <a:r>
              <a:rPr lang="en-US" dirty="0">
                <a:solidFill>
                  <a:srgbClr val="FF0000"/>
                </a:solidFill>
                <a:cs typeface="Arial" charset="0"/>
              </a:rPr>
              <a:t> </a:t>
            </a:r>
          </a:p>
        </p:txBody>
      </p:sp>
    </p:spTree>
    <p:extLst>
      <p:ext uri="{BB962C8B-B14F-4D97-AF65-F5344CB8AC3E}">
        <p14:creationId xmlns:p14="http://schemas.microsoft.com/office/powerpoint/2010/main" val="356731022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7DED588-E748-49E1-99AF-01EDEF95355C}" type="slidenum">
              <a:rPr lang="en-US"/>
              <a:pPr/>
              <a:t>49</a:t>
            </a:fld>
            <a:endParaRPr lang="en-US"/>
          </a:p>
        </p:txBody>
      </p:sp>
      <p:sp>
        <p:nvSpPr>
          <p:cNvPr id="3" name="Content Placeholder 2"/>
          <p:cNvSpPr>
            <a:spLocks noGrp="1"/>
          </p:cNvSpPr>
          <p:nvPr>
            <p:ph idx="4294967295"/>
          </p:nvPr>
        </p:nvSpPr>
        <p:spPr bwMode="auto">
          <a:xfrm>
            <a:off x="0" y="6096000"/>
            <a:ext cx="9144000" cy="762000"/>
          </a:xfrm>
          <a:prstGeom prst="rect">
            <a:avLst/>
          </a:prstGeom>
          <a:solidFill>
            <a:srgbClr val="FFFF00"/>
          </a:solidFill>
          <a:ln/>
          <a:extLst>
            <a:ext uri="{91240B29-F687-4F45-9708-019B960494DF}">
              <a14:hiddenLine xmlns:a14="http://schemas.microsoft.com/office/drawing/2010/main" w="9525">
                <a:solidFill>
                  <a:srgbClr val="000000"/>
                </a:solidFill>
                <a:miter lim="800000"/>
                <a:headEnd/>
                <a:tailEnd/>
              </a14:hiddenLine>
            </a:ext>
          </a:extLst>
        </p:spPr>
        <p:txBody>
          <a:bodyPr lIns="54864" tIns="91440"/>
          <a:lstStyle/>
          <a:p>
            <a:pPr marL="438150" indent="-319088">
              <a:lnSpc>
                <a:spcPct val="80000"/>
              </a:lnSpc>
              <a:buFontTx/>
              <a:buNone/>
            </a:pPr>
            <a:r>
              <a:rPr lang="en-US" sz="2400" dirty="0" smtClean="0"/>
              <a:t>But </a:t>
            </a:r>
            <a:r>
              <a:rPr lang="en-US" sz="2400" b="1" dirty="0"/>
              <a:t>Total Simulation time: 36.8 CPU </a:t>
            </a:r>
            <a:r>
              <a:rPr lang="en-US" sz="2400" b="1" dirty="0" smtClean="0"/>
              <a:t>hours instead of 8.4 CPU years: Factor </a:t>
            </a:r>
            <a:r>
              <a:rPr lang="en-US" sz="2400" b="1" dirty="0"/>
              <a:t>of </a:t>
            </a:r>
            <a:r>
              <a:rPr lang="en-US" sz="2400" dirty="0">
                <a:solidFill>
                  <a:schemeClr val="accent2"/>
                </a:solidFill>
              </a:rPr>
              <a:t>2000 improvement</a:t>
            </a:r>
            <a:endParaRPr lang="en-US" sz="2400" dirty="0"/>
          </a:p>
        </p:txBody>
      </p:sp>
      <p:pic>
        <p:nvPicPr>
          <p:cNvPr id="10575876" name="Picture 3" descr="D:\Users\Tod\Documents\Research\solvation\side chains.png"/>
          <p:cNvPicPr>
            <a:picLocks noChangeAspect="1" noChangeArrowheads="1"/>
          </p:cNvPicPr>
          <p:nvPr/>
        </p:nvPicPr>
        <p:blipFill rotWithShape="1">
          <a:blip r:embed="rId3">
            <a:extLst>
              <a:ext uri="{28A0092B-C50C-407E-A947-70E740481C1C}">
                <a14:useLocalDpi xmlns:a14="http://schemas.microsoft.com/office/drawing/2010/main" val="0"/>
              </a:ext>
            </a:extLst>
          </a:blip>
          <a:srcRect r="5293"/>
          <a:stretch/>
        </p:blipFill>
        <p:spPr bwMode="auto">
          <a:xfrm>
            <a:off x="2514600" y="0"/>
            <a:ext cx="6629400" cy="491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76200"/>
            <a:ext cx="2514600" cy="2308324"/>
          </a:xfrm>
          <a:prstGeom prst="rect">
            <a:avLst/>
          </a:prstGeom>
          <a:solidFill>
            <a:srgbClr val="FFCC00"/>
          </a:solidFill>
        </p:spPr>
        <p:txBody>
          <a:bodyPr wrap="square" rtlCol="0">
            <a:spAutoFit/>
          </a:bodyPr>
          <a:lstStyle/>
          <a:p>
            <a:pPr algn="ctr"/>
            <a:r>
              <a:rPr lang="en-US" sz="2400" dirty="0" smtClean="0">
                <a:solidFill>
                  <a:srgbClr val="000000"/>
                </a:solidFill>
              </a:rPr>
              <a:t>calculated free energies solvation of amino acid side chains </a:t>
            </a:r>
          </a:p>
          <a:p>
            <a:pPr algn="ctr"/>
            <a:r>
              <a:rPr lang="en-US" sz="2400" dirty="0" smtClean="0">
                <a:solidFill>
                  <a:srgbClr val="000000"/>
                </a:solidFill>
              </a:rPr>
              <a:t>Compare to </a:t>
            </a:r>
            <a:r>
              <a:rPr lang="en-US" sz="2400" dirty="0" err="1" smtClean="0">
                <a:solidFill>
                  <a:srgbClr val="000000"/>
                </a:solidFill>
              </a:rPr>
              <a:t>Pande</a:t>
            </a:r>
            <a:endParaRPr lang="en-US" sz="2400" dirty="0">
              <a:solidFill>
                <a:srgbClr val="000000"/>
              </a:solidFill>
            </a:endParaRPr>
          </a:p>
        </p:txBody>
      </p:sp>
      <p:sp>
        <p:nvSpPr>
          <p:cNvPr id="5" name="TextBox 4"/>
          <p:cNvSpPr txBox="1"/>
          <p:nvPr/>
        </p:nvSpPr>
        <p:spPr>
          <a:xfrm>
            <a:off x="304800" y="4919880"/>
            <a:ext cx="8458200" cy="978729"/>
          </a:xfrm>
          <a:prstGeom prst="rect">
            <a:avLst/>
          </a:prstGeom>
          <a:solidFill>
            <a:schemeClr val="accent3">
              <a:lumMod val="95000"/>
            </a:schemeClr>
          </a:solidFill>
        </p:spPr>
        <p:txBody>
          <a:bodyPr wrap="square" rtlCol="0">
            <a:spAutoFit/>
          </a:bodyPr>
          <a:lstStyle/>
          <a:p>
            <a:pPr marL="438150" indent="-319088">
              <a:lnSpc>
                <a:spcPct val="80000"/>
              </a:lnSpc>
            </a:pPr>
            <a:r>
              <a:rPr lang="en-US" sz="2400" dirty="0">
                <a:solidFill>
                  <a:srgbClr val="000000"/>
                </a:solidFill>
              </a:rPr>
              <a:t>2PT has 98% correlation with results of Shirts and </a:t>
            </a:r>
            <a:r>
              <a:rPr lang="en-US" sz="2400" dirty="0" err="1">
                <a:solidFill>
                  <a:srgbClr val="000000"/>
                </a:solidFill>
              </a:rPr>
              <a:t>Pande</a:t>
            </a:r>
            <a:endParaRPr lang="en-US" sz="2400" dirty="0">
              <a:solidFill>
                <a:srgbClr val="000000"/>
              </a:solidFill>
            </a:endParaRPr>
          </a:p>
          <a:p>
            <a:pPr marL="438150" indent="-319088">
              <a:lnSpc>
                <a:spcPct val="80000"/>
              </a:lnSpc>
            </a:pPr>
            <a:r>
              <a:rPr lang="en-US" sz="2400" dirty="0">
                <a:solidFill>
                  <a:srgbClr val="000000"/>
                </a:solidFill>
              </a:rPr>
              <a:t>2PT has 88% correlation with experiments – </a:t>
            </a:r>
            <a:r>
              <a:rPr lang="en-US" sz="2400" dirty="0" smtClean="0">
                <a:solidFill>
                  <a:srgbClr val="000000"/>
                </a:solidFill>
              </a:rPr>
              <a:t>measures accuracy </a:t>
            </a:r>
            <a:r>
              <a:rPr lang="en-US" sz="2400" dirty="0">
                <a:solidFill>
                  <a:srgbClr val="000000"/>
                </a:solidFill>
              </a:rPr>
              <a:t>of </a:t>
            </a:r>
            <a:r>
              <a:rPr lang="en-US" sz="2400" dirty="0" smtClean="0">
                <a:solidFill>
                  <a:srgbClr val="000000"/>
                </a:solidFill>
              </a:rPr>
              <a:t>forcefield</a:t>
            </a:r>
            <a:endParaRPr lang="en-US" sz="2400" dirty="0">
              <a:solidFill>
                <a:srgbClr val="000000"/>
              </a:solidFill>
            </a:endParaRPr>
          </a:p>
        </p:txBody>
      </p:sp>
    </p:spTree>
    <p:extLst>
      <p:ext uri="{BB962C8B-B14F-4D97-AF65-F5344CB8AC3E}">
        <p14:creationId xmlns:p14="http://schemas.microsoft.com/office/powerpoint/2010/main" val="405447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E888B77-CA69-40C3-A5CB-9CE6E560A85C}" type="slidenum">
              <a:rPr lang="en-US"/>
              <a:pPr/>
              <a:t>5</a:t>
            </a:fld>
            <a:endParaRPr lang="en-US"/>
          </a:p>
        </p:txBody>
      </p:sp>
      <p:sp>
        <p:nvSpPr>
          <p:cNvPr id="9446403" name="Rectangle 3"/>
          <p:cNvSpPr>
            <a:spLocks noGrp="1" noChangeArrowheads="1"/>
          </p:cNvSpPr>
          <p:nvPr>
            <p:ph type="title"/>
          </p:nvPr>
        </p:nvSpPr>
        <p:spPr/>
        <p:txBody>
          <a:bodyPr/>
          <a:lstStyle/>
          <a:p>
            <a:r>
              <a:rPr lang="en-US" dirty="0" smtClean="0"/>
              <a:t>Applications for Industry</a:t>
            </a:r>
            <a:endParaRPr lang="en-US" dirty="0"/>
          </a:p>
        </p:txBody>
      </p:sp>
      <p:sp>
        <p:nvSpPr>
          <p:cNvPr id="2" name="TextBox 1"/>
          <p:cNvSpPr txBox="1"/>
          <p:nvPr/>
        </p:nvSpPr>
        <p:spPr>
          <a:xfrm>
            <a:off x="381000" y="1295400"/>
            <a:ext cx="8686800" cy="1569660"/>
          </a:xfrm>
          <a:prstGeom prst="rect">
            <a:avLst/>
          </a:prstGeom>
          <a:noFill/>
        </p:spPr>
        <p:txBody>
          <a:bodyPr wrap="square" rtlCol="0">
            <a:spAutoFit/>
          </a:bodyPr>
          <a:lstStyle/>
          <a:p>
            <a:r>
              <a:rPr lang="en-US" sz="2400" dirty="0" smtClean="0"/>
              <a:t>Need to get </a:t>
            </a:r>
            <a:r>
              <a:rPr lang="en-US" sz="2400" dirty="0"/>
              <a:t>accurate free energies and entropy for </a:t>
            </a:r>
            <a:r>
              <a:rPr lang="en-US" sz="2400" dirty="0" smtClean="0"/>
              <a:t>simulations of reactive </a:t>
            </a:r>
            <a:r>
              <a:rPr lang="en-US" sz="2400" dirty="0"/>
              <a:t>processes and </a:t>
            </a:r>
            <a:r>
              <a:rPr lang="en-US" sz="2400" dirty="0" smtClean="0"/>
              <a:t>interfaces </a:t>
            </a:r>
            <a:r>
              <a:rPr lang="en-US" sz="2400" dirty="0"/>
              <a:t>BEFORE doing the </a:t>
            </a:r>
            <a:r>
              <a:rPr lang="en-US" sz="2400" dirty="0" smtClean="0"/>
              <a:t>experiment</a:t>
            </a:r>
          </a:p>
          <a:p>
            <a:pPr algn="ctr"/>
            <a:r>
              <a:rPr lang="en-US" sz="2400" dirty="0"/>
              <a:t>In silico prototyping</a:t>
            </a:r>
          </a:p>
          <a:p>
            <a:pPr algn="ctr"/>
            <a:r>
              <a:rPr lang="en-US" sz="2400" dirty="0"/>
              <a:t>Particular advantage: surfaces and </a:t>
            </a:r>
            <a:r>
              <a:rPr lang="en-US" sz="2400" dirty="0" smtClean="0"/>
              <a:t>interfaces</a:t>
            </a:r>
            <a:endParaRPr lang="en-US" sz="2400" dirty="0"/>
          </a:p>
        </p:txBody>
      </p:sp>
      <p:sp>
        <p:nvSpPr>
          <p:cNvPr id="7" name="TextBox 6"/>
          <p:cNvSpPr txBox="1"/>
          <p:nvPr/>
        </p:nvSpPr>
        <p:spPr>
          <a:xfrm>
            <a:off x="685800" y="3207603"/>
            <a:ext cx="7620000" cy="830997"/>
          </a:xfrm>
          <a:prstGeom prst="rect">
            <a:avLst/>
          </a:prstGeom>
          <a:solidFill>
            <a:srgbClr val="FFFF00"/>
          </a:solidFill>
        </p:spPr>
        <p:txBody>
          <a:bodyPr wrap="square" rtlCol="0">
            <a:spAutoFit/>
          </a:bodyPr>
          <a:lstStyle/>
          <a:p>
            <a:pPr algn="ctr"/>
            <a:r>
              <a:rPr lang="en-US" sz="2400" dirty="0" smtClean="0"/>
              <a:t>Today</a:t>
            </a:r>
            <a:r>
              <a:rPr lang="en-US" sz="2400" dirty="0" smtClean="0"/>
              <a:t>: emphasize critical issues in obtaining the desired accuracy</a:t>
            </a:r>
            <a:endParaRPr lang="en-US" sz="2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3E596F33-4AE8-4C76-859D-F1BBDDBA6198}" type="slidenum">
              <a:rPr lang="en-US"/>
              <a:pPr/>
              <a:t>50</a:t>
            </a:fld>
            <a:endParaRPr lang="en-US"/>
          </a:p>
        </p:txBody>
      </p:sp>
      <p:sp>
        <p:nvSpPr>
          <p:cNvPr id="2" name="Title 1"/>
          <p:cNvSpPr>
            <a:spLocks noGrp="1"/>
          </p:cNvSpPr>
          <p:nvPr>
            <p:ph type="title" idx="4294967295"/>
          </p:nvPr>
        </p:nvSpPr>
        <p:spPr>
          <a:xfrm>
            <a:off x="476218" y="79375"/>
            <a:ext cx="8228046" cy="609600"/>
          </a:xfrm>
          <a:noFill/>
        </p:spPr>
        <p:txBody>
          <a:bodyPr lIns="91440" rIns="45720" rtlCol="0">
            <a:normAutofit/>
            <a:scene3d>
              <a:camera prst="orthographicFront"/>
              <a:lightRig rig="threePt" dir="t">
                <a:rot lat="0" lon="0" rev="4800000"/>
              </a:lightRig>
            </a:scene3d>
            <a:sp3d prstMaterial="matte">
              <a:bevelT w="50800" h="10160"/>
            </a:sp3d>
          </a:bodyPr>
          <a:lstStyle/>
          <a:p>
            <a:pPr algn="l" fontAlgn="auto">
              <a:spcAft>
                <a:spcPts val="0"/>
              </a:spcAft>
              <a:defRPr/>
            </a:pPr>
            <a:r>
              <a:rPr lang="en-US" kern="1200" dirty="0" smtClean="0">
                <a:solidFill>
                  <a:schemeClr val="tx2"/>
                </a:solidFill>
              </a:rPr>
              <a:t>Absolute </a:t>
            </a:r>
            <a:r>
              <a:rPr lang="en-US" kern="1200" dirty="0" smtClean="0">
                <a:solidFill>
                  <a:schemeClr val="tx2"/>
                </a:solidFill>
                <a:latin typeface="+mj-lt"/>
                <a:ea typeface="+mj-ea"/>
                <a:cs typeface="+mj-cs"/>
              </a:rPr>
              <a:t>Entropy </a:t>
            </a:r>
            <a:r>
              <a:rPr lang="en-US" kern="1200" dirty="0">
                <a:solidFill>
                  <a:schemeClr val="tx2"/>
                </a:solidFill>
                <a:latin typeface="+mj-lt"/>
                <a:ea typeface="+mj-ea"/>
                <a:cs typeface="+mj-cs"/>
              </a:rPr>
              <a:t>of </a:t>
            </a:r>
            <a:r>
              <a:rPr lang="en-US" kern="1200" dirty="0" smtClean="0">
                <a:solidFill>
                  <a:schemeClr val="tx2"/>
                </a:solidFill>
                <a:latin typeface="+mj-lt"/>
                <a:ea typeface="+mj-ea"/>
                <a:cs typeface="+mj-cs"/>
              </a:rPr>
              <a:t>water</a:t>
            </a:r>
            <a:endParaRPr lang="en-US" kern="1200" dirty="0">
              <a:solidFill>
                <a:schemeClr val="tx2"/>
              </a:solidFill>
              <a:latin typeface="+mj-lt"/>
              <a:ea typeface="+mj-ea"/>
              <a:cs typeface="+mj-cs"/>
            </a:endParaRPr>
          </a:p>
        </p:txBody>
      </p:sp>
      <p:sp>
        <p:nvSpPr>
          <p:cNvPr id="10523651" name="Text Box 5"/>
          <p:cNvSpPr>
            <a:spLocks noGrp="1" noChangeArrowheads="1"/>
          </p:cNvSpPr>
          <p:nvPr>
            <p:ph idx="4294967295"/>
          </p:nvPr>
        </p:nvSpPr>
        <p:spPr bwMode="auto">
          <a:xfrm>
            <a:off x="0" y="5230813"/>
            <a:ext cx="9144000" cy="941387"/>
          </a:xfrm>
          <a:prstGeom prst="rect">
            <a:avLst/>
          </a:prstGeom>
          <a:solidFill>
            <a:srgbClr val="FFFF66"/>
          </a:solidFill>
          <a:ln/>
          <a:extLst>
            <a:ext uri="{91240B29-F687-4F45-9708-019B960494DF}">
              <a14:hiddenLine xmlns:a14="http://schemas.microsoft.com/office/drawing/2010/main" w="9525">
                <a:solidFill>
                  <a:srgbClr val="000000"/>
                </a:solidFill>
                <a:miter lim="800000"/>
                <a:headEnd/>
                <a:tailEnd/>
              </a14:hiddenLine>
            </a:ext>
          </a:extLst>
        </p:spPr>
        <p:txBody>
          <a:bodyPr lIns="54864" tIns="91440">
            <a:spAutoFit/>
          </a:bodyPr>
          <a:lstStyle/>
          <a:p>
            <a:pPr marL="438150" indent="-319088"/>
            <a:r>
              <a:rPr lang="es-ES_tradnl" sz="2400"/>
              <a:t>Theory: 69.6 +/- 0.2 J/K*mol</a:t>
            </a:r>
          </a:p>
          <a:p>
            <a:pPr marL="438150" indent="-319088"/>
            <a:r>
              <a:rPr lang="es-ES_tradnl" sz="2400"/>
              <a:t>Experimental Entropy:  69.9 J/K*mol (NIST)</a:t>
            </a:r>
          </a:p>
        </p:txBody>
      </p:sp>
      <p:pic>
        <p:nvPicPr>
          <p:cNvPr id="10523652" name="Picture 6"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53000" y="4267200"/>
            <a:ext cx="1524000" cy="609600"/>
          </a:xfrm>
          <a:prstGeom prst="rect">
            <a:avLst/>
          </a:prstGeom>
          <a:solidFill>
            <a:srgbClr val="CC3300">
              <a:alpha val="24706"/>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endParaRPr lang="en-US" sz="1800" b="0">
              <a:solidFill>
                <a:srgbClr val="000000"/>
              </a:solidFill>
              <a:cs typeface="Arial" charset="0"/>
            </a:endParaRPr>
          </a:p>
        </p:txBody>
      </p:sp>
      <p:sp>
        <p:nvSpPr>
          <p:cNvPr id="8" name="Rectangle 7"/>
          <p:cNvSpPr/>
          <p:nvPr/>
        </p:nvSpPr>
        <p:spPr>
          <a:xfrm>
            <a:off x="0" y="6318250"/>
            <a:ext cx="8686800" cy="4635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r>
              <a:rPr lang="es-ES_tradnl" sz="2400" b="0">
                <a:solidFill>
                  <a:srgbClr val="000000"/>
                </a:solidFill>
                <a:latin typeface="Times New Roman" pitchFamily="18" charset="0"/>
                <a:cs typeface="Arial" charset="0"/>
              </a:rPr>
              <a:t>Statistics collected over 20ps  of MD , no additional cost</a:t>
            </a:r>
          </a:p>
        </p:txBody>
      </p:sp>
    </p:spTree>
    <p:extLst>
      <p:ext uri="{BB962C8B-B14F-4D97-AF65-F5344CB8AC3E}">
        <p14:creationId xmlns:p14="http://schemas.microsoft.com/office/powerpoint/2010/main" val="36050442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BA5A7B92-27F6-44FD-9F74-F0F99DBE3FA1}" type="slidenum">
              <a:rPr lang="en-US"/>
              <a:pPr/>
              <a:t>51</a:t>
            </a:fld>
            <a:endParaRPr lang="en-US"/>
          </a:p>
        </p:txBody>
      </p:sp>
      <p:sp>
        <p:nvSpPr>
          <p:cNvPr id="10524674" name="Rectangle 2"/>
          <p:cNvSpPr>
            <a:spLocks noGrp="1" noChangeArrowheads="1"/>
          </p:cNvSpPr>
          <p:nvPr>
            <p:ph type="title"/>
          </p:nvPr>
        </p:nvSpPr>
        <p:spPr/>
        <p:txBody>
          <a:bodyPr/>
          <a:lstStyle/>
          <a:p>
            <a:r>
              <a:rPr lang="en-US" dirty="0" smtClean="0"/>
              <a:t>Get absolute Entropies </a:t>
            </a:r>
            <a:r>
              <a:rPr lang="en-US" dirty="0"/>
              <a:t>of </a:t>
            </a:r>
            <a:r>
              <a:rPr lang="en-US" dirty="0" smtClean="0"/>
              <a:t>liquids</a:t>
            </a:r>
            <a:endParaRPr lang="en-US" dirty="0"/>
          </a:p>
        </p:txBody>
      </p:sp>
      <p:pic>
        <p:nvPicPr>
          <p:cNvPr id="10524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12636" b="24261"/>
          <a:stretch>
            <a:fillRect/>
          </a:stretch>
        </p:blipFill>
        <p:spPr bwMode="auto">
          <a:xfrm>
            <a:off x="0" y="762000"/>
            <a:ext cx="9144000"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24676" name="Rectangle 4"/>
          <p:cNvSpPr>
            <a:spLocks noChangeArrowheads="1"/>
          </p:cNvSpPr>
          <p:nvPr/>
        </p:nvSpPr>
        <p:spPr bwMode="auto">
          <a:xfrm>
            <a:off x="1752600" y="762000"/>
            <a:ext cx="762000" cy="44196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24677" name="Rectangle 5"/>
          <p:cNvSpPr>
            <a:spLocks noChangeArrowheads="1"/>
          </p:cNvSpPr>
          <p:nvPr/>
        </p:nvSpPr>
        <p:spPr bwMode="auto">
          <a:xfrm>
            <a:off x="7391400" y="762000"/>
            <a:ext cx="1676400" cy="4495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24678" name="Text Box 6"/>
          <p:cNvSpPr txBox="1">
            <a:spLocks noChangeArrowheads="1"/>
          </p:cNvSpPr>
          <p:nvPr/>
        </p:nvSpPr>
        <p:spPr bwMode="auto">
          <a:xfrm>
            <a:off x="0" y="5594350"/>
            <a:ext cx="3429000" cy="118745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00"/>
                </a:solidFill>
                <a:latin typeface="Arial" charset="0"/>
                <a:cs typeface="Arial" charset="0"/>
              </a:rPr>
              <a:t>Accuracy in predicted entropy only limited by accuracy of force field</a:t>
            </a:r>
          </a:p>
        </p:txBody>
      </p:sp>
      <p:sp>
        <p:nvSpPr>
          <p:cNvPr id="2" name="TextBox 1"/>
          <p:cNvSpPr txBox="1"/>
          <p:nvPr/>
        </p:nvSpPr>
        <p:spPr>
          <a:xfrm>
            <a:off x="3429000" y="5534561"/>
            <a:ext cx="5715000" cy="1323439"/>
          </a:xfrm>
          <a:prstGeom prst="rect">
            <a:avLst/>
          </a:prstGeom>
          <a:solidFill>
            <a:schemeClr val="accent3"/>
          </a:solidFill>
        </p:spPr>
        <p:txBody>
          <a:bodyPr wrap="square" rtlCol="0">
            <a:spAutoFit/>
          </a:bodyPr>
          <a:lstStyle/>
          <a:p>
            <a:pPr marL="0" lvl="1"/>
            <a:r>
              <a:rPr lang="en-US" dirty="0">
                <a:solidFill>
                  <a:srgbClr val="FF0000"/>
                </a:solidFill>
              </a:rPr>
              <a:t>Thermodynamics of liquids: standard molar entropies and heat capacities of common solvents from 2PT molecular dynamics; Pascal, Lin, Goddard, </a:t>
            </a:r>
            <a:r>
              <a:rPr lang="en-US" dirty="0" err="1" smtClean="0">
                <a:solidFill>
                  <a:srgbClr val="FF0000"/>
                </a:solidFill>
              </a:rPr>
              <a:t>PhysChemChemPhys,13</a:t>
            </a:r>
            <a:r>
              <a:rPr lang="en-US" dirty="0" smtClean="0">
                <a:solidFill>
                  <a:srgbClr val="FF0000"/>
                </a:solidFill>
              </a:rPr>
              <a:t>: </a:t>
            </a:r>
            <a:r>
              <a:rPr lang="en-US" dirty="0">
                <a:solidFill>
                  <a:srgbClr val="FF0000"/>
                </a:solidFill>
              </a:rPr>
              <a:t>169-181 (2011) </a:t>
            </a:r>
          </a:p>
        </p:txBody>
      </p:sp>
    </p:spTree>
    <p:extLst>
      <p:ext uri="{BB962C8B-B14F-4D97-AF65-F5344CB8AC3E}">
        <p14:creationId xmlns:p14="http://schemas.microsoft.com/office/powerpoint/2010/main" val="11026497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A56D7034-5E37-4DDC-8C55-C9DAB99F7AA1}" type="slidenum">
              <a:rPr lang="en-US"/>
              <a:pPr/>
              <a:t>52</a:t>
            </a:fld>
            <a:endParaRPr lang="en-US"/>
          </a:p>
        </p:txBody>
      </p:sp>
      <p:pic>
        <p:nvPicPr>
          <p:cNvPr id="10577924" name="Picture 2" descr="D:\Users\Tod\Documents\Research\solvation\octanol_ex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572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7925" name="Picture 4" descr="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28950"/>
            <a:ext cx="5486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7926" name="Picture 6" descr="http://pubs.acs.org/appl/literatum/publisher/achs/journals/content/jctcce/2009/jctcce.2009.5.issue-9/ct900214y/production/images/ct-2009-00214y_m001.gif"/>
          <p:cNvPicPr>
            <a:picLocks noChangeAspect="1" noChangeArrowheads="1"/>
          </p:cNvPicPr>
          <p:nvPr/>
        </p:nvPicPr>
        <p:blipFill>
          <a:blip r:embed="rId5">
            <a:extLst>
              <a:ext uri="{28A0092B-C50C-407E-A947-70E740481C1C}">
                <a14:useLocalDpi xmlns:a14="http://schemas.microsoft.com/office/drawing/2010/main" val="0"/>
              </a:ext>
            </a:extLst>
          </a:blip>
          <a:srcRect l="-1930" r="22771" b="-1910"/>
          <a:stretch>
            <a:fillRect/>
          </a:stretch>
        </p:blipFill>
        <p:spPr bwMode="auto">
          <a:xfrm>
            <a:off x="228600" y="55626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77927" name="TextBox 3"/>
          <p:cNvSpPr txBox="1">
            <a:spLocks noChangeArrowheads="1"/>
          </p:cNvSpPr>
          <p:nvPr/>
        </p:nvSpPr>
        <p:spPr bwMode="auto">
          <a:xfrm>
            <a:off x="414338" y="4616450"/>
            <a:ext cx="2100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0">
                <a:solidFill>
                  <a:srgbClr val="000000"/>
                </a:solidFill>
                <a:cs typeface="Arial" charset="0"/>
              </a:rPr>
              <a:t>Experimental data</a:t>
            </a:r>
          </a:p>
        </p:txBody>
      </p:sp>
      <p:sp>
        <p:nvSpPr>
          <p:cNvPr id="10577928" name="Rectangle 8"/>
          <p:cNvSpPr>
            <a:spLocks noGrp="1" noChangeArrowheads="1"/>
          </p:cNvSpPr>
          <p:nvPr>
            <p:ph type="title"/>
          </p:nvPr>
        </p:nvSpPr>
        <p:spPr/>
        <p:txBody>
          <a:bodyPr/>
          <a:lstStyle/>
          <a:p>
            <a:r>
              <a:rPr lang="en-US"/>
              <a:t>Amino acid Octanol/water partition from 2PT</a:t>
            </a:r>
          </a:p>
        </p:txBody>
      </p:sp>
    </p:spTree>
    <p:extLst>
      <p:ext uri="{BB962C8B-B14F-4D97-AF65-F5344CB8AC3E}">
        <p14:creationId xmlns:p14="http://schemas.microsoft.com/office/powerpoint/2010/main" val="378010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fld id="{57456417-B2B1-4DCC-A51C-0F4953A7618F}" type="slidenum">
              <a:rPr lang="en-US"/>
              <a:pPr/>
              <a:t>53</a:t>
            </a:fld>
            <a:endParaRPr lang="en-US"/>
          </a:p>
        </p:txBody>
      </p:sp>
      <p:sp>
        <p:nvSpPr>
          <p:cNvPr id="10525698" name="Rectangle 2"/>
          <p:cNvSpPr>
            <a:spLocks noGrp="1" noChangeArrowheads="1"/>
          </p:cNvSpPr>
          <p:nvPr>
            <p:ph type="title"/>
          </p:nvPr>
        </p:nvSpPr>
        <p:spPr/>
        <p:txBody>
          <a:bodyPr/>
          <a:lstStyle/>
          <a:p>
            <a:r>
              <a:rPr lang="en-US" dirty="0" smtClean="0"/>
              <a:t>2PT </a:t>
            </a:r>
            <a:r>
              <a:rPr lang="en-US" dirty="0" smtClean="0">
                <a:sym typeface="Wingdings" pitchFamily="2" charset="2"/>
              </a:rPr>
              <a:t></a:t>
            </a:r>
            <a:r>
              <a:rPr lang="en-US" dirty="0" smtClean="0"/>
              <a:t>entropy and free energy along the pathway from reactants to products</a:t>
            </a:r>
            <a:endParaRPr lang="en-US" dirty="0"/>
          </a:p>
        </p:txBody>
      </p:sp>
      <p:pic>
        <p:nvPicPr>
          <p:cNvPr id="10525699" name="Picture 4" descr="D:\Users\Tod\Documents\Research\3Way\285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5700" name="Text Box 4"/>
          <p:cNvSpPr txBox="1">
            <a:spLocks noChangeArrowheads="1"/>
          </p:cNvSpPr>
          <p:nvPr/>
        </p:nvSpPr>
        <p:spPr bwMode="auto">
          <a:xfrm>
            <a:off x="1524000" y="5943600"/>
            <a:ext cx="26670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Free energy</a:t>
            </a:r>
          </a:p>
        </p:txBody>
      </p:sp>
      <p:sp>
        <p:nvSpPr>
          <p:cNvPr id="10525701" name="Text Box 5"/>
          <p:cNvSpPr txBox="1">
            <a:spLocks noChangeArrowheads="1"/>
          </p:cNvSpPr>
          <p:nvPr/>
        </p:nvSpPr>
        <p:spPr bwMode="auto">
          <a:xfrm>
            <a:off x="228600" y="1066800"/>
            <a:ext cx="26670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-TS entropy</a:t>
            </a:r>
          </a:p>
        </p:txBody>
      </p:sp>
      <p:sp>
        <p:nvSpPr>
          <p:cNvPr id="10525702" name="Text Box 6"/>
          <p:cNvSpPr txBox="1">
            <a:spLocks noChangeArrowheads="1"/>
          </p:cNvSpPr>
          <p:nvPr/>
        </p:nvSpPr>
        <p:spPr bwMode="auto">
          <a:xfrm>
            <a:off x="838200" y="2819400"/>
            <a:ext cx="26670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enthalpy</a:t>
            </a:r>
          </a:p>
        </p:txBody>
      </p:sp>
      <p:pic>
        <p:nvPicPr>
          <p:cNvPr id="10525703" name="Picture 302" descr="3way_junction_transition.png"/>
          <p:cNvPicPr>
            <a:picLocks noChangeAspect="1" noChangeArrowheads="1"/>
          </p:cNvPicPr>
          <p:nvPr/>
        </p:nvPicPr>
        <p:blipFill>
          <a:blip r:embed="rId4" cstate="print">
            <a:extLst>
              <a:ext uri="{28A0092B-C50C-407E-A947-70E740481C1C}">
                <a14:useLocalDpi xmlns:a14="http://schemas.microsoft.com/office/drawing/2010/main" val="0"/>
              </a:ext>
            </a:extLst>
          </a:blip>
          <a:srcRect r="69701" b="56885"/>
          <a:stretch>
            <a:fillRect/>
          </a:stretch>
        </p:blipFill>
        <p:spPr bwMode="auto">
          <a:xfrm>
            <a:off x="0" y="4724400"/>
            <a:ext cx="1069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5704" name="Picture 302" descr="3way_junction_transition.png"/>
          <p:cNvPicPr>
            <a:picLocks noChangeAspect="1" noChangeArrowheads="1"/>
          </p:cNvPicPr>
          <p:nvPr/>
        </p:nvPicPr>
        <p:blipFill>
          <a:blip r:embed="rId5" cstate="print">
            <a:extLst>
              <a:ext uri="{28A0092B-C50C-407E-A947-70E740481C1C}">
                <a14:useLocalDpi xmlns:a14="http://schemas.microsoft.com/office/drawing/2010/main" val="0"/>
              </a:ext>
            </a:extLst>
          </a:blip>
          <a:srcRect l="28705" r="36212" b="69281"/>
          <a:stretch>
            <a:fillRect/>
          </a:stretch>
        </p:blipFill>
        <p:spPr bwMode="auto">
          <a:xfrm>
            <a:off x="4267200" y="2743200"/>
            <a:ext cx="13033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5705" name="Rectangle 9"/>
          <p:cNvSpPr>
            <a:spLocks noChangeArrowheads="1"/>
          </p:cNvSpPr>
          <p:nvPr/>
        </p:nvSpPr>
        <p:spPr bwMode="auto">
          <a:xfrm>
            <a:off x="4191000" y="3352800"/>
            <a:ext cx="609600" cy="533400"/>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525706" name="Picture 302" descr="3way_junction_transition.png"/>
          <p:cNvPicPr>
            <a:picLocks noChangeAspect="1" noChangeArrowheads="1"/>
          </p:cNvPicPr>
          <p:nvPr/>
        </p:nvPicPr>
        <p:blipFill>
          <a:blip r:embed="rId6" cstate="print">
            <a:extLst>
              <a:ext uri="{28A0092B-C50C-407E-A947-70E740481C1C}">
                <a14:useLocalDpi xmlns:a14="http://schemas.microsoft.com/office/drawing/2010/main" val="0"/>
              </a:ext>
            </a:extLst>
          </a:blip>
          <a:srcRect l="63788" t="11377" b="60181"/>
          <a:stretch>
            <a:fillRect/>
          </a:stretch>
        </p:blipFill>
        <p:spPr bwMode="auto">
          <a:xfrm>
            <a:off x="7689850" y="1219200"/>
            <a:ext cx="1454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5707" name="Text Box 11"/>
          <p:cNvSpPr txBox="1">
            <a:spLocks noChangeArrowheads="1"/>
          </p:cNvSpPr>
          <p:nvPr/>
        </p:nvSpPr>
        <p:spPr bwMode="auto">
          <a:xfrm>
            <a:off x="5334000" y="6201177"/>
            <a:ext cx="2590800" cy="457200"/>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dirty="0">
                <a:solidFill>
                  <a:srgbClr val="000000"/>
                </a:solidFill>
                <a:effectLst>
                  <a:outerShdw blurRad="38100" dist="38100" dir="2700000" algn="tl">
                    <a:srgbClr val="FFFFFF"/>
                  </a:outerShdw>
                </a:effectLst>
                <a:latin typeface="Arial" charset="0"/>
                <a:cs typeface="Arial" charset="0"/>
              </a:rPr>
              <a:t>~50,000 atoms</a:t>
            </a:r>
          </a:p>
        </p:txBody>
      </p:sp>
      <p:sp>
        <p:nvSpPr>
          <p:cNvPr id="2" name="TextBox 1"/>
          <p:cNvSpPr txBox="1"/>
          <p:nvPr/>
        </p:nvSpPr>
        <p:spPr>
          <a:xfrm>
            <a:off x="4876800" y="4267200"/>
            <a:ext cx="4191000" cy="830997"/>
          </a:xfrm>
          <a:prstGeom prst="rect">
            <a:avLst/>
          </a:prstGeom>
          <a:noFill/>
        </p:spPr>
        <p:txBody>
          <a:bodyPr wrap="square" rtlCol="0">
            <a:spAutoFit/>
          </a:bodyPr>
          <a:lstStyle/>
          <a:p>
            <a:r>
              <a:rPr lang="en-US" sz="2400" dirty="0">
                <a:solidFill>
                  <a:srgbClr val="000000"/>
                </a:solidFill>
              </a:rPr>
              <a:t>Thermodynamics of RNA Three way junction at </a:t>
            </a:r>
            <a:r>
              <a:rPr lang="en-US" sz="2400" dirty="0" err="1">
                <a:solidFill>
                  <a:srgbClr val="000000"/>
                </a:solidFill>
              </a:rPr>
              <a:t>285K</a:t>
            </a:r>
            <a:endParaRPr lang="en-US" sz="2400" dirty="0">
              <a:solidFill>
                <a:srgbClr val="000000"/>
              </a:solidFill>
            </a:endParaRPr>
          </a:p>
        </p:txBody>
      </p:sp>
    </p:spTree>
    <p:extLst>
      <p:ext uri="{BB962C8B-B14F-4D97-AF65-F5344CB8AC3E}">
        <p14:creationId xmlns:p14="http://schemas.microsoft.com/office/powerpoint/2010/main" val="38732360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C8F34D56-6CD6-4A40-8DD3-5C898B97CE9B}" type="slidenum">
              <a:rPr lang="en-US"/>
              <a:pPr/>
              <a:t>54</a:t>
            </a:fld>
            <a:endParaRPr lang="en-US"/>
          </a:p>
        </p:txBody>
      </p:sp>
      <p:sp>
        <p:nvSpPr>
          <p:cNvPr id="10578948" name="Rectangle 4"/>
          <p:cNvSpPr>
            <a:spLocks noGrp="1" noChangeArrowheads="1"/>
          </p:cNvSpPr>
          <p:nvPr>
            <p:ph type="title"/>
          </p:nvPr>
        </p:nvSpPr>
        <p:spPr/>
        <p:txBody>
          <a:bodyPr/>
          <a:lstStyle/>
          <a:p>
            <a:r>
              <a:rPr lang="en-US"/>
              <a:t>Summary</a:t>
            </a:r>
          </a:p>
        </p:txBody>
      </p:sp>
      <p:sp>
        <p:nvSpPr>
          <p:cNvPr id="3" name="Content Placeholder 2"/>
          <p:cNvSpPr>
            <a:spLocks noGrp="1"/>
          </p:cNvSpPr>
          <p:nvPr>
            <p:ph idx="4294967295"/>
          </p:nvPr>
        </p:nvSpPr>
        <p:spPr bwMode="auto">
          <a:xfrm>
            <a:off x="0" y="1600200"/>
            <a:ext cx="9144000" cy="4525963"/>
          </a:xfrm>
          <a:prstGeom prst="rect">
            <a:avLst/>
          </a:prstGeom>
          <a:solidFill>
            <a:srgbClr val="FFFF00"/>
          </a:solidFill>
          <a:ln/>
          <a:extLst>
            <a:ext uri="{91240B29-F687-4F45-9708-019B960494DF}">
              <a14:hiddenLine xmlns:a14="http://schemas.microsoft.com/office/drawing/2010/main" w="9525">
                <a:solidFill>
                  <a:srgbClr val="000000"/>
                </a:solidFill>
                <a:miter lim="800000"/>
                <a:headEnd/>
                <a:tailEnd/>
              </a14:hiddenLine>
            </a:ext>
          </a:extLst>
        </p:spPr>
        <p:txBody>
          <a:bodyPr lIns="54864" tIns="91440"/>
          <a:lstStyle/>
          <a:p>
            <a:pPr marL="438150" indent="-319088">
              <a:lnSpc>
                <a:spcPct val="90000"/>
              </a:lnSpc>
            </a:pPr>
            <a:r>
              <a:rPr lang="en-US" sz="3000"/>
              <a:t>The 2PT method predicts accurate solvation free energies from atomic velocities of short MD (20ps)</a:t>
            </a:r>
          </a:p>
          <a:p>
            <a:pPr marL="438150" indent="-319088">
              <a:lnSpc>
                <a:spcPct val="90000"/>
              </a:lnSpc>
            </a:pPr>
            <a:r>
              <a:rPr lang="en-US" sz="3000"/>
              <a:t>98% correlation to Thermodynamic Integration but, 2000 times faster</a:t>
            </a:r>
          </a:p>
          <a:p>
            <a:pPr marL="438150" indent="-319088">
              <a:lnSpc>
                <a:spcPct val="90000"/>
              </a:lnSpc>
            </a:pPr>
            <a:r>
              <a:rPr lang="en-US" sz="3000"/>
              <a:t>Can treat charged amino-acids by first neutralizing and correcting for pKa corrections</a:t>
            </a:r>
          </a:p>
          <a:p>
            <a:pPr marL="438150" indent="-319088">
              <a:lnSpc>
                <a:spcPct val="90000"/>
              </a:lnSpc>
            </a:pPr>
            <a:r>
              <a:rPr lang="en-US" sz="3000"/>
              <a:t>Solvation in various liquids depends only on accuracy of force field</a:t>
            </a:r>
          </a:p>
          <a:p>
            <a:pPr marL="438150" indent="-319088">
              <a:lnSpc>
                <a:spcPct val="90000"/>
              </a:lnSpc>
            </a:pPr>
            <a:r>
              <a:rPr lang="en-US" sz="3000"/>
              <a:t>90% correlation with experimental water/octanol partition coefficients using OPLS FF</a:t>
            </a:r>
          </a:p>
        </p:txBody>
      </p:sp>
    </p:spTree>
    <p:extLst>
      <p:ext uri="{BB962C8B-B14F-4D97-AF65-F5344CB8AC3E}">
        <p14:creationId xmlns:p14="http://schemas.microsoft.com/office/powerpoint/2010/main" val="189532493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dirty="0" smtClean="0"/>
              <a:t>Plan for Next Generation 1</a:t>
            </a:r>
            <a:r>
              <a:rPr lang="en-US" baseline="30000" dirty="0" smtClean="0"/>
              <a:t>st</a:t>
            </a:r>
            <a:r>
              <a:rPr lang="en-US" dirty="0" smtClean="0"/>
              <a:t> principles based FF, Validate energetics by comparing to experimental Free Energies</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55</a:t>
            </a:fld>
            <a:endParaRPr lang="en-US"/>
          </a:p>
        </p:txBody>
      </p:sp>
      <p:sp>
        <p:nvSpPr>
          <p:cNvPr id="4" name="TextBox 3"/>
          <p:cNvSpPr txBox="1"/>
          <p:nvPr/>
        </p:nvSpPr>
        <p:spPr>
          <a:xfrm>
            <a:off x="533400" y="1905000"/>
            <a:ext cx="8153400" cy="1569660"/>
          </a:xfrm>
          <a:prstGeom prst="rect">
            <a:avLst/>
          </a:prstGeom>
          <a:solidFill>
            <a:srgbClr val="FFFF00"/>
          </a:solidFill>
        </p:spPr>
        <p:txBody>
          <a:bodyPr wrap="square" rtlCol="0">
            <a:spAutoFit/>
          </a:bodyPr>
          <a:lstStyle/>
          <a:p>
            <a:r>
              <a:rPr lang="en-US" sz="2400" dirty="0" smtClean="0"/>
              <a:t>Remaining issue: solvation</a:t>
            </a:r>
          </a:p>
          <a:p>
            <a:r>
              <a:rPr lang="en-US" sz="2400" dirty="0" smtClean="0"/>
              <a:t>Much of the important experimental energy information for validation has the molecules in a liquid</a:t>
            </a:r>
          </a:p>
          <a:p>
            <a:r>
              <a:rPr lang="en-US" sz="2400" dirty="0" smtClean="0"/>
              <a:t>We must include solvation in our QM simulations</a:t>
            </a:r>
          </a:p>
        </p:txBody>
      </p:sp>
    </p:spTree>
    <p:extLst>
      <p:ext uri="{BB962C8B-B14F-4D97-AF65-F5344CB8AC3E}">
        <p14:creationId xmlns:p14="http://schemas.microsoft.com/office/powerpoint/2010/main" val="185960418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6754" name="Rectangle 2"/>
          <p:cNvSpPr>
            <a:spLocks noChangeArrowheads="1"/>
          </p:cNvSpPr>
          <p:nvPr/>
        </p:nvSpPr>
        <p:spPr bwMode="auto">
          <a:xfrm>
            <a:off x="0" y="2819400"/>
            <a:ext cx="6248400" cy="18288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p>
        </p:txBody>
      </p:sp>
      <p:sp>
        <p:nvSpPr>
          <p:cNvPr id="10826755" name="Text Box 3"/>
          <p:cNvSpPr txBox="1">
            <a:spLocks noChangeArrowheads="1"/>
          </p:cNvSpPr>
          <p:nvPr/>
        </p:nvSpPr>
        <p:spPr bwMode="auto">
          <a:xfrm>
            <a:off x="0" y="1279525"/>
            <a:ext cx="6553200" cy="557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r>
              <a:rPr lang="en-US" b="0">
                <a:solidFill>
                  <a:srgbClr val="E50BB1"/>
                </a:solidFill>
                <a:cs typeface="Arial" charset="0"/>
              </a:rPr>
              <a:t>Calculate </a:t>
            </a:r>
            <a:r>
              <a:rPr lang="en-US" b="0" i="1">
                <a:solidFill>
                  <a:srgbClr val="E50BB1"/>
                </a:solidFill>
                <a:cs typeface="Arial" charset="0"/>
              </a:rPr>
              <a:t>Solvent Accessible Surface</a:t>
            </a:r>
            <a:r>
              <a:rPr lang="en-US" b="0">
                <a:solidFill>
                  <a:srgbClr val="E50BB1"/>
                </a:solidFill>
                <a:cs typeface="Arial" charset="0"/>
              </a:rPr>
              <a:t> of the solute by rolling a sphere of radius R</a:t>
            </a:r>
            <a:r>
              <a:rPr lang="en-US" b="0" baseline="-25000">
                <a:solidFill>
                  <a:srgbClr val="E50BB1"/>
                </a:solidFill>
                <a:cs typeface="Arial" charset="0"/>
              </a:rPr>
              <a:t>solv</a:t>
            </a:r>
            <a:r>
              <a:rPr lang="en-US" b="0">
                <a:solidFill>
                  <a:srgbClr val="E50BB1"/>
                </a:solidFill>
                <a:cs typeface="Arial" charset="0"/>
              </a:rPr>
              <a:t> over the surface formed by the vdW radii of the atoms.</a:t>
            </a:r>
          </a:p>
          <a:p>
            <a:pPr eaLnBrk="1" hangingPunct="1"/>
            <a:r>
              <a:rPr lang="en-US" b="0">
                <a:solidFill>
                  <a:srgbClr val="008000"/>
                </a:solidFill>
                <a:cs typeface="Arial" charset="0"/>
              </a:rPr>
              <a:t>Calculate </a:t>
            </a:r>
            <a:r>
              <a:rPr lang="en-US" b="0" i="1">
                <a:solidFill>
                  <a:srgbClr val="008000"/>
                </a:solidFill>
                <a:cs typeface="Arial" charset="0"/>
              </a:rPr>
              <a:t>electrostatic field of the solute</a:t>
            </a:r>
            <a:r>
              <a:rPr lang="en-US" b="0">
                <a:solidFill>
                  <a:srgbClr val="008000"/>
                </a:solidFill>
                <a:cs typeface="Arial" charset="0"/>
              </a:rPr>
              <a:t> based on electron density from the orbitals </a:t>
            </a:r>
          </a:p>
          <a:p>
            <a:pPr eaLnBrk="1" hangingPunct="1"/>
            <a:r>
              <a:rPr lang="en-US" b="0">
                <a:solidFill>
                  <a:schemeClr val="accent2"/>
                </a:solidFill>
                <a:cs typeface="Arial" charset="0"/>
              </a:rPr>
              <a:t>Calculate the polarization in the solvent due to the electrostatic field of the solute</a:t>
            </a:r>
            <a:r>
              <a:rPr lang="en-US" b="0">
                <a:solidFill>
                  <a:schemeClr val="hlink"/>
                </a:solidFill>
                <a:cs typeface="Arial" charset="0"/>
              </a:rPr>
              <a:t> </a:t>
            </a:r>
            <a:r>
              <a:rPr lang="en-US" b="0">
                <a:solidFill>
                  <a:srgbClr val="FF0000"/>
                </a:solidFill>
                <a:cs typeface="Arial" charset="0"/>
              </a:rPr>
              <a:t>(need dielectric constant </a:t>
            </a:r>
            <a:r>
              <a:rPr lang="en-US" sz="1800" b="0">
                <a:solidFill>
                  <a:srgbClr val="FF0000"/>
                </a:solidFill>
                <a:cs typeface="Arial" charset="0"/>
                <a:sym typeface="Symbol" pitchFamily="18" charset="2"/>
              </a:rPr>
              <a:t>)</a:t>
            </a:r>
            <a:endParaRPr lang="en-US" b="0">
              <a:solidFill>
                <a:srgbClr val="FF0000"/>
              </a:solidFill>
              <a:cs typeface="Arial" charset="0"/>
            </a:endParaRPr>
          </a:p>
          <a:p>
            <a:pPr eaLnBrk="1" hangingPunct="1"/>
            <a:r>
              <a:rPr lang="en-US" b="0">
                <a:solidFill>
                  <a:schemeClr val="accent2"/>
                </a:solidFill>
                <a:cs typeface="Arial" charset="0"/>
              </a:rPr>
              <a:t>This leads to </a:t>
            </a:r>
            <a:r>
              <a:rPr lang="en-US" b="0" i="1">
                <a:solidFill>
                  <a:schemeClr val="accent2"/>
                </a:solidFill>
                <a:cs typeface="Arial" charset="0"/>
              </a:rPr>
              <a:t>Reaction Field</a:t>
            </a:r>
            <a:r>
              <a:rPr lang="en-US" b="0">
                <a:solidFill>
                  <a:schemeClr val="accent2"/>
                </a:solidFill>
                <a:cs typeface="Arial" charset="0"/>
              </a:rPr>
              <a:t> that acts back on solute atoms, which in turn changes the orbitals. Iterated until self-consistent. </a:t>
            </a:r>
          </a:p>
          <a:p>
            <a:pPr eaLnBrk="1" hangingPunct="1"/>
            <a:r>
              <a:rPr lang="en-US" b="0">
                <a:solidFill>
                  <a:schemeClr val="accent2"/>
                </a:solidFill>
                <a:cs typeface="Arial" charset="0"/>
              </a:rPr>
              <a:t>Calculate solvent forces on solute atoms</a:t>
            </a:r>
          </a:p>
          <a:p>
            <a:pPr eaLnBrk="1" hangingPunct="1"/>
            <a:r>
              <a:rPr lang="en-US" b="0">
                <a:solidFill>
                  <a:srgbClr val="008000"/>
                </a:solidFill>
                <a:cs typeface="Arial" charset="0"/>
              </a:rPr>
              <a:t>Use these forces to determine optimum geometry of solute in solution.</a:t>
            </a:r>
          </a:p>
          <a:p>
            <a:pPr eaLnBrk="1" hangingPunct="1"/>
            <a:r>
              <a:rPr lang="en-US" b="0">
                <a:solidFill>
                  <a:srgbClr val="FF3300"/>
                </a:solidFill>
                <a:cs typeface="Arial" charset="0"/>
              </a:rPr>
              <a:t>Can treat solvent stabilized zwitterions</a:t>
            </a:r>
          </a:p>
          <a:p>
            <a:pPr eaLnBrk="1" hangingPunct="1"/>
            <a:r>
              <a:rPr lang="en-US" b="0">
                <a:solidFill>
                  <a:srgbClr val="663300"/>
                </a:solidFill>
                <a:cs typeface="Arial" charset="0"/>
              </a:rPr>
              <a:t>Difficult to describe weakly bound solvent molecules interacting with solute</a:t>
            </a:r>
            <a:r>
              <a:rPr lang="en-US" b="0">
                <a:solidFill>
                  <a:srgbClr val="FF3300"/>
                </a:solidFill>
                <a:cs typeface="Arial" charset="0"/>
              </a:rPr>
              <a:t> (low frequency, many local minima)</a:t>
            </a:r>
          </a:p>
          <a:p>
            <a:pPr eaLnBrk="1" hangingPunct="1"/>
            <a:r>
              <a:rPr lang="en-US" b="0">
                <a:solidFill>
                  <a:schemeClr val="accent2"/>
                </a:solidFill>
                <a:cs typeface="Arial" charset="0"/>
              </a:rPr>
              <a:t>Short cut:</a:t>
            </a:r>
            <a:r>
              <a:rPr lang="en-US" b="0">
                <a:solidFill>
                  <a:srgbClr val="FF3300"/>
                </a:solidFill>
                <a:cs typeface="Arial" charset="0"/>
              </a:rPr>
              <a:t> Optimize structure in the gas phase and do single point solvation calculation. Some calculations done this way</a:t>
            </a:r>
          </a:p>
        </p:txBody>
      </p:sp>
      <p:sp>
        <p:nvSpPr>
          <p:cNvPr id="10826756" name="Rectangle 4"/>
          <p:cNvSpPr>
            <a:spLocks noGrp="1" noChangeArrowheads="1"/>
          </p:cNvSpPr>
          <p:nvPr>
            <p:ph type="title" idx="4294967295"/>
          </p:nvPr>
        </p:nvSpPr>
        <p:spPr bwMode="auto">
          <a:xfrm>
            <a:off x="0" y="0"/>
            <a:ext cx="9144000" cy="914400"/>
          </a:xfrm>
          <a:prstGeom prst="rect">
            <a:avLst/>
          </a:prstGeom>
          <a:solidFill>
            <a:srgbClr val="FFFFFF"/>
          </a:solidFill>
          <a:ln>
            <a:solidFill>
              <a:srgbClr val="000000"/>
            </a:solidFill>
            <a:miter lim="800000"/>
            <a:headEnd/>
            <a:tailEnd/>
          </a:ln>
        </p:spPr>
        <p:txBody>
          <a:bodyPr/>
          <a:lstStyle/>
          <a:p>
            <a:r>
              <a:rPr lang="en-US" sz="2800" dirty="0" smtClean="0">
                <a:latin typeface="Times New Roman" pitchFamily="18" charset="0"/>
              </a:rPr>
              <a:t>Need </a:t>
            </a:r>
            <a:r>
              <a:rPr lang="en-US" sz="2800" dirty="0">
                <a:latin typeface="Times New Roman" pitchFamily="18" charset="0"/>
              </a:rPr>
              <a:t>accurate predictions of Solvation effects in QM</a:t>
            </a:r>
          </a:p>
        </p:txBody>
      </p:sp>
      <p:pic>
        <p:nvPicPr>
          <p:cNvPr id="10826757" name="Picture 5" descr="surface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43000"/>
            <a:ext cx="2843212" cy="2971800"/>
          </a:xfrm>
          <a:prstGeom prst="rect">
            <a:avLst/>
          </a:prstGeom>
          <a:noFill/>
          <a:extLst>
            <a:ext uri="{909E8E84-426E-40DD-AFC4-6F175D3DCCD1}">
              <a14:hiddenFill xmlns:a14="http://schemas.microsoft.com/office/drawing/2010/main">
                <a:solidFill>
                  <a:srgbClr val="FFFFFF"/>
                </a:solidFill>
              </a14:hiddenFill>
            </a:ext>
          </a:extLst>
        </p:spPr>
      </p:pic>
      <p:sp>
        <p:nvSpPr>
          <p:cNvPr id="10826758" name="Text Box 6"/>
          <p:cNvSpPr txBox="1">
            <a:spLocks noChangeArrowheads="1"/>
          </p:cNvSpPr>
          <p:nvPr/>
        </p:nvSpPr>
        <p:spPr bwMode="auto">
          <a:xfrm>
            <a:off x="6705600" y="41148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r>
              <a:rPr lang="en-US" sz="1800" b="0">
                <a:solidFill>
                  <a:srgbClr val="FF0000"/>
                </a:solidFill>
                <a:cs typeface="Arial" charset="0"/>
                <a:sym typeface="Symbol" pitchFamily="18" charset="2"/>
              </a:rPr>
              <a:t>Solvent:  = 99</a:t>
            </a:r>
          </a:p>
          <a:p>
            <a:pPr eaLnBrk="1" hangingPunct="1"/>
            <a:r>
              <a:rPr lang="en-US" sz="1800" b="0">
                <a:solidFill>
                  <a:srgbClr val="FF0000"/>
                </a:solidFill>
                <a:cs typeface="Arial" charset="0"/>
                <a:sym typeface="Symbol" pitchFamily="18" charset="2"/>
              </a:rPr>
              <a:t>         R</a:t>
            </a:r>
            <a:r>
              <a:rPr lang="en-US" sz="1800" b="0" baseline="-25000">
                <a:solidFill>
                  <a:srgbClr val="FF0000"/>
                </a:solidFill>
                <a:cs typeface="Arial" charset="0"/>
                <a:sym typeface="Symbol" pitchFamily="18" charset="2"/>
              </a:rPr>
              <a:t>solv</a:t>
            </a:r>
            <a:r>
              <a:rPr lang="en-US" sz="1800" b="0">
                <a:solidFill>
                  <a:srgbClr val="FF0000"/>
                </a:solidFill>
                <a:cs typeface="Arial" charset="0"/>
                <a:sym typeface="Symbol" pitchFamily="18" charset="2"/>
              </a:rPr>
              <a:t>= 2.205 A</a:t>
            </a:r>
            <a:endParaRPr lang="en-US" sz="2400" b="0">
              <a:solidFill>
                <a:srgbClr val="FF0000"/>
              </a:solidFill>
              <a:cs typeface="Arial" charset="0"/>
            </a:endParaRPr>
          </a:p>
        </p:txBody>
      </p:sp>
      <p:sp>
        <p:nvSpPr>
          <p:cNvPr id="10826759" name="Text Box 7"/>
          <p:cNvSpPr txBox="1">
            <a:spLocks noChangeArrowheads="1"/>
          </p:cNvSpPr>
          <p:nvPr/>
        </p:nvSpPr>
        <p:spPr bwMode="auto">
          <a:xfrm>
            <a:off x="6324600" y="4800600"/>
            <a:ext cx="2819400" cy="1616075"/>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r>
              <a:rPr lang="en-US" b="0">
                <a:solidFill>
                  <a:schemeClr val="accent2"/>
                </a:solidFill>
                <a:cs typeface="Arial" charset="0"/>
              </a:rPr>
              <a:t>Implementation in Jaguar (Schrodinger Inc): </a:t>
            </a:r>
          </a:p>
          <a:p>
            <a:pPr eaLnBrk="1" hangingPunct="1"/>
            <a:r>
              <a:rPr lang="en-US" b="0">
                <a:solidFill>
                  <a:schemeClr val="accent2"/>
                </a:solidFill>
                <a:cs typeface="Arial" charset="0"/>
              </a:rPr>
              <a:t>pK organics to ~0.2 units, solvation to ~1 kcal/mol</a:t>
            </a:r>
          </a:p>
          <a:p>
            <a:pPr eaLnBrk="1" hangingPunct="1"/>
            <a:r>
              <a:rPr lang="en-US" b="0">
                <a:solidFill>
                  <a:srgbClr val="FF0000"/>
                </a:solidFill>
                <a:cs typeface="Arial" charset="0"/>
              </a:rPr>
              <a:t>(pH from -20 to +20)</a:t>
            </a:r>
          </a:p>
        </p:txBody>
      </p:sp>
      <p:sp>
        <p:nvSpPr>
          <p:cNvPr id="10826760" name="Text Box 8"/>
          <p:cNvSpPr txBox="1">
            <a:spLocks noChangeArrowheads="1"/>
          </p:cNvSpPr>
          <p:nvPr/>
        </p:nvSpPr>
        <p:spPr bwMode="auto">
          <a:xfrm>
            <a:off x="0" y="914400"/>
            <a:ext cx="9144000" cy="3968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b="0">
                <a:solidFill>
                  <a:schemeClr val="accent2"/>
                </a:solidFill>
                <a:cs typeface="Arial" charset="0"/>
              </a:rPr>
              <a:t>The</a:t>
            </a:r>
            <a:r>
              <a:rPr lang="en-US">
                <a:solidFill>
                  <a:schemeClr val="accent2"/>
                </a:solidFill>
                <a:cs typeface="Arial" charset="0"/>
              </a:rPr>
              <a:t> </a:t>
            </a:r>
            <a:r>
              <a:rPr lang="en-US" b="0">
                <a:solidFill>
                  <a:schemeClr val="accent2"/>
                </a:solidFill>
                <a:cs typeface="Arial" charset="0"/>
              </a:rPr>
              <a:t>Poisson-Boltzmann Continuum Model in Jaguar/Schrödinger is extremely accurate</a:t>
            </a:r>
            <a:endParaRPr lang="en-US" b="0">
              <a:solidFill>
                <a:srgbClr val="FF0000"/>
              </a:solidFill>
              <a:cs typeface="Arial" charset="0"/>
            </a:endParaRPr>
          </a:p>
        </p:txBody>
      </p:sp>
    </p:spTree>
    <p:extLst>
      <p:ext uri="{BB962C8B-B14F-4D97-AF65-F5344CB8AC3E}">
        <p14:creationId xmlns:p14="http://schemas.microsoft.com/office/powerpoint/2010/main" val="319553511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28802" name="Group 2"/>
          <p:cNvGrpSpPr>
            <a:grpSpLocks/>
          </p:cNvGrpSpPr>
          <p:nvPr/>
        </p:nvGrpSpPr>
        <p:grpSpPr bwMode="auto">
          <a:xfrm>
            <a:off x="0" y="1219200"/>
            <a:ext cx="3276600" cy="2136775"/>
            <a:chOff x="720" y="0"/>
            <a:chExt cx="2064" cy="1346"/>
          </a:xfrm>
        </p:grpSpPr>
        <p:pic>
          <p:nvPicPr>
            <p:cNvPr id="10828803" name="Picture 3" descr="pyridine-dimeth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0"/>
              <a:ext cx="1209" cy="1346"/>
            </a:xfrm>
            <a:prstGeom prst="rect">
              <a:avLst/>
            </a:prstGeom>
            <a:noFill/>
            <a:extLst>
              <a:ext uri="{909E8E84-426E-40DD-AFC4-6F175D3DCCD1}">
                <a14:hiddenFill xmlns:a14="http://schemas.microsoft.com/office/drawing/2010/main">
                  <a:solidFill>
                    <a:srgbClr val="FFFFFF"/>
                  </a:solidFill>
                </a14:hiddenFill>
              </a:ext>
            </a:extLst>
          </p:spPr>
        </p:pic>
        <p:sp>
          <p:nvSpPr>
            <p:cNvPr id="10828804" name="Text Box 4"/>
            <p:cNvSpPr txBox="1">
              <a:spLocks noChangeArrowheads="1"/>
            </p:cNvSpPr>
            <p:nvPr/>
          </p:nvSpPr>
          <p:spPr bwMode="auto">
            <a:xfrm>
              <a:off x="1776" y="530"/>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1800">
                  <a:solidFill>
                    <a:srgbClr val="006600"/>
                  </a:solidFill>
                  <a:latin typeface="Arial" charset="0"/>
                  <a:ea typeface="굴림" pitchFamily="34" charset="-127"/>
                  <a:cs typeface="Arial" charset="0"/>
                </a:rPr>
                <a:t>6.9</a:t>
              </a:r>
              <a:r>
                <a:rPr lang="en-US" altLang="ko-KR" sz="1800">
                  <a:latin typeface="Arial" charset="0"/>
                  <a:ea typeface="굴림" pitchFamily="34" charset="-127"/>
                  <a:cs typeface="Arial" charset="0"/>
                </a:rPr>
                <a:t> </a:t>
              </a:r>
              <a:r>
                <a:rPr lang="en-US" altLang="ko-KR" sz="1800">
                  <a:solidFill>
                    <a:srgbClr val="0000CC"/>
                  </a:solidFill>
                  <a:latin typeface="Arial" charset="0"/>
                  <a:ea typeface="굴림" pitchFamily="34" charset="-127"/>
                  <a:cs typeface="Arial" charset="0"/>
                </a:rPr>
                <a:t>(6.7)        </a:t>
              </a:r>
              <a:r>
                <a:rPr lang="en-US" altLang="ko-KR" sz="1800">
                  <a:solidFill>
                    <a:srgbClr val="CC0099"/>
                  </a:solidFill>
                  <a:latin typeface="Arial" charset="0"/>
                  <a:ea typeface="굴림" pitchFamily="34" charset="-127"/>
                  <a:cs typeface="Arial" charset="0"/>
                </a:rPr>
                <a:t>-3.89</a:t>
              </a:r>
              <a:r>
                <a:rPr lang="en-US" altLang="ko-KR" sz="1800">
                  <a:solidFill>
                    <a:srgbClr val="0000CC"/>
                  </a:solidFill>
                  <a:latin typeface="Arial" charset="0"/>
                  <a:ea typeface="굴림" pitchFamily="34" charset="-127"/>
                  <a:cs typeface="Arial" charset="0"/>
                </a:rPr>
                <a:t> </a:t>
              </a:r>
              <a:r>
                <a:rPr lang="en-US" altLang="ko-KR" sz="1800">
                  <a:solidFill>
                    <a:srgbClr val="800000"/>
                  </a:solidFill>
                  <a:latin typeface="Arial" charset="0"/>
                  <a:ea typeface="굴림" pitchFamily="34" charset="-127"/>
                  <a:cs typeface="Arial" charset="0"/>
                </a:rPr>
                <a:t>(-52.35)</a:t>
              </a:r>
            </a:p>
          </p:txBody>
        </p:sp>
      </p:grpSp>
      <p:grpSp>
        <p:nvGrpSpPr>
          <p:cNvPr id="10828805" name="Group 5"/>
          <p:cNvGrpSpPr>
            <a:grpSpLocks/>
          </p:cNvGrpSpPr>
          <p:nvPr/>
        </p:nvGrpSpPr>
        <p:grpSpPr bwMode="auto">
          <a:xfrm>
            <a:off x="0" y="3352800"/>
            <a:ext cx="3290888" cy="1831975"/>
            <a:chOff x="336" y="1726"/>
            <a:chExt cx="2073" cy="1154"/>
          </a:xfrm>
        </p:grpSpPr>
        <p:pic>
          <p:nvPicPr>
            <p:cNvPr id="10828806" name="Picture 6" descr="pyridine-methyl"/>
            <p:cNvPicPr>
              <a:picLocks noChangeAspect="1" noChangeArrowheads="1"/>
            </p:cNvPicPr>
            <p:nvPr/>
          </p:nvPicPr>
          <p:blipFill>
            <a:blip r:embed="rId4">
              <a:extLst>
                <a:ext uri="{28A0092B-C50C-407E-A947-70E740481C1C}">
                  <a14:useLocalDpi xmlns:a14="http://schemas.microsoft.com/office/drawing/2010/main" val="0"/>
                </a:ext>
              </a:extLst>
            </a:blip>
            <a:srcRect l="3970" b="14264"/>
            <a:stretch>
              <a:fillRect/>
            </a:stretch>
          </p:blipFill>
          <p:spPr bwMode="auto">
            <a:xfrm>
              <a:off x="336" y="1726"/>
              <a:ext cx="1161" cy="1154"/>
            </a:xfrm>
            <a:prstGeom prst="rect">
              <a:avLst/>
            </a:prstGeom>
            <a:noFill/>
            <a:extLst>
              <a:ext uri="{909E8E84-426E-40DD-AFC4-6F175D3DCCD1}">
                <a14:hiddenFill xmlns:a14="http://schemas.microsoft.com/office/drawing/2010/main">
                  <a:solidFill>
                    <a:srgbClr val="FFFFFF"/>
                  </a:solidFill>
                </a14:hiddenFill>
              </a:ext>
            </a:extLst>
          </p:spPr>
        </p:pic>
        <p:sp>
          <p:nvSpPr>
            <p:cNvPr id="10828807" name="Text Box 7"/>
            <p:cNvSpPr txBox="1">
              <a:spLocks noChangeArrowheads="1"/>
            </p:cNvSpPr>
            <p:nvPr/>
          </p:nvSpPr>
          <p:spPr bwMode="auto">
            <a:xfrm>
              <a:off x="1353" y="225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1800">
                  <a:solidFill>
                    <a:srgbClr val="006600"/>
                  </a:solidFill>
                  <a:latin typeface="Arial" charset="0"/>
                  <a:ea typeface="굴림" pitchFamily="34" charset="-127"/>
                  <a:cs typeface="Arial" charset="0"/>
                </a:rPr>
                <a:t>6.1</a:t>
              </a:r>
              <a:r>
                <a:rPr lang="en-US" altLang="ko-KR" sz="1800">
                  <a:latin typeface="Arial" charset="0"/>
                  <a:ea typeface="굴림" pitchFamily="34" charset="-127"/>
                  <a:cs typeface="Arial" charset="0"/>
                </a:rPr>
                <a:t> </a:t>
              </a:r>
              <a:r>
                <a:rPr lang="en-US" altLang="ko-KR" sz="1800">
                  <a:solidFill>
                    <a:srgbClr val="0000CC"/>
                  </a:solidFill>
                  <a:latin typeface="Arial" charset="0"/>
                  <a:ea typeface="굴림" pitchFamily="34" charset="-127"/>
                  <a:cs typeface="Arial" charset="0"/>
                </a:rPr>
                <a:t>(6.0)         </a:t>
              </a:r>
              <a:r>
                <a:rPr lang="en-US" altLang="ko-KR" sz="1800">
                  <a:solidFill>
                    <a:srgbClr val="CC0099"/>
                  </a:solidFill>
                  <a:latin typeface="Arial" charset="0"/>
                  <a:ea typeface="굴림" pitchFamily="34" charset="-127"/>
                  <a:cs typeface="Arial" charset="0"/>
                </a:rPr>
                <a:t>-3.98</a:t>
              </a:r>
              <a:r>
                <a:rPr lang="en-US" altLang="ko-KR" sz="1800">
                  <a:solidFill>
                    <a:srgbClr val="0000CC"/>
                  </a:solidFill>
                  <a:latin typeface="Arial" charset="0"/>
                  <a:ea typeface="굴림" pitchFamily="34" charset="-127"/>
                  <a:cs typeface="Arial" charset="0"/>
                </a:rPr>
                <a:t> </a:t>
              </a:r>
              <a:r>
                <a:rPr lang="en-US" altLang="ko-KR" sz="1800">
                  <a:solidFill>
                    <a:srgbClr val="800000"/>
                  </a:solidFill>
                  <a:latin typeface="Arial" charset="0"/>
                  <a:ea typeface="굴림" pitchFamily="34" charset="-127"/>
                  <a:cs typeface="Arial" charset="0"/>
                </a:rPr>
                <a:t>(-55.11)</a:t>
              </a:r>
            </a:p>
          </p:txBody>
        </p:sp>
      </p:grpSp>
      <p:grpSp>
        <p:nvGrpSpPr>
          <p:cNvPr id="10828808" name="Group 8"/>
          <p:cNvGrpSpPr>
            <a:grpSpLocks/>
          </p:cNvGrpSpPr>
          <p:nvPr/>
        </p:nvGrpSpPr>
        <p:grpSpPr bwMode="auto">
          <a:xfrm>
            <a:off x="3200400" y="2889250"/>
            <a:ext cx="2965450" cy="2139950"/>
            <a:chOff x="2788" y="1680"/>
            <a:chExt cx="1868" cy="1348"/>
          </a:xfrm>
        </p:grpSpPr>
        <p:pic>
          <p:nvPicPr>
            <p:cNvPr id="10828809" name="Picture 9" descr="quinoline-methy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 y="1680"/>
              <a:ext cx="1148" cy="1348"/>
            </a:xfrm>
            <a:prstGeom prst="rect">
              <a:avLst/>
            </a:prstGeom>
            <a:noFill/>
            <a:extLst>
              <a:ext uri="{909E8E84-426E-40DD-AFC4-6F175D3DCCD1}">
                <a14:hiddenFill xmlns:a14="http://schemas.microsoft.com/office/drawing/2010/main">
                  <a:solidFill>
                    <a:srgbClr val="FFFFFF"/>
                  </a:solidFill>
                </a14:hiddenFill>
              </a:ext>
            </a:extLst>
          </p:spPr>
        </p:pic>
        <p:sp>
          <p:nvSpPr>
            <p:cNvPr id="10828810" name="Text Box 10"/>
            <p:cNvSpPr txBox="1">
              <a:spLocks noChangeArrowheads="1"/>
            </p:cNvSpPr>
            <p:nvPr/>
          </p:nvSpPr>
          <p:spPr bwMode="auto">
            <a:xfrm>
              <a:off x="3648" y="2064"/>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1800">
                  <a:solidFill>
                    <a:srgbClr val="006600"/>
                  </a:solidFill>
                  <a:latin typeface="Arial" charset="0"/>
                  <a:ea typeface="굴림" pitchFamily="34" charset="-127"/>
                  <a:cs typeface="Arial" charset="0"/>
                </a:rPr>
                <a:t>5.8</a:t>
              </a:r>
              <a:r>
                <a:rPr lang="en-US" altLang="ko-KR" sz="1800">
                  <a:latin typeface="Arial" charset="0"/>
                  <a:ea typeface="굴림" pitchFamily="34" charset="-127"/>
                  <a:cs typeface="Arial" charset="0"/>
                </a:rPr>
                <a:t> </a:t>
              </a:r>
              <a:r>
                <a:rPr lang="en-US" altLang="ko-KR" sz="1800">
                  <a:solidFill>
                    <a:srgbClr val="0000CC"/>
                  </a:solidFill>
                  <a:latin typeface="Arial" charset="0"/>
                  <a:ea typeface="굴림" pitchFamily="34" charset="-127"/>
                  <a:cs typeface="Arial" charset="0"/>
                </a:rPr>
                <a:t>(5.8</a:t>
              </a:r>
              <a:r>
                <a:rPr lang="en-US" altLang="ko-KR" sz="1800" u="sng">
                  <a:solidFill>
                    <a:srgbClr val="000000"/>
                  </a:solidFill>
                  <a:latin typeface="Arial" charset="0"/>
                  <a:ea typeface="굴림" pitchFamily="34" charset="-127"/>
                  <a:cs typeface="Arial" charset="0"/>
                </a:rPr>
                <a:t>)</a:t>
              </a:r>
              <a:r>
                <a:rPr lang="en-US" altLang="ko-KR" sz="1800">
                  <a:solidFill>
                    <a:srgbClr val="0000CC"/>
                  </a:solidFill>
                  <a:latin typeface="Arial" charset="0"/>
                  <a:ea typeface="굴림" pitchFamily="34" charset="-127"/>
                  <a:cs typeface="Arial" charset="0"/>
                </a:rPr>
                <a:t>       </a:t>
              </a:r>
              <a:r>
                <a:rPr lang="en-US" altLang="ko-KR" sz="1800">
                  <a:solidFill>
                    <a:srgbClr val="CC0099"/>
                  </a:solidFill>
                  <a:latin typeface="Arial" charset="0"/>
                  <a:ea typeface="굴림" pitchFamily="34" charset="-127"/>
                  <a:cs typeface="Arial" charset="0"/>
                </a:rPr>
                <a:t>-4.96</a:t>
              </a:r>
              <a:r>
                <a:rPr lang="en-US" altLang="ko-KR" sz="1800">
                  <a:solidFill>
                    <a:srgbClr val="0000CC"/>
                  </a:solidFill>
                  <a:latin typeface="Arial" charset="0"/>
                  <a:ea typeface="굴림" pitchFamily="34" charset="-127"/>
                  <a:cs typeface="Arial" charset="0"/>
                </a:rPr>
                <a:t> </a:t>
              </a:r>
              <a:r>
                <a:rPr lang="en-US" altLang="ko-KR" sz="1800">
                  <a:solidFill>
                    <a:srgbClr val="800000"/>
                  </a:solidFill>
                  <a:latin typeface="Arial" charset="0"/>
                  <a:ea typeface="굴림" pitchFamily="34" charset="-127"/>
                  <a:cs typeface="Arial" charset="0"/>
                </a:rPr>
                <a:t>(-49.64)</a:t>
              </a:r>
            </a:p>
          </p:txBody>
        </p:sp>
      </p:grpSp>
      <p:grpSp>
        <p:nvGrpSpPr>
          <p:cNvPr id="10828811" name="Group 11"/>
          <p:cNvGrpSpPr>
            <a:grpSpLocks/>
          </p:cNvGrpSpPr>
          <p:nvPr/>
        </p:nvGrpSpPr>
        <p:grpSpPr bwMode="auto">
          <a:xfrm>
            <a:off x="76200" y="5181600"/>
            <a:ext cx="3048000" cy="1676400"/>
            <a:chOff x="144" y="3072"/>
            <a:chExt cx="1920" cy="1056"/>
          </a:xfrm>
        </p:grpSpPr>
        <p:pic>
          <p:nvPicPr>
            <p:cNvPr id="10828812" name="Picture 12" descr="pyridine"/>
            <p:cNvPicPr>
              <a:picLocks noChangeAspect="1" noChangeArrowheads="1"/>
            </p:cNvPicPr>
            <p:nvPr/>
          </p:nvPicPr>
          <p:blipFill>
            <a:blip r:embed="rId6">
              <a:extLst>
                <a:ext uri="{28A0092B-C50C-407E-A947-70E740481C1C}">
                  <a14:useLocalDpi xmlns:a14="http://schemas.microsoft.com/office/drawing/2010/main" val="0"/>
                </a:ext>
              </a:extLst>
            </a:blip>
            <a:srcRect l="7941" t="10847" b="10698"/>
            <a:stretch>
              <a:fillRect/>
            </a:stretch>
          </p:blipFill>
          <p:spPr bwMode="auto">
            <a:xfrm>
              <a:off x="144" y="3072"/>
              <a:ext cx="1113" cy="1056"/>
            </a:xfrm>
            <a:prstGeom prst="rect">
              <a:avLst/>
            </a:prstGeom>
            <a:noFill/>
            <a:extLst>
              <a:ext uri="{909E8E84-426E-40DD-AFC4-6F175D3DCCD1}">
                <a14:hiddenFill xmlns:a14="http://schemas.microsoft.com/office/drawing/2010/main">
                  <a:solidFill>
                    <a:srgbClr val="FFFFFF"/>
                  </a:solidFill>
                </a14:hiddenFill>
              </a:ext>
            </a:extLst>
          </p:spPr>
        </p:pic>
        <p:sp>
          <p:nvSpPr>
            <p:cNvPr id="10828813" name="Text Box 13"/>
            <p:cNvSpPr txBox="1">
              <a:spLocks noChangeArrowheads="1"/>
            </p:cNvSpPr>
            <p:nvPr/>
          </p:nvSpPr>
          <p:spPr bwMode="auto">
            <a:xfrm>
              <a:off x="1008" y="345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1800">
                  <a:solidFill>
                    <a:srgbClr val="006600"/>
                  </a:solidFill>
                  <a:latin typeface="Arial" charset="0"/>
                  <a:ea typeface="굴림" pitchFamily="34" charset="-127"/>
                  <a:cs typeface="Arial" charset="0"/>
                </a:rPr>
                <a:t>5.3</a:t>
              </a:r>
              <a:r>
                <a:rPr lang="en-US" altLang="ko-KR" sz="1800">
                  <a:latin typeface="Arial" charset="0"/>
                  <a:ea typeface="굴림" pitchFamily="34" charset="-127"/>
                  <a:cs typeface="Arial" charset="0"/>
                </a:rPr>
                <a:t> </a:t>
              </a:r>
              <a:r>
                <a:rPr lang="en-US" altLang="ko-KR" sz="1800">
                  <a:solidFill>
                    <a:srgbClr val="0000CC"/>
                  </a:solidFill>
                  <a:latin typeface="Arial" charset="0"/>
                  <a:ea typeface="굴림" pitchFamily="34" charset="-127"/>
                  <a:cs typeface="Arial" charset="0"/>
                </a:rPr>
                <a:t>(5.3)         </a:t>
              </a:r>
              <a:r>
                <a:rPr lang="en-US" altLang="ko-KR" sz="1800">
                  <a:solidFill>
                    <a:srgbClr val="CC0099"/>
                  </a:solidFill>
                  <a:latin typeface="Arial" charset="0"/>
                  <a:ea typeface="굴림" pitchFamily="34" charset="-127"/>
                  <a:cs typeface="Arial" charset="0"/>
                </a:rPr>
                <a:t>-3.90</a:t>
              </a:r>
              <a:r>
                <a:rPr lang="en-US" altLang="ko-KR" sz="1800">
                  <a:solidFill>
                    <a:srgbClr val="0000CC"/>
                  </a:solidFill>
                  <a:latin typeface="Arial" charset="0"/>
                  <a:ea typeface="굴림" pitchFamily="34" charset="-127"/>
                  <a:cs typeface="Arial" charset="0"/>
                </a:rPr>
                <a:t> </a:t>
              </a:r>
              <a:r>
                <a:rPr lang="en-US" altLang="ko-KR" sz="1800">
                  <a:solidFill>
                    <a:srgbClr val="800000"/>
                  </a:solidFill>
                  <a:latin typeface="Arial" charset="0"/>
                  <a:ea typeface="굴림" pitchFamily="34" charset="-127"/>
                  <a:cs typeface="Arial" charset="0"/>
                </a:rPr>
                <a:t>(-57.94)</a:t>
              </a:r>
            </a:p>
          </p:txBody>
        </p:sp>
      </p:grpSp>
      <p:grpSp>
        <p:nvGrpSpPr>
          <p:cNvPr id="10828814" name="Group 14"/>
          <p:cNvGrpSpPr>
            <a:grpSpLocks/>
          </p:cNvGrpSpPr>
          <p:nvPr/>
        </p:nvGrpSpPr>
        <p:grpSpPr bwMode="auto">
          <a:xfrm>
            <a:off x="3276600" y="4876800"/>
            <a:ext cx="3124200" cy="1987550"/>
            <a:chOff x="2832" y="3072"/>
            <a:chExt cx="1968" cy="1252"/>
          </a:xfrm>
        </p:grpSpPr>
        <p:pic>
          <p:nvPicPr>
            <p:cNvPr id="10828815" name="Picture 15" descr="quinoline"/>
            <p:cNvPicPr>
              <a:picLocks noChangeAspect="1" noChangeArrowheads="1"/>
            </p:cNvPicPr>
            <p:nvPr/>
          </p:nvPicPr>
          <p:blipFill>
            <a:blip r:embed="rId7">
              <a:extLst>
                <a:ext uri="{28A0092B-C50C-407E-A947-70E740481C1C}">
                  <a14:useLocalDpi xmlns:a14="http://schemas.microsoft.com/office/drawing/2010/main" val="0"/>
                </a:ext>
              </a:extLst>
            </a:blip>
            <a:srcRect l="4181" t="7121"/>
            <a:stretch>
              <a:fillRect/>
            </a:stretch>
          </p:blipFill>
          <p:spPr bwMode="auto">
            <a:xfrm>
              <a:off x="2832" y="3072"/>
              <a:ext cx="1100" cy="1252"/>
            </a:xfrm>
            <a:prstGeom prst="rect">
              <a:avLst/>
            </a:prstGeom>
            <a:noFill/>
            <a:extLst>
              <a:ext uri="{909E8E84-426E-40DD-AFC4-6F175D3DCCD1}">
                <a14:hiddenFill xmlns:a14="http://schemas.microsoft.com/office/drawing/2010/main">
                  <a:solidFill>
                    <a:srgbClr val="FFFFFF"/>
                  </a:solidFill>
                </a14:hiddenFill>
              </a:ext>
            </a:extLst>
          </p:spPr>
        </p:pic>
        <p:sp>
          <p:nvSpPr>
            <p:cNvPr id="10828816" name="Text Box 16"/>
            <p:cNvSpPr txBox="1">
              <a:spLocks noChangeArrowheads="1"/>
            </p:cNvSpPr>
            <p:nvPr/>
          </p:nvSpPr>
          <p:spPr bwMode="auto">
            <a:xfrm>
              <a:off x="3792" y="3554"/>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1800">
                  <a:solidFill>
                    <a:srgbClr val="006600"/>
                  </a:solidFill>
                  <a:latin typeface="Arial" charset="0"/>
                  <a:ea typeface="굴림" pitchFamily="34" charset="-127"/>
                  <a:cs typeface="Arial" charset="0"/>
                </a:rPr>
                <a:t>5.0</a:t>
              </a:r>
              <a:r>
                <a:rPr lang="en-US" altLang="ko-KR" sz="1800">
                  <a:latin typeface="Arial" charset="0"/>
                  <a:ea typeface="굴림" pitchFamily="34" charset="-127"/>
                  <a:cs typeface="Arial" charset="0"/>
                </a:rPr>
                <a:t> </a:t>
              </a:r>
              <a:r>
                <a:rPr lang="en-US" altLang="ko-KR" sz="1800">
                  <a:solidFill>
                    <a:srgbClr val="0000CC"/>
                  </a:solidFill>
                  <a:latin typeface="Arial" charset="0"/>
                  <a:ea typeface="굴림" pitchFamily="34" charset="-127"/>
                  <a:cs typeface="Arial" charset="0"/>
                </a:rPr>
                <a:t>(4.9)       </a:t>
              </a:r>
              <a:r>
                <a:rPr lang="en-US" altLang="ko-KR" sz="1800">
                  <a:solidFill>
                    <a:srgbClr val="CC0099"/>
                  </a:solidFill>
                  <a:latin typeface="Arial" charset="0"/>
                  <a:ea typeface="굴림" pitchFamily="34" charset="-127"/>
                  <a:cs typeface="Arial" charset="0"/>
                </a:rPr>
                <a:t>-4.80</a:t>
              </a:r>
              <a:r>
                <a:rPr lang="en-US" altLang="ko-KR" sz="1800">
                  <a:solidFill>
                    <a:srgbClr val="0000CC"/>
                  </a:solidFill>
                  <a:latin typeface="Arial" charset="0"/>
                  <a:ea typeface="굴림" pitchFamily="34" charset="-127"/>
                  <a:cs typeface="Arial" charset="0"/>
                </a:rPr>
                <a:t> </a:t>
              </a:r>
              <a:r>
                <a:rPr lang="en-US" altLang="ko-KR" sz="1800">
                  <a:solidFill>
                    <a:srgbClr val="800000"/>
                  </a:solidFill>
                  <a:latin typeface="Arial" charset="0"/>
                  <a:ea typeface="굴림" pitchFamily="34" charset="-127"/>
                  <a:cs typeface="Arial" charset="0"/>
                </a:rPr>
                <a:t>(-51.84)</a:t>
              </a:r>
            </a:p>
          </p:txBody>
        </p:sp>
      </p:grpSp>
      <p:sp>
        <p:nvSpPr>
          <p:cNvPr id="10828817" name="Text Box 17"/>
          <p:cNvSpPr txBox="1">
            <a:spLocks noChangeArrowheads="1"/>
          </p:cNvSpPr>
          <p:nvPr/>
        </p:nvSpPr>
        <p:spPr bwMode="auto">
          <a:xfrm>
            <a:off x="3505200" y="1143000"/>
            <a:ext cx="4191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Bef>
                <a:spcPct val="50000"/>
              </a:spcBef>
            </a:pPr>
            <a:r>
              <a:rPr lang="en-US" altLang="ko-KR" sz="2400">
                <a:latin typeface="Arial" charset="0"/>
                <a:ea typeface="굴림" pitchFamily="34" charset="-127"/>
                <a:cs typeface="Arial" charset="0"/>
              </a:rPr>
              <a:t>pKa: </a:t>
            </a:r>
            <a:r>
              <a:rPr lang="en-US" altLang="ko-KR" sz="2400">
                <a:solidFill>
                  <a:srgbClr val="006600"/>
                </a:solidFill>
                <a:latin typeface="Arial" charset="0"/>
                <a:ea typeface="굴림" pitchFamily="34" charset="-127"/>
                <a:cs typeface="Arial" charset="0"/>
              </a:rPr>
              <a:t>Jaguar</a:t>
            </a:r>
            <a:r>
              <a:rPr lang="en-US" altLang="ko-KR" sz="2400">
                <a:latin typeface="Arial" charset="0"/>
                <a:ea typeface="굴림" pitchFamily="34" charset="-127"/>
                <a:cs typeface="Arial" charset="0"/>
              </a:rPr>
              <a:t> </a:t>
            </a:r>
            <a:r>
              <a:rPr lang="en-US" altLang="ko-KR" sz="2400">
                <a:solidFill>
                  <a:srgbClr val="0000CC"/>
                </a:solidFill>
                <a:latin typeface="Arial" charset="0"/>
                <a:ea typeface="굴림" pitchFamily="34" charset="-127"/>
                <a:cs typeface="Arial" charset="0"/>
              </a:rPr>
              <a:t>(experiment) </a:t>
            </a:r>
          </a:p>
          <a:p>
            <a:pPr eaLnBrk="1" hangingPunct="1">
              <a:spcBef>
                <a:spcPct val="50000"/>
              </a:spcBef>
            </a:pPr>
            <a:r>
              <a:rPr lang="en-US" altLang="ko-KR" sz="2400">
                <a:latin typeface="Arial" charset="0"/>
                <a:ea typeface="굴림" pitchFamily="34" charset="-127"/>
                <a:cs typeface="Arial" charset="0"/>
              </a:rPr>
              <a:t>E_sol:</a:t>
            </a:r>
            <a:r>
              <a:rPr lang="en-US" altLang="ko-KR" sz="2400">
                <a:solidFill>
                  <a:srgbClr val="0000CC"/>
                </a:solidFill>
                <a:latin typeface="Arial" charset="0"/>
                <a:ea typeface="굴림" pitchFamily="34" charset="-127"/>
                <a:cs typeface="Arial" charset="0"/>
              </a:rPr>
              <a:t> </a:t>
            </a:r>
            <a:r>
              <a:rPr lang="en-US" altLang="ko-KR" sz="2400">
                <a:solidFill>
                  <a:srgbClr val="CC0099"/>
                </a:solidFill>
                <a:latin typeface="Arial" charset="0"/>
                <a:ea typeface="굴림" pitchFamily="34" charset="-127"/>
                <a:cs typeface="Arial" charset="0"/>
              </a:rPr>
              <a:t>zero</a:t>
            </a:r>
            <a:r>
              <a:rPr lang="en-US" altLang="ko-KR" sz="2400">
                <a:solidFill>
                  <a:srgbClr val="0000CC"/>
                </a:solidFill>
                <a:latin typeface="Arial" charset="0"/>
                <a:ea typeface="굴림" pitchFamily="34" charset="-127"/>
                <a:cs typeface="Arial" charset="0"/>
              </a:rPr>
              <a:t> </a:t>
            </a:r>
            <a:r>
              <a:rPr lang="en-US" altLang="ko-KR" sz="2400">
                <a:solidFill>
                  <a:srgbClr val="800000"/>
                </a:solidFill>
                <a:latin typeface="Arial" charset="0"/>
                <a:ea typeface="굴림" pitchFamily="34" charset="-127"/>
                <a:cs typeface="Arial" charset="0"/>
              </a:rPr>
              <a:t>(H+)</a:t>
            </a:r>
          </a:p>
        </p:txBody>
      </p:sp>
      <p:sp>
        <p:nvSpPr>
          <p:cNvPr id="10828818" name="Rectangle 18"/>
          <p:cNvSpPr>
            <a:spLocks noGrp="1" noChangeArrowheads="1"/>
          </p:cNvSpPr>
          <p:nvPr>
            <p:ph type="title" idx="4294967295"/>
          </p:nvPr>
        </p:nvSpPr>
        <p:spPr bwMode="auto">
          <a:xfrm>
            <a:off x="0" y="0"/>
            <a:ext cx="9144000" cy="838200"/>
          </a:xfrm>
          <a:prstGeom prst="rect">
            <a:avLst/>
          </a:prstGeom>
          <a:solidFill>
            <a:srgbClr val="FFFFFF"/>
          </a:solidFill>
          <a:ln>
            <a:solidFill>
              <a:srgbClr val="000000"/>
            </a:solidFill>
            <a:miter lim="800000"/>
            <a:headEnd/>
            <a:tailEnd/>
          </a:ln>
        </p:spPr>
        <p:txBody>
          <a:bodyPr/>
          <a:lstStyle/>
          <a:p>
            <a:r>
              <a:rPr lang="en-US"/>
              <a:t>Comparison of Jaguar pK with experiment</a:t>
            </a:r>
          </a:p>
        </p:txBody>
      </p:sp>
      <p:sp>
        <p:nvSpPr>
          <p:cNvPr id="10828819" name="Rectangle 19"/>
          <p:cNvSpPr>
            <a:spLocks noChangeArrowheads="1"/>
          </p:cNvSpPr>
          <p:nvPr/>
        </p:nvSpPr>
        <p:spPr bwMode="auto">
          <a:xfrm>
            <a:off x="1676400" y="1981200"/>
            <a:ext cx="10668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8820" name="Rectangle 20"/>
          <p:cNvSpPr>
            <a:spLocks noChangeArrowheads="1"/>
          </p:cNvSpPr>
          <p:nvPr/>
        </p:nvSpPr>
        <p:spPr bwMode="auto">
          <a:xfrm>
            <a:off x="1600200" y="4114800"/>
            <a:ext cx="10668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8821" name="Rectangle 21"/>
          <p:cNvSpPr>
            <a:spLocks noChangeArrowheads="1"/>
          </p:cNvSpPr>
          <p:nvPr/>
        </p:nvSpPr>
        <p:spPr bwMode="auto">
          <a:xfrm>
            <a:off x="1447800" y="5715000"/>
            <a:ext cx="10668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8822" name="Rectangle 22"/>
          <p:cNvSpPr>
            <a:spLocks noChangeArrowheads="1"/>
          </p:cNvSpPr>
          <p:nvPr/>
        </p:nvSpPr>
        <p:spPr bwMode="auto">
          <a:xfrm>
            <a:off x="4572000" y="3429000"/>
            <a:ext cx="10668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8823" name="Rectangle 23"/>
          <p:cNvSpPr>
            <a:spLocks noChangeArrowheads="1"/>
          </p:cNvSpPr>
          <p:nvPr/>
        </p:nvSpPr>
        <p:spPr bwMode="auto">
          <a:xfrm>
            <a:off x="4724400" y="5562600"/>
            <a:ext cx="1066800" cy="4572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0088082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30850" name="Group 2"/>
          <p:cNvGrpSpPr>
            <a:grpSpLocks/>
          </p:cNvGrpSpPr>
          <p:nvPr/>
        </p:nvGrpSpPr>
        <p:grpSpPr bwMode="auto">
          <a:xfrm>
            <a:off x="211138" y="838200"/>
            <a:ext cx="8832850" cy="1920875"/>
            <a:chOff x="133" y="753"/>
            <a:chExt cx="5564" cy="1210"/>
          </a:xfrm>
        </p:grpSpPr>
        <p:sp>
          <p:nvSpPr>
            <p:cNvPr id="10830851" name="Text Box 3"/>
            <p:cNvSpPr txBox="1">
              <a:spLocks noChangeArrowheads="1"/>
            </p:cNvSpPr>
            <p:nvPr/>
          </p:nvSpPr>
          <p:spPr bwMode="auto">
            <a:xfrm>
              <a:off x="133" y="753"/>
              <a:ext cx="2058"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en-US" b="0" u="sng">
                  <a:latin typeface="Calibri" pitchFamily="34" charset="0"/>
                  <a:cs typeface="Arial" charset="0"/>
                </a:rPr>
                <a:t>Protonated Complex</a:t>
              </a:r>
              <a:endParaRPr lang="en-US" b="0">
                <a:latin typeface="Calibri" pitchFamily="34" charset="0"/>
                <a:cs typeface="Arial" charset="0"/>
              </a:endParaRPr>
            </a:p>
            <a:p>
              <a:pPr eaLnBrk="1" hangingPunct="1"/>
              <a:r>
                <a:rPr lang="en-US" b="0">
                  <a:latin typeface="Calibri" pitchFamily="34" charset="0"/>
                  <a:cs typeface="Arial" charset="0"/>
                </a:rPr>
                <a:t>(diethylenetriamine)Pt(OH</a:t>
              </a:r>
              <a:r>
                <a:rPr lang="en-US" b="0" baseline="-25000">
                  <a:latin typeface="Calibri" pitchFamily="34" charset="0"/>
                  <a:cs typeface="Arial" charset="0"/>
                </a:rPr>
                <a:t>2</a:t>
              </a:r>
              <a:r>
                <a:rPr lang="en-US" b="0">
                  <a:latin typeface="Calibri" pitchFamily="34" charset="0"/>
                  <a:cs typeface="Arial" charset="0"/>
                </a:rPr>
                <a:t>)</a:t>
              </a:r>
              <a:r>
                <a:rPr lang="en-US" b="0" baseline="30000">
                  <a:latin typeface="Calibri" pitchFamily="34" charset="0"/>
                  <a:cs typeface="Arial" charset="0"/>
                </a:rPr>
                <a:t>2+</a:t>
              </a:r>
              <a:endParaRPr lang="en-US" b="0">
                <a:latin typeface="Calibri" pitchFamily="34" charset="0"/>
                <a:cs typeface="Arial" charset="0"/>
              </a:endParaRPr>
            </a:p>
            <a:p>
              <a:pPr eaLnBrk="1" hangingPunct="1"/>
              <a:r>
                <a:rPr lang="en-US" b="0">
                  <a:latin typeface="Calibri" pitchFamily="34" charset="0"/>
                  <a:cs typeface="Arial" charset="0"/>
                </a:rPr>
                <a:t>PtCl</a:t>
              </a:r>
              <a:r>
                <a:rPr lang="en-US" b="0" baseline="-25000">
                  <a:latin typeface="Calibri" pitchFamily="34" charset="0"/>
                  <a:cs typeface="Arial" charset="0"/>
                </a:rPr>
                <a:t>3</a:t>
              </a:r>
              <a:r>
                <a:rPr lang="en-US" b="0">
                  <a:latin typeface="Calibri" pitchFamily="34" charset="0"/>
                  <a:cs typeface="Arial" charset="0"/>
                </a:rPr>
                <a:t>(OH</a:t>
              </a:r>
              <a:r>
                <a:rPr lang="en-US" b="0" baseline="-25000">
                  <a:latin typeface="Calibri" pitchFamily="34" charset="0"/>
                  <a:cs typeface="Arial" charset="0"/>
                </a:rPr>
                <a:t>2</a:t>
              </a:r>
              <a:r>
                <a:rPr lang="en-US" b="0">
                  <a:latin typeface="Calibri" pitchFamily="34" charset="0"/>
                  <a:cs typeface="Arial" charset="0"/>
                </a:rPr>
                <a:t>)</a:t>
              </a:r>
              <a:r>
                <a:rPr lang="en-US" b="0" baseline="30000">
                  <a:latin typeface="Calibri" pitchFamily="34" charset="0"/>
                  <a:cs typeface="Arial" charset="0"/>
                </a:rPr>
                <a:t>1-</a:t>
              </a:r>
              <a:endParaRPr lang="en-US" b="0">
                <a:latin typeface="Calibri" pitchFamily="34" charset="0"/>
                <a:cs typeface="Arial" charset="0"/>
              </a:endParaRPr>
            </a:p>
            <a:p>
              <a:pPr eaLnBrk="1" hangingPunct="1"/>
              <a:r>
                <a:rPr lang="en-US" b="0">
                  <a:latin typeface="Calibri" pitchFamily="34" charset="0"/>
                  <a:cs typeface="Arial" charset="0"/>
                </a:rPr>
                <a:t>Pt(NH</a:t>
              </a:r>
              <a:r>
                <a:rPr lang="en-US" b="0" baseline="-25000">
                  <a:latin typeface="Calibri" pitchFamily="34" charset="0"/>
                  <a:cs typeface="Arial" charset="0"/>
                </a:rPr>
                <a:t>3</a:t>
              </a:r>
              <a:r>
                <a:rPr lang="en-US" b="0">
                  <a:latin typeface="Calibri" pitchFamily="34" charset="0"/>
                  <a:cs typeface="Arial" charset="0"/>
                </a:rPr>
                <a:t>)</a:t>
              </a:r>
              <a:r>
                <a:rPr lang="en-US" b="0" baseline="-25000">
                  <a:latin typeface="Calibri" pitchFamily="34" charset="0"/>
                  <a:cs typeface="Arial" charset="0"/>
                </a:rPr>
                <a:t>2</a:t>
              </a:r>
              <a:r>
                <a:rPr lang="en-US" b="0">
                  <a:latin typeface="Calibri" pitchFamily="34" charset="0"/>
                  <a:cs typeface="Arial" charset="0"/>
                </a:rPr>
                <a:t>(OH</a:t>
              </a:r>
              <a:r>
                <a:rPr lang="en-US" b="0" baseline="-25000">
                  <a:latin typeface="Calibri" pitchFamily="34" charset="0"/>
                  <a:cs typeface="Arial" charset="0"/>
                </a:rPr>
                <a:t>2</a:t>
              </a:r>
              <a:r>
                <a:rPr lang="en-US" b="0">
                  <a:latin typeface="Calibri" pitchFamily="34" charset="0"/>
                  <a:cs typeface="Arial" charset="0"/>
                </a:rPr>
                <a:t>)</a:t>
              </a:r>
              <a:r>
                <a:rPr lang="en-US" b="0" baseline="-25000">
                  <a:latin typeface="Calibri" pitchFamily="34" charset="0"/>
                  <a:cs typeface="Arial" charset="0"/>
                </a:rPr>
                <a:t>2</a:t>
              </a:r>
              <a:r>
                <a:rPr lang="en-US" b="0" baseline="30000">
                  <a:latin typeface="Calibri" pitchFamily="34" charset="0"/>
                  <a:cs typeface="Arial" charset="0"/>
                </a:rPr>
                <a:t>2+</a:t>
              </a:r>
              <a:r>
                <a:rPr lang="en-US" b="0">
                  <a:latin typeface="Calibri" pitchFamily="34" charset="0"/>
                  <a:cs typeface="Arial" charset="0"/>
                </a:rPr>
                <a:t> </a:t>
              </a:r>
            </a:p>
            <a:p>
              <a:pPr eaLnBrk="1" hangingPunct="1"/>
              <a:r>
                <a:rPr lang="en-US" b="0">
                  <a:latin typeface="Calibri" pitchFamily="34" charset="0"/>
                  <a:cs typeface="Arial" charset="0"/>
                </a:rPr>
                <a:t>Pt(NH</a:t>
              </a:r>
              <a:r>
                <a:rPr lang="en-US" b="0" baseline="-25000">
                  <a:latin typeface="Calibri" pitchFamily="34" charset="0"/>
                  <a:cs typeface="Arial" charset="0"/>
                </a:rPr>
                <a:t>3</a:t>
              </a:r>
              <a:r>
                <a:rPr lang="en-US" b="0">
                  <a:latin typeface="Calibri" pitchFamily="34" charset="0"/>
                  <a:cs typeface="Arial" charset="0"/>
                </a:rPr>
                <a:t>)</a:t>
              </a:r>
              <a:r>
                <a:rPr lang="en-US" b="0" baseline="-25000">
                  <a:latin typeface="Calibri" pitchFamily="34" charset="0"/>
                  <a:cs typeface="Arial" charset="0"/>
                </a:rPr>
                <a:t>2</a:t>
              </a:r>
              <a:r>
                <a:rPr lang="en-US" b="0">
                  <a:latin typeface="Calibri" pitchFamily="34" charset="0"/>
                  <a:cs typeface="Arial" charset="0"/>
                </a:rPr>
                <a:t>(OH)(OH</a:t>
              </a:r>
              <a:r>
                <a:rPr lang="en-US" b="0" baseline="-25000">
                  <a:latin typeface="Calibri" pitchFamily="34" charset="0"/>
                  <a:cs typeface="Arial" charset="0"/>
                </a:rPr>
                <a:t>2</a:t>
              </a:r>
              <a:r>
                <a:rPr lang="en-US" b="0">
                  <a:latin typeface="Calibri" pitchFamily="34" charset="0"/>
                  <a:cs typeface="Arial" charset="0"/>
                </a:rPr>
                <a:t>)</a:t>
              </a:r>
              <a:r>
                <a:rPr lang="en-US" b="0" baseline="30000">
                  <a:latin typeface="Calibri" pitchFamily="34" charset="0"/>
                  <a:cs typeface="Arial" charset="0"/>
                </a:rPr>
                <a:t>1+</a:t>
              </a:r>
              <a:r>
                <a:rPr lang="en-US" b="0">
                  <a:latin typeface="Calibri" pitchFamily="34" charset="0"/>
                  <a:cs typeface="Arial" charset="0"/>
                </a:rPr>
                <a:t> </a:t>
              </a:r>
            </a:p>
            <a:p>
              <a:pPr eaLnBrk="1" hangingPunct="1"/>
              <a:r>
                <a:rPr lang="en-US" b="0" i="1">
                  <a:latin typeface="Calibri" pitchFamily="34" charset="0"/>
                  <a:cs typeface="Arial" charset="0"/>
                </a:rPr>
                <a:t>cis</a:t>
              </a:r>
              <a:r>
                <a:rPr lang="en-US" b="0">
                  <a:latin typeface="Calibri" pitchFamily="34" charset="0"/>
                  <a:cs typeface="Arial" charset="0"/>
                </a:rPr>
                <a:t>-(bpy)</a:t>
              </a:r>
              <a:r>
                <a:rPr lang="en-US" b="0" baseline="-25000">
                  <a:latin typeface="Calibri" pitchFamily="34" charset="0"/>
                  <a:cs typeface="Arial" charset="0"/>
                </a:rPr>
                <a:t>2</a:t>
              </a:r>
              <a:r>
                <a:rPr lang="en-US" b="0">
                  <a:latin typeface="Calibri" pitchFamily="34" charset="0"/>
                  <a:cs typeface="Arial" charset="0"/>
                </a:rPr>
                <a:t>Os(OH)(H</a:t>
              </a:r>
              <a:r>
                <a:rPr lang="en-US" b="0" baseline="-25000">
                  <a:latin typeface="Calibri" pitchFamily="34" charset="0"/>
                  <a:cs typeface="Arial" charset="0"/>
                </a:rPr>
                <a:t>2</a:t>
              </a:r>
              <a:r>
                <a:rPr lang="en-US" b="0">
                  <a:latin typeface="Calibri" pitchFamily="34" charset="0"/>
                  <a:cs typeface="Arial" charset="0"/>
                </a:rPr>
                <a:t>O)</a:t>
              </a:r>
              <a:r>
                <a:rPr lang="en-US" b="0" baseline="30000">
                  <a:latin typeface="Calibri" pitchFamily="34" charset="0"/>
                  <a:cs typeface="Arial" charset="0"/>
                </a:rPr>
                <a:t>1+</a:t>
              </a:r>
            </a:p>
          </p:txBody>
        </p:sp>
        <p:sp>
          <p:nvSpPr>
            <p:cNvPr id="10830852" name="Text Box 4"/>
            <p:cNvSpPr txBox="1">
              <a:spLocks noChangeArrowheads="1"/>
            </p:cNvSpPr>
            <p:nvPr/>
          </p:nvSpPr>
          <p:spPr bwMode="auto">
            <a:xfrm>
              <a:off x="3397" y="753"/>
              <a:ext cx="2300"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en-US" b="0" u="sng">
                  <a:latin typeface="Calibri" pitchFamily="34" charset="0"/>
                  <a:cs typeface="Arial" charset="0"/>
                </a:rPr>
                <a:t>Calculated (</a:t>
              </a:r>
              <a:r>
                <a:rPr lang="en-US" u="sng">
                  <a:latin typeface="Calibri" pitchFamily="34" charset="0"/>
                  <a:cs typeface="Arial" charset="0"/>
                </a:rPr>
                <a:t>B3LYP</a:t>
              </a:r>
              <a:r>
                <a:rPr lang="en-US" b="0" u="sng">
                  <a:latin typeface="Calibri" pitchFamily="34" charset="0"/>
                  <a:cs typeface="Arial" charset="0"/>
                </a:rPr>
                <a:t>) pK</a:t>
              </a:r>
              <a:r>
                <a:rPr lang="en-US" b="0" u="sng" baseline="-25000">
                  <a:latin typeface="Calibri" pitchFamily="34" charset="0"/>
                  <a:cs typeface="Arial" charset="0"/>
                </a:rPr>
                <a:t>a</a:t>
              </a:r>
              <a:r>
                <a:rPr lang="en-US" b="0" u="sng">
                  <a:latin typeface="Calibri" pitchFamily="34" charset="0"/>
                  <a:cs typeface="Arial" charset="0"/>
                </a:rPr>
                <a:t>(MAD: 1.1)</a:t>
              </a:r>
            </a:p>
            <a:p>
              <a:pPr algn="ctr" eaLnBrk="1" hangingPunct="1"/>
              <a:r>
                <a:rPr lang="en-US" b="0">
                  <a:latin typeface="Calibri" pitchFamily="34" charset="0"/>
                  <a:cs typeface="Arial" charset="0"/>
                </a:rPr>
                <a:t>5.5</a:t>
              </a:r>
            </a:p>
            <a:p>
              <a:pPr algn="ctr" eaLnBrk="1" hangingPunct="1"/>
              <a:r>
                <a:rPr lang="en-US" b="0">
                  <a:latin typeface="Calibri" pitchFamily="34" charset="0"/>
                  <a:cs typeface="Arial" charset="0"/>
                </a:rPr>
                <a:t>4.1</a:t>
              </a:r>
            </a:p>
            <a:p>
              <a:pPr algn="ctr" eaLnBrk="1" hangingPunct="1"/>
              <a:r>
                <a:rPr lang="en-US" b="0">
                  <a:latin typeface="Calibri" pitchFamily="34" charset="0"/>
                  <a:cs typeface="Arial" charset="0"/>
                </a:rPr>
                <a:t>5.2</a:t>
              </a:r>
            </a:p>
            <a:p>
              <a:pPr algn="ctr" eaLnBrk="1" hangingPunct="1"/>
              <a:r>
                <a:rPr lang="en-US" b="0">
                  <a:latin typeface="Calibri" pitchFamily="34" charset="0"/>
                  <a:cs typeface="Arial" charset="0"/>
                </a:rPr>
                <a:t>6.5</a:t>
              </a:r>
            </a:p>
            <a:p>
              <a:pPr algn="ctr" eaLnBrk="1" hangingPunct="1"/>
              <a:r>
                <a:rPr lang="en-US" b="0">
                  <a:latin typeface="Calibri" pitchFamily="34" charset="0"/>
                  <a:cs typeface="Arial" charset="0"/>
                </a:rPr>
                <a:t>11.3</a:t>
              </a:r>
            </a:p>
          </p:txBody>
        </p:sp>
        <p:sp>
          <p:nvSpPr>
            <p:cNvPr id="10830853" name="Text Box 5"/>
            <p:cNvSpPr txBox="1">
              <a:spLocks noChangeArrowheads="1"/>
            </p:cNvSpPr>
            <p:nvPr/>
          </p:nvSpPr>
          <p:spPr bwMode="auto">
            <a:xfrm>
              <a:off x="2135" y="753"/>
              <a:ext cx="1233"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en-US" b="0" u="sng">
                  <a:latin typeface="Calibri" pitchFamily="34" charset="0"/>
                  <a:cs typeface="Arial" charset="0"/>
                </a:rPr>
                <a:t>Experimental pK</a:t>
              </a:r>
              <a:r>
                <a:rPr lang="en-US" b="0" u="sng" baseline="-25000">
                  <a:latin typeface="Calibri" pitchFamily="34" charset="0"/>
                  <a:cs typeface="Arial" charset="0"/>
                </a:rPr>
                <a:t>a</a:t>
              </a:r>
              <a:endParaRPr lang="en-US" b="0">
                <a:latin typeface="Calibri" pitchFamily="34" charset="0"/>
                <a:cs typeface="Arial" charset="0"/>
              </a:endParaRPr>
            </a:p>
            <a:p>
              <a:pPr algn="ctr" eaLnBrk="1" hangingPunct="1"/>
              <a:r>
                <a:rPr lang="en-US" b="0">
                  <a:latin typeface="Calibri" pitchFamily="34" charset="0"/>
                  <a:cs typeface="Arial" charset="0"/>
                </a:rPr>
                <a:t>6.3</a:t>
              </a:r>
            </a:p>
            <a:p>
              <a:pPr algn="ctr" eaLnBrk="1" hangingPunct="1"/>
              <a:r>
                <a:rPr lang="en-US" b="0">
                  <a:latin typeface="Calibri" pitchFamily="34" charset="0"/>
                  <a:cs typeface="Arial" charset="0"/>
                </a:rPr>
                <a:t>7.1</a:t>
              </a:r>
            </a:p>
            <a:p>
              <a:pPr algn="ctr" eaLnBrk="1" hangingPunct="1"/>
              <a:r>
                <a:rPr lang="en-US" b="0">
                  <a:latin typeface="Calibri" pitchFamily="34" charset="0"/>
                  <a:cs typeface="Arial" charset="0"/>
                </a:rPr>
                <a:t>5.5</a:t>
              </a:r>
            </a:p>
            <a:p>
              <a:pPr algn="ctr" eaLnBrk="1" hangingPunct="1"/>
              <a:r>
                <a:rPr lang="en-US" b="0">
                  <a:latin typeface="Calibri" pitchFamily="34" charset="0"/>
                  <a:cs typeface="Arial" charset="0"/>
                </a:rPr>
                <a:t>7.4</a:t>
              </a:r>
            </a:p>
            <a:p>
              <a:pPr algn="ctr" eaLnBrk="1" hangingPunct="1"/>
              <a:r>
                <a:rPr lang="en-US" b="0">
                  <a:latin typeface="Calibri" pitchFamily="34" charset="0"/>
                  <a:cs typeface="Arial" charset="0"/>
                </a:rPr>
                <a:t>11.0</a:t>
              </a:r>
            </a:p>
          </p:txBody>
        </p:sp>
      </p:grpSp>
      <p:sp>
        <p:nvSpPr>
          <p:cNvPr id="10830854" name="Rectangle 6"/>
          <p:cNvSpPr>
            <a:spLocks noChangeArrowheads="1"/>
          </p:cNvSpPr>
          <p:nvPr/>
        </p:nvSpPr>
        <p:spPr bwMode="auto">
          <a:xfrm>
            <a:off x="304800" y="2955925"/>
            <a:ext cx="2971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endParaRPr lang="en-US" altLang="zh-TW" b="0" u="sng">
              <a:latin typeface="Calibri" pitchFamily="34" charset="0"/>
              <a:ea typeface="新細明體" charset="-120"/>
              <a:cs typeface="Arial" charset="0"/>
            </a:endParaRPr>
          </a:p>
          <a:p>
            <a:pPr eaLnBrk="1" hangingPunct="1"/>
            <a:r>
              <a:rPr lang="en-US" altLang="zh-TW" b="0" i="1">
                <a:latin typeface="Calibri" pitchFamily="34" charset="0"/>
                <a:ea typeface="新細明體" charset="-120"/>
                <a:cs typeface="Arial" charset="0"/>
              </a:rPr>
              <a:t>cis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Os(H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 </a:t>
            </a:r>
            <a:r>
              <a:rPr lang="en-US" altLang="zh-TW" b="0" baseline="30000">
                <a:latin typeface="Calibri" pitchFamily="34" charset="0"/>
                <a:ea typeface="新細明體" charset="-120"/>
                <a:cs typeface="Arial" charset="0"/>
              </a:rPr>
              <a:t>2+</a:t>
            </a:r>
          </a:p>
          <a:p>
            <a:pPr eaLnBrk="1" hangingPunct="1"/>
            <a:r>
              <a:rPr lang="en-US" altLang="zh-TW" b="0" i="1">
                <a:latin typeface="Calibri" pitchFamily="34" charset="0"/>
                <a:ea typeface="新細明體" charset="-120"/>
                <a:cs typeface="Arial" charset="0"/>
              </a:rPr>
              <a:t>cis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Os(OH)(H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30000">
                <a:latin typeface="Calibri" pitchFamily="34" charset="0"/>
                <a:ea typeface="新細明體" charset="-120"/>
                <a:cs typeface="Arial" charset="0"/>
              </a:rPr>
              <a:t>1+</a:t>
            </a:r>
          </a:p>
          <a:p>
            <a:pPr eaLnBrk="1" hangingPunct="1"/>
            <a:r>
              <a:rPr lang="en-US" altLang="zh-TW" b="0" i="1">
                <a:latin typeface="Calibri" pitchFamily="34" charset="0"/>
                <a:ea typeface="新細明體" charset="-120"/>
                <a:cs typeface="Arial" charset="0"/>
              </a:rPr>
              <a:t>trans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Os(H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 </a:t>
            </a:r>
            <a:r>
              <a:rPr lang="en-US" altLang="zh-TW" b="0" baseline="30000">
                <a:latin typeface="Calibri" pitchFamily="34" charset="0"/>
                <a:ea typeface="新細明體" charset="-120"/>
                <a:cs typeface="Arial" charset="0"/>
              </a:rPr>
              <a:t>2+</a:t>
            </a:r>
          </a:p>
          <a:p>
            <a:pPr eaLnBrk="1" hangingPunct="1"/>
            <a:r>
              <a:rPr lang="en-US" altLang="zh-TW" b="0" i="1">
                <a:latin typeface="Calibri" pitchFamily="34" charset="0"/>
                <a:ea typeface="新細明體" charset="-120"/>
                <a:cs typeface="Arial" charset="0"/>
              </a:rPr>
              <a:t>trans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Os(OH)(H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30000">
                <a:latin typeface="Calibri" pitchFamily="34" charset="0"/>
                <a:ea typeface="新細明體" charset="-120"/>
                <a:cs typeface="Arial" charset="0"/>
              </a:rPr>
              <a:t>1+</a:t>
            </a:r>
          </a:p>
          <a:p>
            <a:pPr eaLnBrk="1" hangingPunct="1"/>
            <a:r>
              <a:rPr lang="en-US" altLang="zh-TW" b="0" i="1">
                <a:latin typeface="Calibri" pitchFamily="34" charset="0"/>
                <a:ea typeface="新細明體" charset="-120"/>
                <a:cs typeface="Arial" charset="0"/>
              </a:rPr>
              <a:t>cis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Ru(H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2</a:t>
            </a:r>
            <a:r>
              <a:rPr lang="en-US" altLang="zh-TW" b="0" baseline="30000">
                <a:latin typeface="Calibri" pitchFamily="34" charset="0"/>
                <a:ea typeface="新細明體" charset="-120"/>
                <a:cs typeface="Arial" charset="0"/>
              </a:rPr>
              <a:t>2+</a:t>
            </a:r>
          </a:p>
          <a:p>
            <a:pPr eaLnBrk="1" hangingPunct="1"/>
            <a:r>
              <a:rPr lang="en-US" altLang="zh-TW" b="0" i="1">
                <a:latin typeface="Calibri" pitchFamily="34" charset="0"/>
                <a:ea typeface="新細明體" charset="-120"/>
                <a:cs typeface="Arial" charset="0"/>
              </a:rPr>
              <a:t>cis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Ru(OH)(H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30000">
                <a:latin typeface="Calibri" pitchFamily="34" charset="0"/>
                <a:ea typeface="新細明體" charset="-120"/>
                <a:cs typeface="Arial" charset="0"/>
              </a:rPr>
              <a:t>1+</a:t>
            </a:r>
          </a:p>
          <a:p>
            <a:pPr eaLnBrk="1" hangingPunct="1"/>
            <a:r>
              <a:rPr lang="en-US" altLang="zh-TW" b="0" i="1">
                <a:latin typeface="Calibri" pitchFamily="34" charset="0"/>
                <a:ea typeface="新細明體" charset="-120"/>
                <a:cs typeface="Arial" charset="0"/>
              </a:rPr>
              <a:t>trans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Ru(H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 </a:t>
            </a:r>
            <a:r>
              <a:rPr lang="en-US" altLang="zh-TW" b="0" baseline="30000">
                <a:latin typeface="Calibri" pitchFamily="34" charset="0"/>
                <a:ea typeface="新細明體" charset="-120"/>
                <a:cs typeface="Arial" charset="0"/>
              </a:rPr>
              <a:t>2+</a:t>
            </a:r>
          </a:p>
          <a:p>
            <a:pPr eaLnBrk="1" hangingPunct="1"/>
            <a:r>
              <a:rPr lang="en-US" altLang="zh-TW" b="0" i="1">
                <a:latin typeface="Calibri" pitchFamily="34" charset="0"/>
                <a:ea typeface="新細明體" charset="-120"/>
                <a:cs typeface="Arial" charset="0"/>
              </a:rPr>
              <a:t>trans</a:t>
            </a:r>
            <a:r>
              <a:rPr lang="en-US" altLang="zh-TW" b="0">
                <a:latin typeface="Calibri" pitchFamily="34" charset="0"/>
                <a:ea typeface="新細明體" charset="-120"/>
                <a:cs typeface="Arial" charset="0"/>
              </a:rPr>
              <a:t>-(bpy)</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Ru(OH)(H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30000">
                <a:latin typeface="Calibri" pitchFamily="34" charset="0"/>
                <a:ea typeface="新細明體" charset="-120"/>
                <a:cs typeface="Arial" charset="0"/>
              </a:rPr>
              <a:t>1+</a:t>
            </a:r>
          </a:p>
          <a:p>
            <a:pPr eaLnBrk="1" hangingPunct="1"/>
            <a:r>
              <a:rPr lang="en-US" altLang="zh-TW" b="0">
                <a:latin typeface="Calibri" pitchFamily="34" charset="0"/>
                <a:ea typeface="新細明體" charset="-120"/>
                <a:cs typeface="Arial" charset="0"/>
              </a:rPr>
              <a:t>(tpy)Os(H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3</a:t>
            </a:r>
            <a:r>
              <a:rPr lang="en-US" altLang="zh-TW" b="0" baseline="30000">
                <a:latin typeface="Calibri" pitchFamily="34" charset="0"/>
                <a:ea typeface="新細明體" charset="-120"/>
                <a:cs typeface="Arial" charset="0"/>
              </a:rPr>
              <a:t>2+</a:t>
            </a:r>
          </a:p>
          <a:p>
            <a:pPr eaLnBrk="1" hangingPunct="1"/>
            <a:r>
              <a:rPr lang="en-US" altLang="zh-TW" b="0">
                <a:latin typeface="Calibri" pitchFamily="34" charset="0"/>
                <a:ea typeface="新細明體" charset="-120"/>
                <a:cs typeface="Arial" charset="0"/>
              </a:rPr>
              <a:t>(tpy)Os(OH)(H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r>
              <a:rPr lang="en-US" altLang="zh-TW" b="0" baseline="-25000">
                <a:latin typeface="Calibri" pitchFamily="34" charset="0"/>
                <a:ea typeface="新細明體" charset="-120"/>
                <a:cs typeface="Arial" charset="0"/>
              </a:rPr>
              <a:t>2</a:t>
            </a:r>
            <a:r>
              <a:rPr lang="en-US" altLang="zh-TW" b="0" baseline="30000">
                <a:latin typeface="Calibri" pitchFamily="34" charset="0"/>
                <a:ea typeface="新細明體" charset="-120"/>
                <a:cs typeface="Arial" charset="0"/>
              </a:rPr>
              <a:t>1+</a:t>
            </a:r>
          </a:p>
          <a:p>
            <a:pPr eaLnBrk="1" hangingPunct="1"/>
            <a:r>
              <a:rPr lang="en-US" altLang="zh-TW" b="0">
                <a:latin typeface="Calibri" pitchFamily="34" charset="0"/>
                <a:ea typeface="新細明體" charset="-120"/>
                <a:cs typeface="Arial" charset="0"/>
              </a:rPr>
              <a:t>(tpy)Os(OH)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(H</a:t>
            </a:r>
            <a:r>
              <a:rPr lang="en-US" altLang="zh-TW" b="0" baseline="-25000">
                <a:latin typeface="Calibri" pitchFamily="34" charset="0"/>
                <a:ea typeface="新細明體" charset="-120"/>
                <a:cs typeface="Arial" charset="0"/>
              </a:rPr>
              <a:t>2</a:t>
            </a:r>
            <a:r>
              <a:rPr lang="en-US" altLang="zh-TW" b="0">
                <a:latin typeface="Calibri" pitchFamily="34" charset="0"/>
                <a:ea typeface="新細明體" charset="-120"/>
                <a:cs typeface="Arial" charset="0"/>
              </a:rPr>
              <a:t>O)</a:t>
            </a:r>
          </a:p>
        </p:txBody>
      </p:sp>
      <p:sp>
        <p:nvSpPr>
          <p:cNvPr id="10830855" name="Text Box 7"/>
          <p:cNvSpPr txBox="1">
            <a:spLocks noChangeArrowheads="1"/>
          </p:cNvSpPr>
          <p:nvPr/>
        </p:nvSpPr>
        <p:spPr bwMode="auto">
          <a:xfrm>
            <a:off x="5638800" y="2743200"/>
            <a:ext cx="3505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1" hangingPunct="1"/>
            <a:r>
              <a:rPr lang="en-US" b="0" u="sng">
                <a:latin typeface="Calibri" pitchFamily="34" charset="0"/>
                <a:cs typeface="Arial" charset="0"/>
              </a:rPr>
              <a:t>Calculated (</a:t>
            </a:r>
            <a:r>
              <a:rPr lang="en-US" u="sng">
                <a:latin typeface="Calibri" pitchFamily="34" charset="0"/>
                <a:cs typeface="Arial" charset="0"/>
              </a:rPr>
              <a:t>M06//B3LYP</a:t>
            </a:r>
            <a:r>
              <a:rPr lang="en-US" b="0" u="sng">
                <a:latin typeface="Calibri" pitchFamily="34" charset="0"/>
                <a:cs typeface="Arial" charset="0"/>
              </a:rPr>
              <a:t>) pK</a:t>
            </a:r>
            <a:r>
              <a:rPr lang="en-US" b="0" u="sng" baseline="-25000">
                <a:latin typeface="Calibri" pitchFamily="34" charset="0"/>
                <a:cs typeface="Arial" charset="0"/>
              </a:rPr>
              <a:t>a </a:t>
            </a:r>
            <a:r>
              <a:rPr lang="en-US" b="0" u="sng">
                <a:latin typeface="Calibri" pitchFamily="34" charset="0"/>
                <a:cs typeface="Arial" charset="0"/>
              </a:rPr>
              <a:t>(MAD: 1.6)</a:t>
            </a:r>
          </a:p>
          <a:p>
            <a:pPr algn="ctr" eaLnBrk="1" hangingPunct="1"/>
            <a:r>
              <a:rPr lang="en-US" b="0">
                <a:latin typeface="Calibri" pitchFamily="34" charset="0"/>
                <a:cs typeface="Arial" charset="0"/>
              </a:rPr>
              <a:t>9.1</a:t>
            </a:r>
          </a:p>
          <a:p>
            <a:pPr algn="ctr" eaLnBrk="1" hangingPunct="1"/>
            <a:r>
              <a:rPr lang="en-US" b="0">
                <a:latin typeface="Calibri" pitchFamily="34" charset="0"/>
                <a:cs typeface="Arial" charset="0"/>
              </a:rPr>
              <a:t>8.8</a:t>
            </a:r>
          </a:p>
          <a:p>
            <a:pPr algn="ctr" eaLnBrk="1" hangingPunct="1"/>
            <a:r>
              <a:rPr lang="en-US" b="0">
                <a:latin typeface="Calibri" pitchFamily="34" charset="0"/>
                <a:cs typeface="Arial" charset="0"/>
              </a:rPr>
              <a:t>6.2</a:t>
            </a:r>
          </a:p>
          <a:p>
            <a:pPr algn="ctr" eaLnBrk="1" hangingPunct="1"/>
            <a:r>
              <a:rPr lang="en-US" b="0">
                <a:latin typeface="Calibri" pitchFamily="34" charset="0"/>
                <a:cs typeface="Arial" charset="0"/>
              </a:rPr>
              <a:t>10.9</a:t>
            </a:r>
          </a:p>
          <a:p>
            <a:pPr algn="ctr" eaLnBrk="1" hangingPunct="1"/>
            <a:r>
              <a:rPr lang="en-US" b="0">
                <a:latin typeface="Calibri" pitchFamily="34" charset="0"/>
                <a:cs typeface="Arial" charset="0"/>
              </a:rPr>
              <a:t>13.0</a:t>
            </a:r>
          </a:p>
          <a:p>
            <a:pPr algn="ctr" eaLnBrk="1" hangingPunct="1"/>
            <a:r>
              <a:rPr lang="en-US" b="0">
                <a:latin typeface="Calibri" pitchFamily="34" charset="0"/>
                <a:cs typeface="Arial" charset="0"/>
              </a:rPr>
              <a:t>15.2</a:t>
            </a:r>
          </a:p>
          <a:p>
            <a:pPr algn="ctr" eaLnBrk="1" hangingPunct="1"/>
            <a:r>
              <a:rPr lang="en-US" b="0">
                <a:latin typeface="Calibri" pitchFamily="34" charset="0"/>
                <a:cs typeface="Arial" charset="0"/>
              </a:rPr>
              <a:t>11.0</a:t>
            </a:r>
          </a:p>
          <a:p>
            <a:pPr algn="ctr" eaLnBrk="1" hangingPunct="1"/>
            <a:r>
              <a:rPr lang="en-US" b="0">
                <a:latin typeface="Calibri" pitchFamily="34" charset="0"/>
                <a:cs typeface="Arial" charset="0"/>
              </a:rPr>
              <a:t>13.9</a:t>
            </a:r>
          </a:p>
          <a:p>
            <a:pPr algn="ctr" eaLnBrk="1" hangingPunct="1"/>
            <a:r>
              <a:rPr lang="en-US" b="0">
                <a:latin typeface="Calibri" pitchFamily="34" charset="0"/>
                <a:cs typeface="Arial" charset="0"/>
              </a:rPr>
              <a:t>5.6</a:t>
            </a:r>
          </a:p>
          <a:p>
            <a:pPr algn="ctr" eaLnBrk="1" hangingPunct="1"/>
            <a:r>
              <a:rPr lang="en-US" b="0">
                <a:latin typeface="Calibri" pitchFamily="34" charset="0"/>
                <a:cs typeface="Arial" charset="0"/>
              </a:rPr>
              <a:t>6.3</a:t>
            </a:r>
          </a:p>
          <a:p>
            <a:pPr algn="ctr" eaLnBrk="1" hangingPunct="1"/>
            <a:r>
              <a:rPr lang="en-US" b="0">
                <a:latin typeface="Calibri" pitchFamily="34" charset="0"/>
                <a:cs typeface="Arial" charset="0"/>
              </a:rPr>
              <a:t>10.9</a:t>
            </a:r>
          </a:p>
        </p:txBody>
      </p:sp>
      <p:sp>
        <p:nvSpPr>
          <p:cNvPr id="10830856" name="Text Box 8"/>
          <p:cNvSpPr txBox="1">
            <a:spLocks noChangeArrowheads="1"/>
          </p:cNvSpPr>
          <p:nvPr/>
        </p:nvSpPr>
        <p:spPr bwMode="auto">
          <a:xfrm>
            <a:off x="3494088" y="3013075"/>
            <a:ext cx="195738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en-US" b="0" u="sng">
                <a:latin typeface="Calibri" pitchFamily="34" charset="0"/>
                <a:cs typeface="Arial" charset="0"/>
              </a:rPr>
              <a:t>Experimental pK</a:t>
            </a:r>
            <a:r>
              <a:rPr lang="en-US" b="0" u="sng" baseline="-25000">
                <a:latin typeface="Calibri" pitchFamily="34" charset="0"/>
                <a:cs typeface="Arial" charset="0"/>
              </a:rPr>
              <a:t>a</a:t>
            </a:r>
            <a:endParaRPr lang="en-US" b="0">
              <a:latin typeface="Calibri" pitchFamily="34" charset="0"/>
              <a:cs typeface="Arial" charset="0"/>
            </a:endParaRPr>
          </a:p>
          <a:p>
            <a:pPr algn="ctr" eaLnBrk="1" hangingPunct="1"/>
            <a:r>
              <a:rPr lang="en-US" b="0">
                <a:latin typeface="Calibri" pitchFamily="34" charset="0"/>
                <a:cs typeface="Arial" charset="0"/>
              </a:rPr>
              <a:t>7.9</a:t>
            </a:r>
          </a:p>
          <a:p>
            <a:pPr algn="ctr" eaLnBrk="1" hangingPunct="1"/>
            <a:r>
              <a:rPr lang="en-US" b="0">
                <a:latin typeface="Calibri" pitchFamily="34" charset="0"/>
                <a:cs typeface="Arial" charset="0"/>
              </a:rPr>
              <a:t>11.0</a:t>
            </a:r>
          </a:p>
          <a:p>
            <a:pPr algn="ctr" eaLnBrk="1" hangingPunct="1"/>
            <a:r>
              <a:rPr lang="en-US" b="0">
                <a:latin typeface="Calibri" pitchFamily="34" charset="0"/>
                <a:cs typeface="Arial" charset="0"/>
              </a:rPr>
              <a:t>8.2</a:t>
            </a:r>
          </a:p>
          <a:p>
            <a:pPr algn="ctr" eaLnBrk="1" hangingPunct="1"/>
            <a:r>
              <a:rPr lang="en-US" b="0">
                <a:latin typeface="Calibri" pitchFamily="34" charset="0"/>
                <a:cs typeface="Arial" charset="0"/>
              </a:rPr>
              <a:t>10.2</a:t>
            </a:r>
          </a:p>
          <a:p>
            <a:pPr algn="ctr" eaLnBrk="1" hangingPunct="1"/>
            <a:r>
              <a:rPr lang="en-US" b="0">
                <a:latin typeface="Calibri" pitchFamily="34" charset="0"/>
                <a:cs typeface="Arial" charset="0"/>
              </a:rPr>
              <a:t>8.9</a:t>
            </a:r>
          </a:p>
          <a:p>
            <a:pPr algn="ctr" eaLnBrk="1" hangingPunct="1"/>
            <a:r>
              <a:rPr lang="en-US" b="0">
                <a:latin typeface="Calibri" pitchFamily="34" charset="0"/>
                <a:cs typeface="Arial" charset="0"/>
              </a:rPr>
              <a:t>&gt;11.0</a:t>
            </a:r>
          </a:p>
          <a:p>
            <a:pPr algn="ctr" eaLnBrk="1" hangingPunct="1"/>
            <a:r>
              <a:rPr lang="en-US" b="0">
                <a:latin typeface="Calibri" pitchFamily="34" charset="0"/>
                <a:cs typeface="Arial" charset="0"/>
              </a:rPr>
              <a:t>9.2</a:t>
            </a:r>
          </a:p>
          <a:p>
            <a:pPr algn="ctr" eaLnBrk="1" hangingPunct="1"/>
            <a:r>
              <a:rPr lang="en-US" b="0">
                <a:latin typeface="Calibri" pitchFamily="34" charset="0"/>
                <a:cs typeface="Arial" charset="0"/>
              </a:rPr>
              <a:t>&gt;11.5</a:t>
            </a:r>
          </a:p>
          <a:p>
            <a:pPr algn="ctr" eaLnBrk="1" hangingPunct="1"/>
            <a:r>
              <a:rPr lang="en-US" b="0">
                <a:latin typeface="Calibri" pitchFamily="34" charset="0"/>
                <a:cs typeface="Arial" charset="0"/>
              </a:rPr>
              <a:t>6.0</a:t>
            </a:r>
          </a:p>
          <a:p>
            <a:pPr algn="ctr" eaLnBrk="1" hangingPunct="1"/>
            <a:r>
              <a:rPr lang="en-US" b="0">
                <a:latin typeface="Calibri" pitchFamily="34" charset="0"/>
                <a:cs typeface="Arial" charset="0"/>
              </a:rPr>
              <a:t>8.0</a:t>
            </a:r>
          </a:p>
          <a:p>
            <a:pPr algn="ctr" eaLnBrk="1" hangingPunct="1"/>
            <a:r>
              <a:rPr lang="en-US" b="0">
                <a:latin typeface="Calibri" pitchFamily="34" charset="0"/>
                <a:cs typeface="Arial" charset="0"/>
              </a:rPr>
              <a:t>11.0</a:t>
            </a:r>
          </a:p>
        </p:txBody>
      </p:sp>
      <p:sp>
        <p:nvSpPr>
          <p:cNvPr id="10830857" name="Rectangle 9"/>
          <p:cNvSpPr>
            <a:spLocks noGrp="1" noChangeArrowheads="1"/>
          </p:cNvSpPr>
          <p:nvPr>
            <p:ph type="title" idx="4294967295"/>
          </p:nvPr>
        </p:nvSpPr>
        <p:spPr bwMode="auto">
          <a:xfrm>
            <a:off x="0" y="0"/>
            <a:ext cx="9144000" cy="838200"/>
          </a:xfrm>
          <a:prstGeom prst="rect">
            <a:avLst/>
          </a:prstGeom>
          <a:solidFill>
            <a:srgbClr val="FFFFFF"/>
          </a:solidFill>
          <a:ln>
            <a:solidFill>
              <a:srgbClr val="000000"/>
            </a:solidFill>
            <a:miter lim="800000"/>
            <a:headEnd/>
            <a:tailEnd/>
          </a:ln>
        </p:spPr>
        <p:txBody>
          <a:bodyPr/>
          <a:lstStyle/>
          <a:p>
            <a:r>
              <a:rPr lang="en-US"/>
              <a:t>Jaguar predictions of Metal-aquo pKa’s</a:t>
            </a:r>
          </a:p>
        </p:txBody>
      </p:sp>
      <p:sp>
        <p:nvSpPr>
          <p:cNvPr id="10830858" name="Rectangle 10"/>
          <p:cNvSpPr>
            <a:spLocks noChangeArrowheads="1"/>
          </p:cNvSpPr>
          <p:nvPr/>
        </p:nvSpPr>
        <p:spPr bwMode="auto">
          <a:xfrm>
            <a:off x="7848600" y="838200"/>
            <a:ext cx="10668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0859" name="Rectangle 11"/>
          <p:cNvSpPr>
            <a:spLocks noChangeArrowheads="1"/>
          </p:cNvSpPr>
          <p:nvPr/>
        </p:nvSpPr>
        <p:spPr bwMode="auto">
          <a:xfrm>
            <a:off x="6781800" y="3048000"/>
            <a:ext cx="1219200" cy="3810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039786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32898" name="Group 2"/>
          <p:cNvGrpSpPr>
            <a:grpSpLocks/>
          </p:cNvGrpSpPr>
          <p:nvPr/>
        </p:nvGrpSpPr>
        <p:grpSpPr bwMode="auto">
          <a:xfrm>
            <a:off x="0" y="1752600"/>
            <a:ext cx="6934200" cy="4056063"/>
            <a:chOff x="96" y="1632"/>
            <a:chExt cx="4368" cy="2555"/>
          </a:xfrm>
        </p:grpSpPr>
        <p:graphicFrame>
          <p:nvGraphicFramePr>
            <p:cNvPr id="10832899" name="Object 3"/>
            <p:cNvGraphicFramePr>
              <a:graphicFrameLocks noChangeAspect="1"/>
            </p:cNvGraphicFramePr>
            <p:nvPr/>
          </p:nvGraphicFramePr>
          <p:xfrm>
            <a:off x="96" y="1632"/>
            <a:ext cx="4368" cy="2555"/>
          </p:xfrm>
          <a:graphic>
            <a:graphicData uri="http://schemas.openxmlformats.org/presentationml/2006/ole">
              <mc:AlternateContent xmlns:mc="http://schemas.openxmlformats.org/markup-compatibility/2006">
                <mc:Choice xmlns:v="urn:schemas-microsoft-com:vml" Requires="v">
                  <p:oleObj spid="_x0000_s10866710" name="Chart" r:id="rId4" imgW="5438851" imgH="3181452" progId="Excel.Chart.8">
                    <p:embed/>
                  </p:oleObj>
                </mc:Choice>
                <mc:Fallback>
                  <p:oleObj name="Chart" r:id="rId4" imgW="5438851" imgH="31814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632"/>
                          <a:ext cx="4368" cy="2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32900" name="Line 4"/>
            <p:cNvSpPr>
              <a:spLocks noChangeShapeType="1"/>
            </p:cNvSpPr>
            <p:nvPr/>
          </p:nvSpPr>
          <p:spPr bwMode="auto">
            <a:xfrm flipV="1">
              <a:off x="2160" y="2304"/>
              <a:ext cx="0" cy="720"/>
            </a:xfrm>
            <a:prstGeom prst="line">
              <a:avLst/>
            </a:prstGeom>
            <a:noFill/>
            <a:ln w="222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01" name="Line 5"/>
            <p:cNvSpPr>
              <a:spLocks noChangeShapeType="1"/>
            </p:cNvSpPr>
            <p:nvPr/>
          </p:nvSpPr>
          <p:spPr bwMode="auto">
            <a:xfrm flipV="1">
              <a:off x="2448" y="2208"/>
              <a:ext cx="0" cy="768"/>
            </a:xfrm>
            <a:prstGeom prst="line">
              <a:avLst/>
            </a:prstGeom>
            <a:noFill/>
            <a:ln w="158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02" name="Line 6"/>
            <p:cNvSpPr>
              <a:spLocks noChangeShapeType="1"/>
            </p:cNvSpPr>
            <p:nvPr/>
          </p:nvSpPr>
          <p:spPr bwMode="auto">
            <a:xfrm flipV="1">
              <a:off x="3072" y="2112"/>
              <a:ext cx="0" cy="768"/>
            </a:xfrm>
            <a:prstGeom prst="line">
              <a:avLst/>
            </a:prstGeom>
            <a:noFill/>
            <a:ln w="158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03" name="Line 7"/>
            <p:cNvSpPr>
              <a:spLocks noChangeShapeType="1"/>
            </p:cNvSpPr>
            <p:nvPr/>
          </p:nvSpPr>
          <p:spPr bwMode="auto">
            <a:xfrm flipH="1" flipV="1">
              <a:off x="1392" y="2544"/>
              <a:ext cx="0" cy="864"/>
            </a:xfrm>
            <a:prstGeom prst="line">
              <a:avLst/>
            </a:prstGeom>
            <a:noFill/>
            <a:ln w="158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04" name="Line 8"/>
            <p:cNvSpPr>
              <a:spLocks noChangeShapeType="1"/>
            </p:cNvSpPr>
            <p:nvPr/>
          </p:nvSpPr>
          <p:spPr bwMode="auto">
            <a:xfrm flipV="1">
              <a:off x="3696" y="2016"/>
              <a:ext cx="0" cy="864"/>
            </a:xfrm>
            <a:prstGeom prst="line">
              <a:avLst/>
            </a:prstGeom>
            <a:noFill/>
            <a:ln w="158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05" name="Text Box 9"/>
            <p:cNvSpPr txBox="1">
              <a:spLocks noChangeArrowheads="1"/>
            </p:cNvSpPr>
            <p:nvPr/>
          </p:nvSpPr>
          <p:spPr bwMode="auto">
            <a:xfrm>
              <a:off x="1812" y="2553"/>
              <a:ext cx="396" cy="231"/>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a:latin typeface="Arial" charset="0"/>
                  <a:cs typeface="Arial" charset="0"/>
                </a:rPr>
                <a:t>32.6</a:t>
              </a:r>
            </a:p>
          </p:txBody>
        </p:sp>
        <p:sp>
          <p:nvSpPr>
            <p:cNvPr id="10832906" name="Text Box 10"/>
            <p:cNvSpPr txBox="1">
              <a:spLocks noChangeArrowheads="1"/>
            </p:cNvSpPr>
            <p:nvPr/>
          </p:nvSpPr>
          <p:spPr bwMode="auto">
            <a:xfrm>
              <a:off x="3024" y="2256"/>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latin typeface="Arial" charset="0"/>
                  <a:cs typeface="Arial" charset="0"/>
                </a:rPr>
                <a:t>34.6</a:t>
              </a:r>
            </a:p>
          </p:txBody>
        </p:sp>
        <p:sp>
          <p:nvSpPr>
            <p:cNvPr id="10832907" name="Text Box 11"/>
            <p:cNvSpPr txBox="1">
              <a:spLocks noChangeArrowheads="1"/>
            </p:cNvSpPr>
            <p:nvPr/>
          </p:nvSpPr>
          <p:spPr bwMode="auto">
            <a:xfrm>
              <a:off x="3684" y="2256"/>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latin typeface="Arial" charset="0"/>
                  <a:cs typeface="Arial" charset="0"/>
                </a:rPr>
                <a:t>40.0</a:t>
              </a:r>
            </a:p>
          </p:txBody>
        </p:sp>
        <p:sp>
          <p:nvSpPr>
            <p:cNvPr id="10832908" name="Text Box 12"/>
            <p:cNvSpPr txBox="1">
              <a:spLocks noChangeArrowheads="1"/>
            </p:cNvSpPr>
            <p:nvPr/>
          </p:nvSpPr>
          <p:spPr bwMode="auto">
            <a:xfrm>
              <a:off x="1044" y="2880"/>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latin typeface="Arial" charset="0"/>
                  <a:cs typeface="Arial" charset="0"/>
                </a:rPr>
                <a:t>37.9</a:t>
              </a:r>
            </a:p>
          </p:txBody>
        </p:sp>
        <p:sp>
          <p:nvSpPr>
            <p:cNvPr id="10832909" name="Text Box 13"/>
            <p:cNvSpPr txBox="1">
              <a:spLocks noChangeArrowheads="1"/>
            </p:cNvSpPr>
            <p:nvPr/>
          </p:nvSpPr>
          <p:spPr bwMode="auto">
            <a:xfrm>
              <a:off x="2400" y="2409"/>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800" b="0">
                  <a:latin typeface="Arial" charset="0"/>
                  <a:cs typeface="Arial" charset="0"/>
                </a:rPr>
                <a:t>34.6</a:t>
              </a:r>
            </a:p>
          </p:txBody>
        </p:sp>
      </p:grpSp>
      <p:sp>
        <p:nvSpPr>
          <p:cNvPr id="10832910" name="Text Box 14"/>
          <p:cNvSpPr txBox="1">
            <a:spLocks noChangeArrowheads="1"/>
          </p:cNvSpPr>
          <p:nvPr/>
        </p:nvSpPr>
        <p:spPr bwMode="auto">
          <a:xfrm>
            <a:off x="6132513" y="3505200"/>
            <a:ext cx="1792287" cy="396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0">
                <a:solidFill>
                  <a:srgbClr val="000000"/>
                </a:solidFill>
                <a:latin typeface="Arial" charset="0"/>
                <a:cs typeface="Arial" charset="0"/>
              </a:rPr>
              <a:t>Resting states</a:t>
            </a:r>
          </a:p>
        </p:txBody>
      </p:sp>
      <p:sp>
        <p:nvSpPr>
          <p:cNvPr id="10832911" name="Text Box 15"/>
          <p:cNvSpPr txBox="1">
            <a:spLocks noChangeArrowheads="1"/>
          </p:cNvSpPr>
          <p:nvPr/>
        </p:nvSpPr>
        <p:spPr bwMode="auto">
          <a:xfrm>
            <a:off x="5811838" y="1905000"/>
            <a:ext cx="1960562" cy="701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b="0">
                <a:solidFill>
                  <a:srgbClr val="000099"/>
                </a:solidFill>
                <a:latin typeface="Arial" charset="0"/>
                <a:cs typeface="Arial" charset="0"/>
              </a:rPr>
              <a:t>Insertion</a:t>
            </a:r>
          </a:p>
          <a:p>
            <a:pPr algn="ctr" eaLnBrk="1" hangingPunct="1"/>
            <a:r>
              <a:rPr lang="en-US" b="0">
                <a:solidFill>
                  <a:srgbClr val="000099"/>
                </a:solidFill>
                <a:latin typeface="Arial" charset="0"/>
                <a:cs typeface="Arial" charset="0"/>
              </a:rPr>
              <a:t>transition states</a:t>
            </a:r>
          </a:p>
        </p:txBody>
      </p:sp>
      <p:sp>
        <p:nvSpPr>
          <p:cNvPr id="10832912" name="Rectangle 16"/>
          <p:cNvSpPr>
            <a:spLocks noGrp="1" noChangeArrowheads="1"/>
          </p:cNvSpPr>
          <p:nvPr>
            <p:ph type="title" idx="4294967295"/>
          </p:nvPr>
        </p:nvSpPr>
        <p:spPr bwMode="auto">
          <a:xfrm>
            <a:off x="0" y="0"/>
            <a:ext cx="9144000" cy="838200"/>
          </a:xfrm>
          <a:prstGeom prst="rect">
            <a:avLst/>
          </a:prstGeom>
          <a:solidFill>
            <a:srgbClr val="FFCC00"/>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t>Use theory to predict optimal pH for each catalyst</a:t>
            </a:r>
          </a:p>
        </p:txBody>
      </p:sp>
      <p:grpSp>
        <p:nvGrpSpPr>
          <p:cNvPr id="10832913" name="Group 17"/>
          <p:cNvGrpSpPr>
            <a:grpSpLocks/>
          </p:cNvGrpSpPr>
          <p:nvPr/>
        </p:nvGrpSpPr>
        <p:grpSpPr bwMode="auto">
          <a:xfrm>
            <a:off x="228600" y="685800"/>
            <a:ext cx="4648200" cy="2667000"/>
            <a:chOff x="0" y="1104"/>
            <a:chExt cx="2928" cy="1680"/>
          </a:xfrm>
        </p:grpSpPr>
        <p:graphicFrame>
          <p:nvGraphicFramePr>
            <p:cNvPr id="10832914" name="Object 18"/>
            <p:cNvGraphicFramePr>
              <a:graphicFrameLocks noChangeAspect="1"/>
            </p:cNvGraphicFramePr>
            <p:nvPr/>
          </p:nvGraphicFramePr>
          <p:xfrm>
            <a:off x="0" y="1104"/>
            <a:ext cx="2160" cy="1044"/>
          </p:xfrm>
          <a:graphic>
            <a:graphicData uri="http://schemas.openxmlformats.org/presentationml/2006/ole">
              <mc:AlternateContent xmlns:mc="http://schemas.openxmlformats.org/markup-compatibility/2006">
                <mc:Choice xmlns:v="urn:schemas-microsoft-com:vml" Requires="v">
                  <p:oleObj spid="_x0000_s10866711" name="CS ChemDraw Drawing" r:id="rId6" imgW="1248156" imgH="603284" progId="ChemDraw.Document.6.0">
                    <p:embed/>
                  </p:oleObj>
                </mc:Choice>
                <mc:Fallback>
                  <p:oleObj name="CS ChemDraw Drawing" r:id="rId6" imgW="1248156" imgH="603284"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04"/>
                          <a:ext cx="2160"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32915" name="Line 19"/>
            <p:cNvSpPr>
              <a:spLocks noChangeShapeType="1"/>
            </p:cNvSpPr>
            <p:nvPr/>
          </p:nvSpPr>
          <p:spPr bwMode="auto">
            <a:xfrm>
              <a:off x="768" y="1776"/>
              <a:ext cx="24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16" name="Oval 20"/>
            <p:cNvSpPr>
              <a:spLocks noChangeArrowheads="1"/>
            </p:cNvSpPr>
            <p:nvPr/>
          </p:nvSpPr>
          <p:spPr bwMode="auto">
            <a:xfrm>
              <a:off x="816" y="1200"/>
              <a:ext cx="384" cy="336"/>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2917" name="Oval 21"/>
            <p:cNvSpPr>
              <a:spLocks noChangeArrowheads="1"/>
            </p:cNvSpPr>
            <p:nvPr/>
          </p:nvSpPr>
          <p:spPr bwMode="auto">
            <a:xfrm>
              <a:off x="1824" y="1152"/>
              <a:ext cx="384" cy="336"/>
            </a:xfrm>
            <a:prstGeom prst="ellipse">
              <a:avLst/>
            </a:prstGeom>
            <a:noFill/>
            <a:ln w="50800">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2918" name="Line 22"/>
            <p:cNvSpPr>
              <a:spLocks noChangeShapeType="1"/>
            </p:cNvSpPr>
            <p:nvPr/>
          </p:nvSpPr>
          <p:spPr bwMode="auto">
            <a:xfrm>
              <a:off x="1824" y="1776"/>
              <a:ext cx="1104" cy="3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32919" name="Text Box 23"/>
          <p:cNvSpPr txBox="1">
            <a:spLocks noChangeArrowheads="1"/>
          </p:cNvSpPr>
          <p:nvPr/>
        </p:nvSpPr>
        <p:spPr bwMode="auto">
          <a:xfrm>
            <a:off x="2133600" y="5791200"/>
            <a:ext cx="2286000" cy="3968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cs typeface="Arial" charset="0"/>
              </a:rPr>
              <a:t>Optimum pH is 8</a:t>
            </a:r>
          </a:p>
        </p:txBody>
      </p:sp>
      <p:pic>
        <p:nvPicPr>
          <p:cNvPr id="10832920"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3886200"/>
            <a:ext cx="2057400"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32921" name="Group 25"/>
          <p:cNvGrpSpPr>
            <a:grpSpLocks/>
          </p:cNvGrpSpPr>
          <p:nvPr/>
        </p:nvGrpSpPr>
        <p:grpSpPr bwMode="auto">
          <a:xfrm>
            <a:off x="1524000" y="4038600"/>
            <a:ext cx="5257800" cy="1190625"/>
            <a:chOff x="960" y="2395"/>
            <a:chExt cx="3312" cy="750"/>
          </a:xfrm>
        </p:grpSpPr>
        <p:sp>
          <p:nvSpPr>
            <p:cNvPr id="10832922" name="Line 26"/>
            <p:cNvSpPr>
              <a:spLocks noChangeShapeType="1"/>
            </p:cNvSpPr>
            <p:nvPr/>
          </p:nvSpPr>
          <p:spPr bwMode="auto">
            <a:xfrm>
              <a:off x="2064" y="2400"/>
              <a:ext cx="0" cy="384"/>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23" name="Line 27"/>
            <p:cNvSpPr>
              <a:spLocks noChangeShapeType="1"/>
            </p:cNvSpPr>
            <p:nvPr/>
          </p:nvSpPr>
          <p:spPr bwMode="auto">
            <a:xfrm>
              <a:off x="2976" y="2395"/>
              <a:ext cx="0" cy="384"/>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2924" name="Text Box 28"/>
            <p:cNvSpPr txBox="1">
              <a:spLocks noChangeArrowheads="1"/>
            </p:cNvSpPr>
            <p:nvPr/>
          </p:nvSpPr>
          <p:spPr bwMode="auto">
            <a:xfrm>
              <a:off x="1920" y="2741"/>
              <a:ext cx="12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0">
                  <a:latin typeface="Arial" charset="0"/>
                  <a:cs typeface="Arial" charset="0"/>
                </a:rPr>
                <a:t>L</a:t>
              </a:r>
              <a:r>
                <a:rPr lang="en-US" sz="1800" b="0" baseline="-25000">
                  <a:latin typeface="Arial" charset="0"/>
                  <a:cs typeface="Arial" charset="0"/>
                </a:rPr>
                <a:t>n</a:t>
              </a:r>
              <a:r>
                <a:rPr lang="en-US" sz="1800" b="0">
                  <a:latin typeface="Arial" charset="0"/>
                  <a:cs typeface="Arial" charset="0"/>
                </a:rPr>
                <a:t>Os</a:t>
              </a:r>
              <a:r>
                <a:rPr lang="en-US" sz="1800" b="0" baseline="30000">
                  <a:latin typeface="Arial" charset="0"/>
                  <a:cs typeface="Arial" charset="0"/>
                </a:rPr>
                <a:t>II</a:t>
              </a:r>
              <a:r>
                <a:rPr lang="en-US" sz="1800" b="0">
                  <a:latin typeface="Arial" charset="0"/>
                  <a:cs typeface="Arial" charset="0"/>
                </a:rPr>
                <a:t>(OH</a:t>
              </a:r>
              <a:r>
                <a:rPr lang="en-US" sz="1800" b="0" baseline="-25000">
                  <a:latin typeface="Arial" charset="0"/>
                  <a:cs typeface="Arial" charset="0"/>
                </a:rPr>
                <a:t>2</a:t>
              </a:r>
              <a:r>
                <a:rPr lang="en-US" sz="1800" b="0">
                  <a:latin typeface="Arial" charset="0"/>
                  <a:cs typeface="Arial" charset="0"/>
                </a:rPr>
                <a:t>)(OH)</a:t>
              </a:r>
              <a:r>
                <a:rPr lang="en-US" sz="1800" b="0" baseline="-25000">
                  <a:latin typeface="Arial" charset="0"/>
                  <a:cs typeface="Arial" charset="0"/>
                </a:rPr>
                <a:t>2</a:t>
              </a:r>
              <a:r>
                <a:rPr lang="en-US" sz="1800" b="0">
                  <a:latin typeface="Arial" charset="0"/>
                  <a:cs typeface="Arial" charset="0"/>
                </a:rPr>
                <a:t> is stable </a:t>
              </a:r>
            </a:p>
          </p:txBody>
        </p:sp>
        <p:sp>
          <p:nvSpPr>
            <p:cNvPr id="10832925" name="Text Box 29"/>
            <p:cNvSpPr txBox="1">
              <a:spLocks noChangeArrowheads="1"/>
            </p:cNvSpPr>
            <p:nvPr/>
          </p:nvSpPr>
          <p:spPr bwMode="auto">
            <a:xfrm>
              <a:off x="3360" y="2726"/>
              <a:ext cx="9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0">
                  <a:latin typeface="Arial" charset="0"/>
                  <a:cs typeface="Arial" charset="0"/>
                </a:rPr>
                <a:t>L</a:t>
              </a:r>
              <a:r>
                <a:rPr lang="en-US" sz="1800" b="0" baseline="-25000">
                  <a:latin typeface="Arial" charset="0"/>
                  <a:cs typeface="Arial" charset="0"/>
                </a:rPr>
                <a:t>n</a:t>
              </a:r>
              <a:r>
                <a:rPr lang="en-US" sz="1800" b="0">
                  <a:latin typeface="Arial" charset="0"/>
                  <a:cs typeface="Arial" charset="0"/>
                </a:rPr>
                <a:t>Os</a:t>
              </a:r>
              <a:r>
                <a:rPr lang="en-US" sz="1800" b="0" baseline="30000">
                  <a:latin typeface="Arial" charset="0"/>
                  <a:cs typeface="Arial" charset="0"/>
                </a:rPr>
                <a:t>II</a:t>
              </a:r>
              <a:r>
                <a:rPr lang="en-US" sz="1800" b="0">
                  <a:latin typeface="Arial" charset="0"/>
                  <a:cs typeface="Arial" charset="0"/>
                </a:rPr>
                <a:t>(OH)</a:t>
              </a:r>
              <a:r>
                <a:rPr lang="en-US" sz="1800" b="0" baseline="-25000">
                  <a:latin typeface="Arial" charset="0"/>
                  <a:cs typeface="Arial" charset="0"/>
                </a:rPr>
                <a:t>3</a:t>
              </a:r>
              <a:r>
                <a:rPr lang="en-US" sz="1800" b="0" baseline="30000">
                  <a:latin typeface="Arial" charset="0"/>
                  <a:cs typeface="Arial" charset="0"/>
                </a:rPr>
                <a:t>-</a:t>
              </a:r>
              <a:endParaRPr lang="en-US" sz="1800" b="0">
                <a:latin typeface="Arial" charset="0"/>
                <a:cs typeface="Arial" charset="0"/>
              </a:endParaRPr>
            </a:p>
            <a:p>
              <a:pPr algn="ctr" eaLnBrk="1" hangingPunct="1"/>
              <a:r>
                <a:rPr lang="en-US" sz="1800" b="0">
                  <a:latin typeface="Arial" charset="0"/>
                  <a:cs typeface="Arial" charset="0"/>
                </a:rPr>
                <a:t>is stable </a:t>
              </a:r>
            </a:p>
          </p:txBody>
        </p:sp>
        <p:sp>
          <p:nvSpPr>
            <p:cNvPr id="10832926" name="Text Box 30"/>
            <p:cNvSpPr txBox="1">
              <a:spLocks noChangeArrowheads="1"/>
            </p:cNvSpPr>
            <p:nvPr/>
          </p:nvSpPr>
          <p:spPr bwMode="auto">
            <a:xfrm>
              <a:off x="960" y="2741"/>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b="0">
                  <a:latin typeface="Arial" charset="0"/>
                  <a:cs typeface="Arial" charset="0"/>
                </a:rPr>
                <a:t>L</a:t>
              </a:r>
              <a:r>
                <a:rPr lang="en-US" sz="1800" b="0" baseline="-25000">
                  <a:latin typeface="Arial" charset="0"/>
                  <a:cs typeface="Arial" charset="0"/>
                </a:rPr>
                <a:t>n</a:t>
              </a:r>
              <a:r>
                <a:rPr lang="en-US" sz="1800" b="0">
                  <a:latin typeface="Arial" charset="0"/>
                  <a:cs typeface="Arial" charset="0"/>
                </a:rPr>
                <a:t>Os</a:t>
              </a:r>
              <a:r>
                <a:rPr lang="en-US" sz="1800" b="0" baseline="30000">
                  <a:latin typeface="Arial" charset="0"/>
                  <a:cs typeface="Arial" charset="0"/>
                </a:rPr>
                <a:t>II</a:t>
              </a:r>
              <a:r>
                <a:rPr lang="en-US" sz="1800" b="0">
                  <a:latin typeface="Arial" charset="0"/>
                  <a:cs typeface="Arial" charset="0"/>
                </a:rPr>
                <a:t>(OH</a:t>
              </a:r>
              <a:r>
                <a:rPr lang="en-US" sz="1800" b="0" baseline="-25000">
                  <a:latin typeface="Arial" charset="0"/>
                  <a:cs typeface="Arial" charset="0"/>
                </a:rPr>
                <a:t>2</a:t>
              </a:r>
              <a:r>
                <a:rPr lang="en-US" sz="1800" b="0">
                  <a:latin typeface="Arial" charset="0"/>
                  <a:cs typeface="Arial" charset="0"/>
                </a:rPr>
                <a:t>)</a:t>
              </a:r>
              <a:r>
                <a:rPr lang="en-US" sz="1800" b="0" baseline="-25000">
                  <a:latin typeface="Arial" charset="0"/>
                  <a:cs typeface="Arial" charset="0"/>
                </a:rPr>
                <a:t>3</a:t>
              </a:r>
              <a:r>
                <a:rPr lang="en-US" sz="1800" b="0" baseline="30000">
                  <a:latin typeface="Arial" charset="0"/>
                  <a:cs typeface="Arial" charset="0"/>
                </a:rPr>
                <a:t>+2</a:t>
              </a:r>
              <a:r>
                <a:rPr lang="en-US" sz="1800" b="0">
                  <a:latin typeface="Arial" charset="0"/>
                  <a:cs typeface="Arial" charset="0"/>
                </a:rPr>
                <a:t> </a:t>
              </a:r>
            </a:p>
            <a:p>
              <a:pPr algn="ctr" eaLnBrk="1" hangingPunct="1"/>
              <a:r>
                <a:rPr lang="en-US" sz="1800" b="0">
                  <a:latin typeface="Arial" charset="0"/>
                  <a:cs typeface="Arial" charset="0"/>
                </a:rPr>
                <a:t>is stable </a:t>
              </a:r>
            </a:p>
          </p:txBody>
        </p:sp>
      </p:grpSp>
      <p:sp>
        <p:nvSpPr>
          <p:cNvPr id="10832927" name="Text Box 31"/>
          <p:cNvSpPr txBox="1">
            <a:spLocks noChangeArrowheads="1"/>
          </p:cNvSpPr>
          <p:nvPr/>
        </p:nvSpPr>
        <p:spPr bwMode="auto">
          <a:xfrm>
            <a:off x="4191000" y="914400"/>
            <a:ext cx="4953000" cy="10064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0">
                <a:latin typeface="Arial" charset="0"/>
                <a:cs typeface="Arial" charset="0"/>
              </a:rPr>
              <a:t>Predict the relative free energies of possible catalyst resting states and transition states as a function of pH.</a:t>
            </a:r>
          </a:p>
        </p:txBody>
      </p:sp>
      <p:sp>
        <p:nvSpPr>
          <p:cNvPr id="10832928" name="Line 32"/>
          <p:cNvSpPr>
            <a:spLocks noChangeShapeType="1"/>
          </p:cNvSpPr>
          <p:nvPr/>
        </p:nvSpPr>
        <p:spPr bwMode="auto">
          <a:xfrm flipV="1">
            <a:off x="3276600" y="4038600"/>
            <a:ext cx="0" cy="1752600"/>
          </a:xfrm>
          <a:prstGeom prst="line">
            <a:avLst/>
          </a:prstGeom>
          <a:noFill/>
          <a:ln w="50800">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695319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2"/>
          <p:cNvSpPr>
            <a:spLocks noGrp="1"/>
          </p:cNvSpPr>
          <p:nvPr>
            <p:ph type="sldNum" sz="quarter" idx="10"/>
          </p:nvPr>
        </p:nvSpPr>
        <p:spPr/>
        <p:txBody>
          <a:bodyPr/>
          <a:lstStyle/>
          <a:p>
            <a:fld id="{D3B20570-5B5C-4608-B9E9-0FF920B419B5}" type="slidenum">
              <a:rPr lang="en-US"/>
              <a:pPr/>
              <a:t>6</a:t>
            </a:fld>
            <a:endParaRPr lang="en-US"/>
          </a:p>
        </p:txBody>
      </p:sp>
      <p:sp>
        <p:nvSpPr>
          <p:cNvPr id="4952066" name="Rectangle 2"/>
          <p:cNvSpPr>
            <a:spLocks noGrp="1" noChangeArrowheads="1"/>
          </p:cNvSpPr>
          <p:nvPr>
            <p:ph type="title"/>
          </p:nvPr>
        </p:nvSpPr>
        <p:spPr>
          <a:xfrm>
            <a:off x="-152400" y="0"/>
            <a:ext cx="9296400" cy="838200"/>
          </a:xfrm>
        </p:spPr>
        <p:txBody>
          <a:bodyPr/>
          <a:lstStyle/>
          <a:p>
            <a:r>
              <a:rPr lang="en-US" sz="2800" dirty="0" smtClean="0"/>
              <a:t>Strategy Industrial Projects:</a:t>
            </a:r>
            <a:r>
              <a:rPr lang="en-US" sz="2800" dirty="0"/>
              <a:t> </a:t>
            </a:r>
            <a:r>
              <a:rPr lang="en-US" sz="2800" dirty="0" smtClean="0"/>
              <a:t>Couple 1</a:t>
            </a:r>
            <a:r>
              <a:rPr lang="en-US" sz="2800" baseline="30000" dirty="0" smtClean="0"/>
              <a:t>st</a:t>
            </a:r>
            <a:r>
              <a:rPr lang="en-US" sz="2800" dirty="0"/>
              <a:t> Principles to Simulations </a:t>
            </a:r>
            <a:r>
              <a:rPr lang="en-US" sz="2800" dirty="0" smtClean="0"/>
              <a:t>on realistic </a:t>
            </a:r>
            <a:r>
              <a:rPr lang="en-US" sz="2800" dirty="0" smtClean="0"/>
              <a:t>materials</a:t>
            </a:r>
            <a:endParaRPr lang="en-US" sz="2800" dirty="0">
              <a:solidFill>
                <a:srgbClr val="008000"/>
              </a:solidFill>
            </a:endParaRPr>
          </a:p>
        </p:txBody>
      </p:sp>
      <p:sp>
        <p:nvSpPr>
          <p:cNvPr id="4952067" name="Text Box 3"/>
          <p:cNvSpPr txBox="1">
            <a:spLocks noChangeArrowheads="1"/>
          </p:cNvSpPr>
          <p:nvPr/>
        </p:nvSpPr>
        <p:spPr bwMode="auto">
          <a:xfrm>
            <a:off x="4725988" y="5483225"/>
            <a:ext cx="4418012" cy="13747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US" sz="1600" b="0" dirty="0">
                <a:solidFill>
                  <a:srgbClr val="000099"/>
                </a:solidFill>
                <a:latin typeface="Arial" charset="0"/>
              </a:rPr>
              <a:t>Big breakthrough making FC simulations practical:</a:t>
            </a:r>
          </a:p>
          <a:p>
            <a:r>
              <a:rPr lang="en-US" b="0" dirty="0">
                <a:solidFill>
                  <a:srgbClr val="000099"/>
                </a:solidFill>
                <a:latin typeface="Arial" charset="0"/>
              </a:rPr>
              <a:t>reactive force fields based on QM</a:t>
            </a:r>
          </a:p>
          <a:p>
            <a:r>
              <a:rPr lang="en-US" sz="1600" b="0" dirty="0">
                <a:solidFill>
                  <a:srgbClr val="000099"/>
                </a:solidFill>
                <a:latin typeface="Arial" charset="0"/>
              </a:rPr>
              <a:t>Describes: </a:t>
            </a:r>
            <a:r>
              <a:rPr lang="en-US" sz="1600" b="0" dirty="0" err="1">
                <a:solidFill>
                  <a:srgbClr val="000099"/>
                </a:solidFill>
                <a:latin typeface="Arial" charset="0"/>
              </a:rPr>
              <a:t>chemistry,charge</a:t>
            </a:r>
            <a:r>
              <a:rPr lang="en-US" sz="1600" b="0" dirty="0">
                <a:solidFill>
                  <a:srgbClr val="000099"/>
                </a:solidFill>
                <a:latin typeface="Arial" charset="0"/>
              </a:rPr>
              <a:t> transfer, etc. For metals, oxides, organics.</a:t>
            </a:r>
          </a:p>
        </p:txBody>
      </p:sp>
      <p:sp>
        <p:nvSpPr>
          <p:cNvPr id="4952068" name="Text Box 4"/>
          <p:cNvSpPr txBox="1">
            <a:spLocks noChangeArrowheads="1"/>
          </p:cNvSpPr>
          <p:nvPr/>
        </p:nvSpPr>
        <p:spPr bwMode="auto">
          <a:xfrm>
            <a:off x="73025" y="5911850"/>
            <a:ext cx="4475163" cy="94615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US" sz="1800">
                <a:solidFill>
                  <a:srgbClr val="000099"/>
                </a:solidFill>
                <a:latin typeface="Arial" charset="0"/>
              </a:rPr>
              <a:t>Accurate calculations for bulk phases and molecules</a:t>
            </a:r>
            <a:r>
              <a:rPr lang="en-US">
                <a:solidFill>
                  <a:srgbClr val="000099"/>
                </a:solidFill>
                <a:latin typeface="Arial" charset="0"/>
              </a:rPr>
              <a:t> </a:t>
            </a:r>
            <a:r>
              <a:rPr lang="en-US" sz="1600" b="0">
                <a:solidFill>
                  <a:srgbClr val="FF3300"/>
                </a:solidFill>
                <a:latin typeface="Arial" charset="0"/>
              </a:rPr>
              <a:t>(EOS, bond dissociation)</a:t>
            </a:r>
          </a:p>
          <a:p>
            <a:r>
              <a:rPr lang="en-US" sz="1800">
                <a:solidFill>
                  <a:srgbClr val="008000"/>
                </a:solidFill>
                <a:latin typeface="Arial" charset="0"/>
              </a:rPr>
              <a:t>Chemical Reactions (P-450 oxidation)</a:t>
            </a:r>
          </a:p>
        </p:txBody>
      </p:sp>
      <p:grpSp>
        <p:nvGrpSpPr>
          <p:cNvPr id="4952069" name="Group 5"/>
          <p:cNvGrpSpPr>
            <a:grpSpLocks/>
          </p:cNvGrpSpPr>
          <p:nvPr/>
        </p:nvGrpSpPr>
        <p:grpSpPr bwMode="auto">
          <a:xfrm>
            <a:off x="225425" y="2439988"/>
            <a:ext cx="8918575" cy="3656012"/>
            <a:chOff x="142" y="1334"/>
            <a:chExt cx="5618" cy="2303"/>
          </a:xfrm>
        </p:grpSpPr>
        <p:sp>
          <p:nvSpPr>
            <p:cNvPr id="4952070" name="AutoShape 6"/>
            <p:cNvSpPr>
              <a:spLocks noChangeAspect="1" noChangeArrowheads="1"/>
            </p:cNvSpPr>
            <p:nvPr/>
          </p:nvSpPr>
          <p:spPr bwMode="auto">
            <a:xfrm>
              <a:off x="748" y="2596"/>
              <a:ext cx="621" cy="501"/>
            </a:xfrm>
            <a:prstGeom prst="roundRect">
              <a:avLst>
                <a:gd name="adj" fmla="val 16667"/>
              </a:avLst>
            </a:prstGeom>
            <a:gradFill rotWithShape="0">
              <a:gsLst>
                <a:gs pos="0">
                  <a:srgbClr val="C0C0C0"/>
                </a:gs>
                <a:gs pos="100000">
                  <a:srgbClr val="C0C0C0">
                    <a:gamma/>
                    <a:shade val="46275"/>
                    <a:invGamma/>
                  </a:srgbClr>
                </a:gs>
              </a:gsLst>
              <a:lin ang="18900000" scaled="1"/>
            </a:gradFill>
            <a:ln w="9525">
              <a:solidFill>
                <a:srgbClr val="99CC00"/>
              </a:solidFill>
              <a:round/>
              <a:headEnd/>
              <a:tailEnd/>
            </a:ln>
          </p:spPr>
          <p:txBody>
            <a:bodyPr/>
            <a:lstStyle/>
            <a:p>
              <a:endParaRPr lang="en-US"/>
            </a:p>
          </p:txBody>
        </p:sp>
        <p:sp>
          <p:nvSpPr>
            <p:cNvPr id="4952071" name="AutoShape 7"/>
            <p:cNvSpPr>
              <a:spLocks noChangeAspect="1" noChangeArrowheads="1"/>
            </p:cNvSpPr>
            <p:nvPr/>
          </p:nvSpPr>
          <p:spPr bwMode="auto">
            <a:xfrm>
              <a:off x="2245" y="1683"/>
              <a:ext cx="621" cy="502"/>
            </a:xfrm>
            <a:prstGeom prst="roundRect">
              <a:avLst>
                <a:gd name="adj" fmla="val 16667"/>
              </a:avLst>
            </a:prstGeom>
            <a:gradFill rotWithShape="0">
              <a:gsLst>
                <a:gs pos="0">
                  <a:srgbClr val="C0C0C0"/>
                </a:gs>
                <a:gs pos="100000">
                  <a:srgbClr val="C0C0C0">
                    <a:gamma/>
                    <a:shade val="46275"/>
                    <a:invGamma/>
                  </a:srgbClr>
                </a:gs>
              </a:gsLst>
              <a:lin ang="18900000" scaled="1"/>
            </a:gradFill>
            <a:ln w="38100">
              <a:solidFill>
                <a:srgbClr val="0000FF"/>
              </a:solidFill>
              <a:round/>
              <a:headEnd/>
              <a:tailEnd/>
            </a:ln>
          </p:spPr>
          <p:txBody>
            <a:bodyPr/>
            <a:lstStyle/>
            <a:p>
              <a:endParaRPr lang="en-US"/>
            </a:p>
          </p:txBody>
        </p:sp>
        <p:sp>
          <p:nvSpPr>
            <p:cNvPr id="4952072" name="AutoShape 8"/>
            <p:cNvSpPr>
              <a:spLocks noChangeAspect="1" noChangeArrowheads="1"/>
            </p:cNvSpPr>
            <p:nvPr/>
          </p:nvSpPr>
          <p:spPr bwMode="auto">
            <a:xfrm>
              <a:off x="1766" y="1997"/>
              <a:ext cx="622" cy="502"/>
            </a:xfrm>
            <a:prstGeom prst="roundRect">
              <a:avLst>
                <a:gd name="adj" fmla="val 16667"/>
              </a:avLst>
            </a:prstGeom>
            <a:gradFill rotWithShape="0">
              <a:gsLst>
                <a:gs pos="0">
                  <a:srgbClr val="C0C0C0"/>
                </a:gs>
                <a:gs pos="100000">
                  <a:srgbClr val="C0C0C0">
                    <a:gamma/>
                    <a:shade val="46275"/>
                    <a:invGamma/>
                  </a:srgbClr>
                </a:gs>
              </a:gsLst>
              <a:lin ang="18900000" scaled="1"/>
            </a:gradFill>
            <a:ln w="38100">
              <a:solidFill>
                <a:srgbClr val="0000FF"/>
              </a:solidFill>
              <a:round/>
              <a:headEnd/>
              <a:tailEnd/>
            </a:ln>
          </p:spPr>
          <p:txBody>
            <a:bodyPr/>
            <a:lstStyle/>
            <a:p>
              <a:endParaRPr lang="en-US"/>
            </a:p>
          </p:txBody>
        </p:sp>
        <p:grpSp>
          <p:nvGrpSpPr>
            <p:cNvPr id="4952073" name="Group 9"/>
            <p:cNvGrpSpPr>
              <a:grpSpLocks noChangeAspect="1"/>
            </p:cNvGrpSpPr>
            <p:nvPr/>
          </p:nvGrpSpPr>
          <p:grpSpPr bwMode="auto">
            <a:xfrm>
              <a:off x="661" y="1576"/>
              <a:ext cx="2830" cy="1681"/>
              <a:chOff x="1248" y="1488"/>
              <a:chExt cx="3360" cy="2160"/>
            </a:xfrm>
          </p:grpSpPr>
          <p:sp>
            <p:nvSpPr>
              <p:cNvPr id="4952074" name="Line 10"/>
              <p:cNvSpPr>
                <a:spLocks noChangeAspect="1" noChangeShapeType="1"/>
              </p:cNvSpPr>
              <p:nvPr/>
            </p:nvSpPr>
            <p:spPr bwMode="auto">
              <a:xfrm>
                <a:off x="1248" y="1488"/>
                <a:ext cx="0" cy="2160"/>
              </a:xfrm>
              <a:prstGeom prst="line">
                <a:avLst/>
              </a:prstGeom>
              <a:noFill/>
              <a:ln w="38100">
                <a:solidFill>
                  <a:srgbClr val="0033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nchor="ctr">
                <a:spAutoFit/>
              </a:bodyPr>
              <a:lstStyle/>
              <a:p>
                <a:endParaRPr lang="en-US"/>
              </a:p>
            </p:txBody>
          </p:sp>
          <p:sp>
            <p:nvSpPr>
              <p:cNvPr id="4952075" name="Line 11"/>
              <p:cNvSpPr>
                <a:spLocks noChangeAspect="1" noChangeShapeType="1"/>
              </p:cNvSpPr>
              <p:nvPr/>
            </p:nvSpPr>
            <p:spPr bwMode="auto">
              <a:xfrm>
                <a:off x="1248" y="3648"/>
                <a:ext cx="3360" cy="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nchor="ctr">
                <a:spAutoFit/>
              </a:bodyPr>
              <a:lstStyle/>
              <a:p>
                <a:endParaRPr lang="en-US"/>
              </a:p>
            </p:txBody>
          </p:sp>
        </p:grpSp>
        <p:sp>
          <p:nvSpPr>
            <p:cNvPr id="4952076" name="Text Box 12"/>
            <p:cNvSpPr txBox="1">
              <a:spLocks noChangeAspect="1" noChangeArrowheads="1"/>
            </p:cNvSpPr>
            <p:nvPr/>
          </p:nvSpPr>
          <p:spPr bwMode="auto">
            <a:xfrm>
              <a:off x="316" y="1334"/>
              <a:ext cx="372" cy="231"/>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800" b="0">
                  <a:solidFill>
                    <a:srgbClr val="0000FF"/>
                  </a:solidFill>
                </a:rPr>
                <a:t>time</a:t>
              </a:r>
            </a:p>
          </p:txBody>
        </p:sp>
        <p:sp>
          <p:nvSpPr>
            <p:cNvPr id="4952077" name="Text Box 13"/>
            <p:cNvSpPr txBox="1">
              <a:spLocks noChangeAspect="1" noChangeArrowheads="1"/>
            </p:cNvSpPr>
            <p:nvPr/>
          </p:nvSpPr>
          <p:spPr bwMode="auto">
            <a:xfrm>
              <a:off x="3112" y="2962"/>
              <a:ext cx="588" cy="231"/>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800" b="0">
                  <a:solidFill>
                    <a:srgbClr val="0000FF"/>
                  </a:solidFill>
                </a:rPr>
                <a:t>distance</a:t>
              </a:r>
            </a:p>
          </p:txBody>
        </p:sp>
        <p:sp>
          <p:nvSpPr>
            <p:cNvPr id="4952078" name="Text Box 14"/>
            <p:cNvSpPr txBox="1">
              <a:spLocks noChangeAspect="1" noChangeArrowheads="1"/>
            </p:cNvSpPr>
            <p:nvPr/>
          </p:nvSpPr>
          <p:spPr bwMode="auto">
            <a:xfrm>
              <a:off x="142" y="1601"/>
              <a:ext cx="629" cy="1444"/>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lIns="92075" tIns="46038" rIns="92075" bIns="46038">
              <a:spAutoFit/>
            </a:bodyPr>
            <a:lstStyle/>
            <a:p>
              <a:r>
                <a:rPr lang="en-US" sz="1600" b="0">
                  <a:solidFill>
                    <a:srgbClr val="000080"/>
                  </a:solidFill>
                </a:rPr>
                <a:t>hours</a:t>
              </a:r>
            </a:p>
            <a:p>
              <a:endParaRPr lang="en-US" sz="1600" b="0">
                <a:solidFill>
                  <a:srgbClr val="000080"/>
                </a:solidFill>
              </a:endParaRPr>
            </a:p>
            <a:p>
              <a:r>
                <a:rPr lang="en-US" sz="1600" b="0">
                  <a:solidFill>
                    <a:srgbClr val="000080"/>
                  </a:solidFill>
                </a:rPr>
                <a:t>millisec</a:t>
              </a:r>
            </a:p>
            <a:p>
              <a:endParaRPr lang="en-US" sz="1600" b="0">
                <a:solidFill>
                  <a:srgbClr val="000080"/>
                </a:solidFill>
              </a:endParaRPr>
            </a:p>
            <a:p>
              <a:r>
                <a:rPr lang="en-US" sz="1600" b="0">
                  <a:solidFill>
                    <a:srgbClr val="000080"/>
                  </a:solidFill>
                </a:rPr>
                <a:t>nanosec</a:t>
              </a:r>
            </a:p>
            <a:p>
              <a:endParaRPr lang="en-US" sz="1600" b="0">
                <a:solidFill>
                  <a:srgbClr val="000080"/>
                </a:solidFill>
              </a:endParaRPr>
            </a:p>
            <a:p>
              <a:r>
                <a:rPr lang="en-US" sz="1600" b="0">
                  <a:solidFill>
                    <a:srgbClr val="000080"/>
                  </a:solidFill>
                </a:rPr>
                <a:t>picosec</a:t>
              </a:r>
            </a:p>
            <a:p>
              <a:endParaRPr lang="en-US" sz="1600" b="0">
                <a:solidFill>
                  <a:srgbClr val="000080"/>
                </a:solidFill>
              </a:endParaRPr>
            </a:p>
            <a:p>
              <a:r>
                <a:rPr lang="en-US" sz="1600" b="0">
                  <a:solidFill>
                    <a:srgbClr val="000080"/>
                  </a:solidFill>
                </a:rPr>
                <a:t>femtosec</a:t>
              </a:r>
            </a:p>
          </p:txBody>
        </p:sp>
        <p:sp>
          <p:nvSpPr>
            <p:cNvPr id="4952079" name="Text Box 15"/>
            <p:cNvSpPr txBox="1">
              <a:spLocks noChangeAspect="1" noChangeArrowheads="1"/>
            </p:cNvSpPr>
            <p:nvPr/>
          </p:nvSpPr>
          <p:spPr bwMode="auto">
            <a:xfrm>
              <a:off x="680" y="3350"/>
              <a:ext cx="2298" cy="21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400" b="0">
                  <a:solidFill>
                    <a:srgbClr val="000080"/>
                  </a:solidFill>
                </a:rPr>
                <a:t> </a:t>
              </a:r>
              <a:r>
                <a:rPr lang="en-US" sz="1600" b="0">
                  <a:solidFill>
                    <a:srgbClr val="000080"/>
                  </a:solidFill>
                </a:rPr>
                <a:t>Å            nm             micron    mm    yards</a:t>
              </a:r>
              <a:endParaRPr lang="en-US" sz="1600" b="0">
                <a:solidFill>
                  <a:srgbClr val="0000FF"/>
                </a:solidFill>
              </a:endParaRPr>
            </a:p>
          </p:txBody>
        </p:sp>
        <p:sp>
          <p:nvSpPr>
            <p:cNvPr id="4952080" name="Line 16"/>
            <p:cNvSpPr>
              <a:spLocks noChangeAspect="1" noChangeShapeType="1"/>
            </p:cNvSpPr>
            <p:nvPr/>
          </p:nvSpPr>
          <p:spPr bwMode="auto">
            <a:xfrm>
              <a:off x="1018" y="1677"/>
              <a:ext cx="0" cy="9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81" name="Line 17"/>
            <p:cNvSpPr>
              <a:spLocks noChangeAspect="1" noChangeShapeType="1"/>
            </p:cNvSpPr>
            <p:nvPr/>
          </p:nvSpPr>
          <p:spPr bwMode="auto">
            <a:xfrm>
              <a:off x="1530" y="1634"/>
              <a:ext cx="0" cy="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82" name="Line 18"/>
            <p:cNvSpPr>
              <a:spLocks noChangeAspect="1" noChangeShapeType="1"/>
            </p:cNvSpPr>
            <p:nvPr/>
          </p:nvSpPr>
          <p:spPr bwMode="auto">
            <a:xfrm>
              <a:off x="2042" y="1483"/>
              <a:ext cx="1" cy="5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83" name="Line 19"/>
            <p:cNvSpPr>
              <a:spLocks noChangeAspect="1" noChangeShapeType="1"/>
            </p:cNvSpPr>
            <p:nvPr/>
          </p:nvSpPr>
          <p:spPr bwMode="auto">
            <a:xfrm>
              <a:off x="2528" y="1463"/>
              <a:ext cx="1" cy="2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84" name="AutoShape 20"/>
            <p:cNvSpPr>
              <a:spLocks noChangeAspect="1" noChangeArrowheads="1"/>
            </p:cNvSpPr>
            <p:nvPr/>
          </p:nvSpPr>
          <p:spPr bwMode="auto">
            <a:xfrm>
              <a:off x="1233" y="2301"/>
              <a:ext cx="650" cy="502"/>
            </a:xfrm>
            <a:prstGeom prst="roundRect">
              <a:avLst>
                <a:gd name="adj" fmla="val 16667"/>
              </a:avLst>
            </a:prstGeom>
            <a:gradFill rotWithShape="0">
              <a:gsLst>
                <a:gs pos="0">
                  <a:srgbClr val="C0C0C0"/>
                </a:gs>
                <a:gs pos="100000">
                  <a:srgbClr val="C0C0C0">
                    <a:gamma/>
                    <a:shade val="46275"/>
                    <a:invGamma/>
                  </a:srgbClr>
                </a:gs>
              </a:gsLst>
              <a:lin ang="18900000" scaled="1"/>
            </a:gradFill>
            <a:ln w="38100">
              <a:solidFill>
                <a:srgbClr val="0000FF"/>
              </a:solidFill>
              <a:round/>
              <a:headEnd/>
              <a:tailEnd/>
            </a:ln>
          </p:spPr>
          <p:txBody>
            <a:bodyPr/>
            <a:lstStyle/>
            <a:p>
              <a:endParaRPr lang="en-US"/>
            </a:p>
          </p:txBody>
        </p:sp>
        <p:sp>
          <p:nvSpPr>
            <p:cNvPr id="4952085" name="Text Box 21"/>
            <p:cNvSpPr txBox="1">
              <a:spLocks noChangeAspect="1" noChangeArrowheads="1"/>
            </p:cNvSpPr>
            <p:nvPr/>
          </p:nvSpPr>
          <p:spPr bwMode="auto">
            <a:xfrm>
              <a:off x="1883" y="2170"/>
              <a:ext cx="446" cy="19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400">
                  <a:solidFill>
                    <a:srgbClr val="0000FF"/>
                  </a:solidFill>
                </a:rPr>
                <a:t>MESO</a:t>
              </a:r>
            </a:p>
          </p:txBody>
        </p:sp>
        <p:sp>
          <p:nvSpPr>
            <p:cNvPr id="4952086" name="Text Box 22"/>
            <p:cNvSpPr txBox="1">
              <a:spLocks noChangeAspect="1" noChangeArrowheads="1"/>
            </p:cNvSpPr>
            <p:nvPr/>
          </p:nvSpPr>
          <p:spPr bwMode="auto">
            <a:xfrm>
              <a:off x="2203" y="1763"/>
              <a:ext cx="662" cy="326"/>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pPr algn="ctr"/>
              <a:r>
                <a:rPr lang="en-US" sz="1400">
                  <a:solidFill>
                    <a:srgbClr val="0000FF"/>
                  </a:solidFill>
                </a:rPr>
                <a:t>Continuum</a:t>
              </a:r>
            </a:p>
            <a:p>
              <a:pPr algn="ctr"/>
              <a:r>
                <a:rPr lang="en-US" sz="1400">
                  <a:solidFill>
                    <a:srgbClr val="0000FF"/>
                  </a:solidFill>
                </a:rPr>
                <a:t>(FEM)</a:t>
              </a:r>
              <a:endParaRPr lang="en-US">
                <a:solidFill>
                  <a:srgbClr val="0000FF"/>
                </a:solidFill>
              </a:endParaRPr>
            </a:p>
          </p:txBody>
        </p:sp>
        <p:sp>
          <p:nvSpPr>
            <p:cNvPr id="4952087" name="Text Box 23"/>
            <p:cNvSpPr txBox="1">
              <a:spLocks noChangeAspect="1" noChangeArrowheads="1"/>
            </p:cNvSpPr>
            <p:nvPr/>
          </p:nvSpPr>
          <p:spPr bwMode="auto">
            <a:xfrm>
              <a:off x="878" y="2784"/>
              <a:ext cx="309" cy="19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400">
                  <a:solidFill>
                    <a:srgbClr val="0000FF"/>
                  </a:solidFill>
                </a:rPr>
                <a:t>QM</a:t>
              </a:r>
            </a:p>
          </p:txBody>
        </p:sp>
        <p:sp>
          <p:nvSpPr>
            <p:cNvPr id="4952088" name="Text Box 24"/>
            <p:cNvSpPr txBox="1">
              <a:spLocks noChangeAspect="1" noChangeArrowheads="1"/>
            </p:cNvSpPr>
            <p:nvPr/>
          </p:nvSpPr>
          <p:spPr bwMode="auto">
            <a:xfrm>
              <a:off x="1445" y="2483"/>
              <a:ext cx="303" cy="19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CCCC00"/>
                    </a:outerShdw>
                  </a:effectLst>
                </a14:hiddenEffects>
              </a:ext>
            </a:extLst>
          </p:spPr>
          <p:txBody>
            <a:bodyPr wrap="none" lIns="92075" tIns="46038" rIns="92075" bIns="46038">
              <a:spAutoFit/>
            </a:bodyPr>
            <a:lstStyle/>
            <a:p>
              <a:r>
                <a:rPr lang="en-US" sz="1400">
                  <a:solidFill>
                    <a:srgbClr val="0000FF"/>
                  </a:solidFill>
                </a:rPr>
                <a:t>MD</a:t>
              </a:r>
            </a:p>
          </p:txBody>
        </p:sp>
        <p:sp>
          <p:nvSpPr>
            <p:cNvPr id="4952089" name="AutoShape 25"/>
            <p:cNvSpPr>
              <a:spLocks noChangeAspect="1" noChangeArrowheads="1"/>
            </p:cNvSpPr>
            <p:nvPr/>
          </p:nvSpPr>
          <p:spPr bwMode="auto">
            <a:xfrm>
              <a:off x="1766" y="1991"/>
              <a:ext cx="622" cy="502"/>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2090" name="AutoShape 26"/>
            <p:cNvSpPr>
              <a:spLocks noChangeAspect="1" noChangeArrowheads="1"/>
            </p:cNvSpPr>
            <p:nvPr/>
          </p:nvSpPr>
          <p:spPr bwMode="auto">
            <a:xfrm>
              <a:off x="2245" y="1677"/>
              <a:ext cx="621" cy="502"/>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2091" name="Line 27"/>
            <p:cNvSpPr>
              <a:spLocks noChangeAspect="1" noChangeShapeType="1"/>
            </p:cNvSpPr>
            <p:nvPr/>
          </p:nvSpPr>
          <p:spPr bwMode="auto">
            <a:xfrm flipV="1">
              <a:off x="2722" y="2185"/>
              <a:ext cx="1" cy="80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92" name="Line 28"/>
            <p:cNvSpPr>
              <a:spLocks noChangeAspect="1" noChangeShapeType="1"/>
            </p:cNvSpPr>
            <p:nvPr/>
          </p:nvSpPr>
          <p:spPr bwMode="auto">
            <a:xfrm flipV="1">
              <a:off x="2225" y="2499"/>
              <a:ext cx="1" cy="507"/>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93" name="Line 29"/>
            <p:cNvSpPr>
              <a:spLocks noChangeAspect="1" noChangeShapeType="1"/>
            </p:cNvSpPr>
            <p:nvPr/>
          </p:nvSpPr>
          <p:spPr bwMode="auto">
            <a:xfrm flipV="1">
              <a:off x="1573" y="2875"/>
              <a:ext cx="0" cy="11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94" name="Line 30"/>
            <p:cNvSpPr>
              <a:spLocks noChangeAspect="1" noChangeShapeType="1"/>
            </p:cNvSpPr>
            <p:nvPr/>
          </p:nvSpPr>
          <p:spPr bwMode="auto">
            <a:xfrm flipV="1">
              <a:off x="2619" y="2185"/>
              <a:ext cx="1" cy="453"/>
            </a:xfrm>
            <a:prstGeom prst="line">
              <a:avLst/>
            </a:prstGeom>
            <a:noFill/>
            <a:ln w="28575">
              <a:solidFill>
                <a:srgbClr val="99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95" name="Line 31"/>
            <p:cNvSpPr>
              <a:spLocks noChangeAspect="1" noChangeShapeType="1"/>
            </p:cNvSpPr>
            <p:nvPr/>
          </p:nvSpPr>
          <p:spPr bwMode="auto">
            <a:xfrm>
              <a:off x="2400" y="2381"/>
              <a:ext cx="113"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52096" name="Line 32"/>
            <p:cNvSpPr>
              <a:spLocks noChangeAspect="1" noChangeShapeType="1"/>
            </p:cNvSpPr>
            <p:nvPr/>
          </p:nvSpPr>
          <p:spPr bwMode="auto">
            <a:xfrm flipV="1">
              <a:off x="2509" y="2185"/>
              <a:ext cx="1" cy="189"/>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097" name="Line 33"/>
            <p:cNvSpPr>
              <a:spLocks noChangeAspect="1" noChangeShapeType="1"/>
            </p:cNvSpPr>
            <p:nvPr/>
          </p:nvSpPr>
          <p:spPr bwMode="auto">
            <a:xfrm>
              <a:off x="1917" y="2628"/>
              <a:ext cx="702" cy="0"/>
            </a:xfrm>
            <a:prstGeom prst="line">
              <a:avLst/>
            </a:prstGeom>
            <a:noFill/>
            <a:ln w="2857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52098" name="Text Box 34"/>
            <p:cNvSpPr txBox="1">
              <a:spLocks noChangeAspect="1" noChangeArrowheads="1"/>
            </p:cNvSpPr>
            <p:nvPr/>
          </p:nvSpPr>
          <p:spPr bwMode="auto">
            <a:xfrm>
              <a:off x="2359" y="2387"/>
              <a:ext cx="130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a:solidFill>
                  <a:srgbClr val="000080"/>
                </a:solidFill>
              </a:endParaRPr>
            </a:p>
          </p:txBody>
        </p:sp>
        <p:sp>
          <p:nvSpPr>
            <p:cNvPr id="4952099" name="Line 35"/>
            <p:cNvSpPr>
              <a:spLocks noChangeAspect="1" noChangeShapeType="1"/>
            </p:cNvSpPr>
            <p:nvPr/>
          </p:nvSpPr>
          <p:spPr bwMode="auto">
            <a:xfrm>
              <a:off x="2885" y="1953"/>
              <a:ext cx="227" cy="1"/>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100" name="AutoShape 36"/>
            <p:cNvSpPr>
              <a:spLocks noChangeAspect="1" noChangeArrowheads="1"/>
            </p:cNvSpPr>
            <p:nvPr/>
          </p:nvSpPr>
          <p:spPr bwMode="auto">
            <a:xfrm>
              <a:off x="747" y="2605"/>
              <a:ext cx="621" cy="502"/>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2101" name="Line 37"/>
            <p:cNvSpPr>
              <a:spLocks noChangeAspect="1" noChangeShapeType="1"/>
            </p:cNvSpPr>
            <p:nvPr/>
          </p:nvSpPr>
          <p:spPr bwMode="auto">
            <a:xfrm>
              <a:off x="1396" y="2990"/>
              <a:ext cx="132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52102" name="Text Box 38"/>
            <p:cNvSpPr txBox="1">
              <a:spLocks noChangeAspect="1" noChangeArrowheads="1"/>
            </p:cNvSpPr>
            <p:nvPr/>
          </p:nvSpPr>
          <p:spPr bwMode="auto">
            <a:xfrm>
              <a:off x="704" y="1387"/>
              <a:ext cx="2277" cy="189"/>
            </a:xfrm>
            <a:prstGeom prst="rect">
              <a:avLst/>
            </a:prstGeom>
            <a:gradFill rotWithShape="0">
              <a:gsLst>
                <a:gs pos="0">
                  <a:srgbClr val="C0C0C0"/>
                </a:gs>
                <a:gs pos="100000">
                  <a:srgbClr val="C0C0C0">
                    <a:gamma/>
                    <a:shade val="46275"/>
                    <a:invGamma/>
                  </a:srgbClr>
                </a:gs>
              </a:gsLst>
              <a:lin ang="0" scaled="1"/>
            </a:gradFill>
            <a:ln w="28575">
              <a:solidFill>
                <a:srgbClr val="3366FF"/>
              </a:solidFill>
              <a:miter lim="800000"/>
              <a:headEnd/>
              <a:tailEnd/>
            </a:ln>
          </p:spPr>
          <p:txBody>
            <a:bodyPr/>
            <a:lstStyle/>
            <a:p>
              <a:r>
                <a:rPr lang="en-US" sz="1200" b="0"/>
                <a:t>ELECTRONS    ATOMS     GRAINS       GRIDS </a:t>
              </a:r>
            </a:p>
          </p:txBody>
        </p:sp>
        <p:sp>
          <p:nvSpPr>
            <p:cNvPr id="4952103" name="Line 39"/>
            <p:cNvSpPr>
              <a:spLocks noChangeAspect="1" noChangeShapeType="1"/>
            </p:cNvSpPr>
            <p:nvPr/>
          </p:nvSpPr>
          <p:spPr bwMode="auto">
            <a:xfrm flipV="1">
              <a:off x="2128" y="2499"/>
              <a:ext cx="0" cy="115"/>
            </a:xfrm>
            <a:prstGeom prst="line">
              <a:avLst/>
            </a:prstGeom>
            <a:noFill/>
            <a:ln w="28575">
              <a:solidFill>
                <a:srgbClr val="99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52104" name="Text Box 40"/>
            <p:cNvSpPr txBox="1">
              <a:spLocks noChangeArrowheads="1"/>
            </p:cNvSpPr>
            <p:nvPr/>
          </p:nvSpPr>
          <p:spPr bwMode="auto">
            <a:xfrm>
              <a:off x="3230" y="2557"/>
              <a:ext cx="2530" cy="44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US" b="0">
                  <a:solidFill>
                    <a:srgbClr val="000099"/>
                  </a:solidFill>
                  <a:latin typeface="Arial" charset="0"/>
                </a:rPr>
                <a:t>Deformation and Failure</a:t>
              </a:r>
            </a:p>
            <a:p>
              <a:r>
                <a:rPr lang="en-US" b="0">
                  <a:solidFill>
                    <a:srgbClr val="008000"/>
                  </a:solidFill>
                  <a:latin typeface="Arial" charset="0"/>
                </a:rPr>
                <a:t>Protein Structure and Function</a:t>
              </a:r>
            </a:p>
          </p:txBody>
        </p:sp>
        <p:sp>
          <p:nvSpPr>
            <p:cNvPr id="4952105" name="Text Box 41"/>
            <p:cNvSpPr txBox="1">
              <a:spLocks noChangeArrowheads="1"/>
            </p:cNvSpPr>
            <p:nvPr/>
          </p:nvSpPr>
          <p:spPr bwMode="auto">
            <a:xfrm>
              <a:off x="3491" y="1993"/>
              <a:ext cx="2060" cy="44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US" b="0">
                  <a:solidFill>
                    <a:srgbClr val="000099"/>
                  </a:solidFill>
                  <a:latin typeface="Arial" charset="0"/>
                </a:rPr>
                <a:t>Micromechanical modeling</a:t>
              </a:r>
            </a:p>
            <a:p>
              <a:r>
                <a:rPr lang="en-US" b="0">
                  <a:solidFill>
                    <a:srgbClr val="008000"/>
                  </a:solidFill>
                  <a:latin typeface="Arial" charset="0"/>
                </a:rPr>
                <a:t>Protein clusters</a:t>
              </a:r>
              <a:r>
                <a:rPr lang="en-US" b="0">
                  <a:solidFill>
                    <a:srgbClr val="000099"/>
                  </a:solidFill>
                  <a:latin typeface="Arial" charset="0"/>
                </a:rPr>
                <a:t> </a:t>
              </a:r>
            </a:p>
          </p:txBody>
        </p:sp>
        <p:sp>
          <p:nvSpPr>
            <p:cNvPr id="4952106" name="Text Box 42"/>
            <p:cNvSpPr txBox="1">
              <a:spLocks noChangeArrowheads="1"/>
            </p:cNvSpPr>
            <p:nvPr/>
          </p:nvSpPr>
          <p:spPr bwMode="auto">
            <a:xfrm>
              <a:off x="3324" y="1456"/>
              <a:ext cx="2289" cy="44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spcBef>
                  <a:spcPct val="50000"/>
                </a:spcBef>
              </a:pPr>
              <a:r>
                <a:rPr lang="en-US" b="0">
                  <a:solidFill>
                    <a:srgbClr val="000099"/>
                  </a:solidFill>
                  <a:latin typeface="Arial" charset="0"/>
                </a:rPr>
                <a:t>simulations real devices and </a:t>
              </a:r>
              <a:r>
                <a:rPr lang="en-US" b="0">
                  <a:solidFill>
                    <a:srgbClr val="008000"/>
                  </a:solidFill>
                  <a:latin typeface="Arial" charset="0"/>
                </a:rPr>
                <a:t>full cell (systems biology)</a:t>
              </a:r>
            </a:p>
          </p:txBody>
        </p:sp>
        <p:sp>
          <p:nvSpPr>
            <p:cNvPr id="4952107" name="Line 43"/>
            <p:cNvSpPr>
              <a:spLocks noChangeShapeType="1"/>
            </p:cNvSpPr>
            <p:nvPr/>
          </p:nvSpPr>
          <p:spPr bwMode="auto">
            <a:xfrm flipH="1">
              <a:off x="748" y="3006"/>
              <a:ext cx="270" cy="63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4952108" name="Line 44"/>
            <p:cNvSpPr>
              <a:spLocks noChangeShapeType="1"/>
            </p:cNvSpPr>
            <p:nvPr/>
          </p:nvSpPr>
          <p:spPr bwMode="auto">
            <a:xfrm>
              <a:off x="1296" y="2675"/>
              <a:ext cx="1685" cy="9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4952109" name="Line 45"/>
            <p:cNvSpPr>
              <a:spLocks noChangeShapeType="1"/>
            </p:cNvSpPr>
            <p:nvPr/>
          </p:nvSpPr>
          <p:spPr bwMode="auto">
            <a:xfrm flipV="1">
              <a:off x="1766" y="2675"/>
              <a:ext cx="155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4952110" name="Line 46"/>
            <p:cNvSpPr>
              <a:spLocks noChangeShapeType="1"/>
            </p:cNvSpPr>
            <p:nvPr/>
          </p:nvSpPr>
          <p:spPr bwMode="auto">
            <a:xfrm flipV="1">
              <a:off x="2016" y="2185"/>
              <a:ext cx="1475" cy="1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sp>
          <p:nvSpPr>
            <p:cNvPr id="4952111" name="Line 47"/>
            <p:cNvSpPr>
              <a:spLocks noChangeShapeType="1"/>
            </p:cNvSpPr>
            <p:nvPr/>
          </p:nvSpPr>
          <p:spPr bwMode="auto">
            <a:xfrm flipV="1">
              <a:off x="2784" y="1733"/>
              <a:ext cx="53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p>
          </p:txBody>
        </p:sp>
      </p:grpSp>
      <p:sp>
        <p:nvSpPr>
          <p:cNvPr id="4952112" name="Text Box 48"/>
          <p:cNvSpPr txBox="1">
            <a:spLocks noChangeArrowheads="1"/>
          </p:cNvSpPr>
          <p:nvPr/>
        </p:nvSpPr>
        <p:spPr bwMode="auto">
          <a:xfrm>
            <a:off x="0" y="781050"/>
            <a:ext cx="9144000" cy="1631216"/>
          </a:xfrm>
          <a:prstGeom prst="rect">
            <a:avLst/>
          </a:prstGeom>
          <a:solidFill>
            <a:srgbClr val="FFFF66"/>
          </a:solidFill>
          <a:ln>
            <a:noFill/>
          </a:ln>
          <a:effectLst/>
          <a:extLst>
            <a:ext uri="{91240B29-F687-4F45-9708-019B960494DF}">
              <a14:hiddenLine xmlns:a14="http://schemas.microsoft.com/office/drawing/2010/main" w="50800">
                <a:solidFill>
                  <a:srgbClr val="FD090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dirty="0">
                <a:solidFill>
                  <a:srgbClr val="000099"/>
                </a:solidFill>
                <a:latin typeface="Arial" charset="0"/>
              </a:rPr>
              <a:t>Need 1</a:t>
            </a:r>
            <a:r>
              <a:rPr lang="en-US" b="0" baseline="30000" dirty="0">
                <a:solidFill>
                  <a:srgbClr val="000099"/>
                </a:solidFill>
                <a:latin typeface="Arial" charset="0"/>
              </a:rPr>
              <a:t>st</a:t>
            </a:r>
            <a:r>
              <a:rPr lang="en-US" b="0" dirty="0">
                <a:solidFill>
                  <a:srgbClr val="000099"/>
                </a:solidFill>
                <a:latin typeface="Arial" charset="0"/>
              </a:rPr>
              <a:t> Principles simulations of  macroscale systems so can predict </a:t>
            </a:r>
            <a:r>
              <a:rPr lang="en-US" b="0" dirty="0" smtClean="0">
                <a:solidFill>
                  <a:srgbClr val="000099"/>
                </a:solidFill>
                <a:latin typeface="Arial" charset="0"/>
              </a:rPr>
              <a:t>synthesis ofNEW </a:t>
            </a:r>
            <a:r>
              <a:rPr lang="en-US" b="0" dirty="0">
                <a:solidFill>
                  <a:srgbClr val="000099"/>
                </a:solidFill>
                <a:latin typeface="Arial" charset="0"/>
              </a:rPr>
              <a:t>materials never before synthesized </a:t>
            </a:r>
            <a:r>
              <a:rPr lang="en-US" b="0" dirty="0" smtClean="0">
                <a:solidFill>
                  <a:srgbClr val="000099"/>
                </a:solidFill>
                <a:latin typeface="Arial" charset="0"/>
              </a:rPr>
              <a:t>prior </a:t>
            </a:r>
            <a:r>
              <a:rPr lang="en-US" b="0" dirty="0">
                <a:solidFill>
                  <a:srgbClr val="000099"/>
                </a:solidFill>
                <a:latin typeface="Arial" charset="0"/>
              </a:rPr>
              <a:t>to experiment</a:t>
            </a:r>
            <a:endParaRPr lang="en-US" b="0" dirty="0">
              <a:solidFill>
                <a:srgbClr val="FF3399"/>
              </a:solidFill>
              <a:latin typeface="Arial" charset="0"/>
            </a:endParaRPr>
          </a:p>
          <a:p>
            <a:r>
              <a:rPr lang="en-US" b="0" dirty="0">
                <a:solidFill>
                  <a:srgbClr val="FF3399"/>
                </a:solidFill>
                <a:latin typeface="Arial" charset="0"/>
              </a:rPr>
              <a:t>1</a:t>
            </a:r>
            <a:r>
              <a:rPr lang="en-US" b="0" baseline="30000" dirty="0">
                <a:solidFill>
                  <a:srgbClr val="FF3399"/>
                </a:solidFill>
                <a:latin typeface="Arial" charset="0"/>
              </a:rPr>
              <a:t>st</a:t>
            </a:r>
            <a:r>
              <a:rPr lang="en-US" b="0" dirty="0">
                <a:solidFill>
                  <a:srgbClr val="FF3399"/>
                </a:solidFill>
                <a:latin typeface="Arial" charset="0"/>
              </a:rPr>
              <a:t> Principles connect Macro to QM. Strategy use an overlapping hierarchy of methods</a:t>
            </a:r>
            <a:r>
              <a:rPr lang="en-US" b="0" dirty="0">
                <a:solidFill>
                  <a:srgbClr val="000099"/>
                </a:solidFill>
                <a:latin typeface="Arial" charset="0"/>
              </a:rPr>
              <a:t> (paradigms) (fine scale to coarse)</a:t>
            </a:r>
            <a:endParaRPr lang="en-US" b="0" dirty="0">
              <a:solidFill>
                <a:srgbClr val="000000"/>
              </a:solidFill>
              <a:latin typeface="Arial" charset="0"/>
            </a:endParaRPr>
          </a:p>
          <a:p>
            <a:r>
              <a:rPr lang="en-US" b="0" dirty="0">
                <a:solidFill>
                  <a:srgbClr val="008000"/>
                </a:solidFill>
                <a:latin typeface="Arial" charset="0"/>
              </a:rPr>
              <a:t>Allows Design of new </a:t>
            </a:r>
            <a:r>
              <a:rPr lang="en-US" b="0" dirty="0">
                <a:solidFill>
                  <a:schemeClr val="accent2"/>
                </a:solidFill>
                <a:latin typeface="Arial" charset="0"/>
              </a:rPr>
              <a:t>materials</a:t>
            </a:r>
            <a:r>
              <a:rPr lang="en-US" b="0" dirty="0">
                <a:solidFill>
                  <a:srgbClr val="008000"/>
                </a:solidFill>
                <a:latin typeface="Arial" charset="0"/>
              </a:rPr>
              <a:t> and drugs </a:t>
            </a:r>
            <a:r>
              <a:rPr lang="en-US" b="0" dirty="0">
                <a:solidFill>
                  <a:srgbClr val="FF3300"/>
                </a:solidFill>
                <a:latin typeface="Arial" charset="0"/>
              </a:rPr>
              <a:t>(predict hard to measure properties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4946" name="Rectangle 2"/>
          <p:cNvSpPr>
            <a:spLocks noGrp="1" noChangeArrowheads="1"/>
          </p:cNvSpPr>
          <p:nvPr>
            <p:ph type="title" idx="4294967295"/>
          </p:nvPr>
        </p:nvSpPr>
        <p:spPr bwMode="auto">
          <a:xfrm>
            <a:off x="0" y="0"/>
            <a:ext cx="9144000" cy="838200"/>
          </a:xfrm>
          <a:prstGeom prst="rect">
            <a:avLst/>
          </a:prstGeom>
          <a:solidFill>
            <a:srgbClr val="FFFFFF"/>
          </a:solidFill>
          <a:ln>
            <a:solidFill>
              <a:srgbClr val="000000"/>
            </a:solidFill>
            <a:miter lim="800000"/>
            <a:headEnd/>
            <a:tailEnd/>
          </a:ln>
        </p:spPr>
        <p:txBody>
          <a:bodyPr/>
          <a:lstStyle/>
          <a:p>
            <a:r>
              <a:rPr lang="en-US"/>
              <a:t>Predicted Pourbaix Diagram for Trans-(bpy)</a:t>
            </a:r>
            <a:r>
              <a:rPr lang="en-US" baseline="-25000"/>
              <a:t>2</a:t>
            </a:r>
            <a:r>
              <a:rPr lang="en-US"/>
              <a:t>Ru(OH)</a:t>
            </a:r>
            <a:r>
              <a:rPr lang="en-US" baseline="-25000"/>
              <a:t>2</a:t>
            </a:r>
          </a:p>
        </p:txBody>
      </p:sp>
      <p:sp>
        <p:nvSpPr>
          <p:cNvPr id="10834947" name="Rectangle 3"/>
          <p:cNvSpPr>
            <a:spLocks noGrp="1" noChangeArrowheads="1"/>
          </p:cNvSpPr>
          <p:nvPr>
            <p:ph type="body" idx="4294967295"/>
          </p:nvPr>
        </p:nvSpPr>
        <p:spPr bwMode="auto">
          <a:xfrm>
            <a:off x="4800600" y="1371600"/>
            <a:ext cx="4343400" cy="3048000"/>
          </a:xfrm>
          <a:prstGeom prst="rect">
            <a:avLst/>
          </a:prstGeom>
          <a:solidFill>
            <a:srgbClr val="FFFF00"/>
          </a:soli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lstStyle/>
          <a:p>
            <a:pPr marL="0" indent="0" algn="ctr">
              <a:buFontTx/>
              <a:buNone/>
            </a:pPr>
            <a:r>
              <a:rPr lang="en-US" sz="2400" dirty="0">
                <a:latin typeface="Calibri" pitchFamily="34" charset="0"/>
              </a:rPr>
              <a:t>Black </a:t>
            </a:r>
            <a:r>
              <a:rPr lang="en-US" sz="2400" dirty="0" smtClean="0">
                <a:latin typeface="Calibri" pitchFamily="34" charset="0"/>
              </a:rPr>
              <a:t>experimental </a:t>
            </a:r>
            <a:r>
              <a:rPr lang="en-US" sz="2400" dirty="0">
                <a:latin typeface="Calibri" pitchFamily="34" charset="0"/>
              </a:rPr>
              <a:t>data from Meyer, </a:t>
            </a:r>
          </a:p>
          <a:p>
            <a:pPr marL="0" indent="0" algn="ctr">
              <a:buFontTx/>
              <a:buNone/>
            </a:pPr>
            <a:r>
              <a:rPr lang="en-US" sz="2400" dirty="0">
                <a:latin typeface="Calibri" pitchFamily="34" charset="0"/>
              </a:rPr>
              <a:t>Red is from QM calculation (no fitting) using </a:t>
            </a:r>
            <a:r>
              <a:rPr lang="en-US" sz="2400" dirty="0" err="1">
                <a:latin typeface="Calibri" pitchFamily="34" charset="0"/>
              </a:rPr>
              <a:t>M06</a:t>
            </a:r>
            <a:r>
              <a:rPr lang="en-US" sz="2400" dirty="0">
                <a:latin typeface="Calibri" pitchFamily="34" charset="0"/>
              </a:rPr>
              <a:t> functional, no explicit solvent</a:t>
            </a:r>
          </a:p>
          <a:p>
            <a:pPr marL="0" indent="0" algn="ctr">
              <a:buFontTx/>
              <a:buNone/>
            </a:pPr>
            <a:r>
              <a:rPr lang="en-US" sz="2400" dirty="0">
                <a:latin typeface="Calibri" pitchFamily="34" charset="0"/>
              </a:rPr>
              <a:t>Maximum errors: </a:t>
            </a:r>
          </a:p>
          <a:p>
            <a:pPr marL="457200" lvl="1" indent="0" algn="ctr">
              <a:buFontTx/>
              <a:buNone/>
            </a:pPr>
            <a:r>
              <a:rPr lang="en-US" sz="2400" dirty="0">
                <a:latin typeface="Calibri" pitchFamily="34" charset="0"/>
              </a:rPr>
              <a:t>200 meV, </a:t>
            </a:r>
            <a:r>
              <a:rPr lang="en-US" sz="2400" dirty="0" err="1">
                <a:latin typeface="Calibri" pitchFamily="34" charset="0"/>
              </a:rPr>
              <a:t>2pH</a:t>
            </a:r>
            <a:r>
              <a:rPr lang="en-US" sz="2400" dirty="0">
                <a:latin typeface="Calibri" pitchFamily="34" charset="0"/>
              </a:rPr>
              <a:t> units</a:t>
            </a:r>
          </a:p>
        </p:txBody>
      </p:sp>
      <p:sp>
        <p:nvSpPr>
          <p:cNvPr id="10834948" name="Rectangle 4"/>
          <p:cNvSpPr>
            <a:spLocks noChangeArrowheads="1"/>
          </p:cNvSpPr>
          <p:nvPr/>
        </p:nvSpPr>
        <p:spPr bwMode="auto">
          <a:xfrm>
            <a:off x="0" y="6477000"/>
            <a:ext cx="655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r>
              <a:rPr lang="en-US" sz="1600" b="0">
                <a:latin typeface="Calibri" pitchFamily="34" charset="0"/>
                <a:cs typeface="Arial" charset="0"/>
              </a:rPr>
              <a:t>Experiment: Dobson and Meyer, </a:t>
            </a:r>
            <a:r>
              <a:rPr lang="en-US" sz="1600" b="0" i="1">
                <a:latin typeface="Calibri" pitchFamily="34" charset="0"/>
                <a:cs typeface="Arial" charset="0"/>
              </a:rPr>
              <a:t>Inorg. Chem</a:t>
            </a:r>
            <a:r>
              <a:rPr lang="en-US" sz="1600" b="0">
                <a:latin typeface="Calibri" pitchFamily="34" charset="0"/>
                <a:cs typeface="Arial" charset="0"/>
              </a:rPr>
              <a:t>. Vol. 27, No.19, 1988.</a:t>
            </a:r>
            <a:endParaRPr lang="en-US" sz="1600" b="0" baseline="-25000">
              <a:latin typeface="Calibri" pitchFamily="34" charset="0"/>
              <a:cs typeface="Arial" charset="0"/>
            </a:endParaRPr>
          </a:p>
        </p:txBody>
      </p:sp>
      <p:grpSp>
        <p:nvGrpSpPr>
          <p:cNvPr id="10834949" name="Group 5"/>
          <p:cNvGrpSpPr>
            <a:grpSpLocks/>
          </p:cNvGrpSpPr>
          <p:nvPr/>
        </p:nvGrpSpPr>
        <p:grpSpPr bwMode="auto">
          <a:xfrm>
            <a:off x="381000" y="990600"/>
            <a:ext cx="4186238" cy="5426075"/>
            <a:chOff x="240" y="480"/>
            <a:chExt cx="2637" cy="3418"/>
          </a:xfrm>
        </p:grpSpPr>
        <p:pic>
          <p:nvPicPr>
            <p:cNvPr id="10834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80"/>
              <a:ext cx="2620" cy="3418"/>
            </a:xfrm>
            <a:prstGeom prst="rect">
              <a:avLst/>
            </a:prstGeom>
            <a:noFill/>
            <a:ln w="571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34951" name="Line 7"/>
            <p:cNvSpPr>
              <a:spLocks noChangeShapeType="1"/>
            </p:cNvSpPr>
            <p:nvPr/>
          </p:nvSpPr>
          <p:spPr bwMode="auto">
            <a:xfrm flipV="1">
              <a:off x="2657" y="3622"/>
              <a:ext cx="0" cy="1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2" name="Line 8"/>
            <p:cNvSpPr>
              <a:spLocks noChangeShapeType="1"/>
            </p:cNvSpPr>
            <p:nvPr/>
          </p:nvSpPr>
          <p:spPr bwMode="auto">
            <a:xfrm flipH="1" flipV="1">
              <a:off x="691" y="1692"/>
              <a:ext cx="868" cy="49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3" name="Line 9"/>
            <p:cNvSpPr>
              <a:spLocks noChangeShapeType="1"/>
            </p:cNvSpPr>
            <p:nvPr/>
          </p:nvSpPr>
          <p:spPr bwMode="auto">
            <a:xfrm flipH="1" flipV="1">
              <a:off x="2397" y="1111"/>
              <a:ext cx="480" cy="29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4" name="Line 10"/>
            <p:cNvSpPr>
              <a:spLocks noChangeShapeType="1"/>
            </p:cNvSpPr>
            <p:nvPr/>
          </p:nvSpPr>
          <p:spPr bwMode="auto">
            <a:xfrm flipH="1" flipV="1">
              <a:off x="2397" y="1111"/>
              <a:ext cx="46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5" name="Line 11"/>
            <p:cNvSpPr>
              <a:spLocks noChangeShapeType="1"/>
            </p:cNvSpPr>
            <p:nvPr/>
          </p:nvSpPr>
          <p:spPr bwMode="auto">
            <a:xfrm flipV="1">
              <a:off x="1559" y="1443"/>
              <a:ext cx="0" cy="75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6" name="Line 12"/>
            <p:cNvSpPr>
              <a:spLocks noChangeShapeType="1"/>
            </p:cNvSpPr>
            <p:nvPr/>
          </p:nvSpPr>
          <p:spPr bwMode="auto">
            <a:xfrm flipH="1" flipV="1">
              <a:off x="1559" y="2190"/>
              <a:ext cx="1098" cy="143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7" name="Line 13"/>
            <p:cNvSpPr>
              <a:spLocks noChangeShapeType="1"/>
            </p:cNvSpPr>
            <p:nvPr/>
          </p:nvSpPr>
          <p:spPr bwMode="auto">
            <a:xfrm flipV="1">
              <a:off x="1898" y="959"/>
              <a:ext cx="0" cy="4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8" name="Line 14"/>
            <p:cNvSpPr>
              <a:spLocks noChangeShapeType="1"/>
            </p:cNvSpPr>
            <p:nvPr/>
          </p:nvSpPr>
          <p:spPr bwMode="auto">
            <a:xfrm flipH="1" flipV="1">
              <a:off x="1898" y="959"/>
              <a:ext cx="502" cy="15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59" name="Line 15"/>
            <p:cNvSpPr>
              <a:spLocks noChangeShapeType="1"/>
            </p:cNvSpPr>
            <p:nvPr/>
          </p:nvSpPr>
          <p:spPr bwMode="auto">
            <a:xfrm flipH="1" flipV="1">
              <a:off x="1200" y="530"/>
              <a:ext cx="698" cy="43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60" name="Line 16"/>
            <p:cNvSpPr>
              <a:spLocks noChangeShapeType="1"/>
            </p:cNvSpPr>
            <p:nvPr/>
          </p:nvSpPr>
          <p:spPr bwMode="auto">
            <a:xfrm flipH="1" flipV="1">
              <a:off x="1559" y="1443"/>
              <a:ext cx="339"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61" name="Line 17"/>
            <p:cNvSpPr>
              <a:spLocks noChangeShapeType="1"/>
            </p:cNvSpPr>
            <p:nvPr/>
          </p:nvSpPr>
          <p:spPr bwMode="auto">
            <a:xfrm flipH="1" flipV="1">
              <a:off x="860" y="1028"/>
              <a:ext cx="699" cy="41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4962" name="Line 18"/>
            <p:cNvSpPr>
              <a:spLocks noChangeShapeType="1"/>
            </p:cNvSpPr>
            <p:nvPr/>
          </p:nvSpPr>
          <p:spPr bwMode="auto">
            <a:xfrm flipH="1" flipV="1">
              <a:off x="1898" y="1443"/>
              <a:ext cx="699" cy="41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83665803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6994" name="Slide Number Placeholder 1"/>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C0CA0FB-1844-4250-8479-A2A0DAF09D18}" type="slidenum">
              <a:rPr lang="en-US" sz="1000" b="0">
                <a:cs typeface="Arial" charset="0"/>
              </a:rPr>
              <a:pPr algn="r" eaLnBrk="1" hangingPunct="1"/>
              <a:t>61</a:t>
            </a:fld>
            <a:endParaRPr lang="en-US" sz="1000" b="0">
              <a:cs typeface="Arial" charset="0"/>
            </a:endParaRPr>
          </a:p>
        </p:txBody>
      </p:sp>
      <p:sp>
        <p:nvSpPr>
          <p:cNvPr id="10836995" name="Title 2"/>
          <p:cNvSpPr>
            <a:spLocks noGrp="1"/>
          </p:cNvSpPr>
          <p:nvPr>
            <p:ph type="title" idx="4294967295"/>
          </p:nvPr>
        </p:nvSpPr>
        <p:spPr bwMode="auto">
          <a:xfrm>
            <a:off x="5562600" y="76199"/>
            <a:ext cx="3505200" cy="1666875"/>
          </a:xfrm>
          <a:prstGeom prst="rect">
            <a:avLst/>
          </a:prstGeom>
          <a:solidFill>
            <a:srgbClr val="FFCC00"/>
          </a:solidFill>
          <a:ln>
            <a:solidFill>
              <a:srgbClr val="000000"/>
            </a:solidFill>
            <a:miter lim="800000"/>
            <a:headEnd/>
            <a:tailEnd/>
          </a:ln>
        </p:spPr>
        <p:txBody>
          <a:bodyPr lIns="91416" tIns="45709" rIns="91416" bIns="45709" anchor="b"/>
          <a:lstStyle/>
          <a:p>
            <a:r>
              <a:rPr lang="en-US" dirty="0">
                <a:solidFill>
                  <a:srgbClr val="0000FF"/>
                </a:solidFill>
              </a:rPr>
              <a:t>Include Solvent Effect for </a:t>
            </a:r>
            <a:r>
              <a:rPr lang="en-US" dirty="0" smtClean="0">
                <a:solidFill>
                  <a:srgbClr val="0000FF"/>
                </a:solidFill>
              </a:rPr>
              <a:t>fuel cell catalysts</a:t>
            </a:r>
            <a:endParaRPr lang="en-US" dirty="0">
              <a:solidFill>
                <a:srgbClr val="0000FF"/>
              </a:solidFill>
            </a:endParaRPr>
          </a:p>
        </p:txBody>
      </p:sp>
      <p:pic>
        <p:nvPicPr>
          <p:cNvPr id="108369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43075"/>
            <a:ext cx="7010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6997" name="Text Placeholder 3"/>
          <p:cNvSpPr>
            <a:spLocks noGrp="1"/>
          </p:cNvSpPr>
          <p:nvPr>
            <p:ph type="body" idx="4294967295"/>
          </p:nvPr>
        </p:nvSpPr>
        <p:spPr bwMode="auto">
          <a:xfrm>
            <a:off x="228600" y="0"/>
            <a:ext cx="5410200" cy="5078413"/>
          </a:xfrm>
          <a:prstGeom prst="rect">
            <a:avLst/>
          </a:prstGeom>
          <a:solidFill>
            <a:srgbClr val="FFFFFF"/>
          </a:solidFill>
          <a:ln>
            <a:solidFill>
              <a:srgbClr val="000000"/>
            </a:solidFill>
            <a:miter lim="800000"/>
            <a:headEnd/>
            <a:tailEnd/>
          </a:ln>
        </p:spPr>
        <p:txBody>
          <a:bodyPr lIns="91416" tIns="45709" rIns="91416" bIns="45709"/>
          <a:lstStyle/>
          <a:p>
            <a:pPr marL="0" indent="0" algn="ctr">
              <a:buFontTx/>
              <a:buNone/>
            </a:pPr>
            <a:r>
              <a:rPr lang="en-US"/>
              <a:t>Methods: </a:t>
            </a:r>
          </a:p>
          <a:p>
            <a:pPr marL="457200" lvl="1" indent="0" algn="ctr">
              <a:buFontTx/>
              <a:buNone/>
            </a:pPr>
            <a:r>
              <a:rPr lang="en-US"/>
              <a:t>Explicit: Hard to implement for periodic slabs. </a:t>
            </a:r>
          </a:p>
          <a:p>
            <a:pPr marL="457200" lvl="1" indent="0" algn="ctr">
              <a:buFontTx/>
              <a:buNone/>
            </a:pPr>
            <a:r>
              <a:rPr lang="en-US"/>
              <a:t>Poisson-Boltzmann continuum model</a:t>
            </a:r>
          </a:p>
          <a:p>
            <a:pPr marL="0" indent="0" algn="ctr">
              <a:buFontTx/>
              <a:buNone/>
            </a:pPr>
            <a:r>
              <a:rPr lang="en-US"/>
              <a:t>APBS numerical CMDF</a:t>
            </a:r>
          </a:p>
          <a:p>
            <a:pPr marL="457200" lvl="1" indent="0" algn="ctr">
              <a:buFontTx/>
              <a:buNone/>
            </a:pPr>
            <a:r>
              <a:rPr lang="en-US"/>
              <a:t>Poisson Boltzmann</a:t>
            </a:r>
          </a:p>
          <a:p>
            <a:pPr marL="457200" lvl="1" indent="0" algn="ctr">
              <a:buFontTx/>
              <a:buNone/>
            </a:pPr>
            <a:r>
              <a:rPr lang="en-US"/>
              <a:t>UFF radii</a:t>
            </a:r>
          </a:p>
          <a:p>
            <a:pPr marL="457200" lvl="1" indent="0" algn="ctr">
              <a:buFontTx/>
              <a:buNone/>
            </a:pPr>
            <a:r>
              <a:rPr lang="en-US"/>
              <a:t>SeqQuest calculated charge</a:t>
            </a:r>
          </a:p>
          <a:p>
            <a:pPr marL="457200" lvl="1" indent="0" algn="ctr">
              <a:buFontTx/>
              <a:buNone/>
            </a:pPr>
            <a:r>
              <a:rPr lang="en-US"/>
              <a:t>c(10x10) surface</a:t>
            </a:r>
          </a:p>
        </p:txBody>
      </p:sp>
      <p:pic>
        <p:nvPicPr>
          <p:cNvPr id="10836998" name="Picture 6" descr="mueller_Page_08"/>
          <p:cNvPicPr>
            <a:picLocks noChangeAspect="1" noChangeArrowheads="1"/>
          </p:cNvPicPr>
          <p:nvPr/>
        </p:nvPicPr>
        <p:blipFill>
          <a:blip r:embed="rId4">
            <a:extLst>
              <a:ext uri="{28A0092B-C50C-407E-A947-70E740481C1C}">
                <a14:useLocalDpi xmlns:a14="http://schemas.microsoft.com/office/drawing/2010/main" val="0"/>
              </a:ext>
            </a:extLst>
          </a:blip>
          <a:srcRect l="42157" t="29544" r="43137" b="52274"/>
          <a:stretch>
            <a:fillRect/>
          </a:stretch>
        </p:blipFill>
        <p:spPr bwMode="auto">
          <a:xfrm>
            <a:off x="0" y="4419600"/>
            <a:ext cx="152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4647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57762" name="Text Box 2"/>
          <p:cNvSpPr txBox="1">
            <a:spLocks noChangeArrowheads="1"/>
          </p:cNvSpPr>
          <p:nvPr/>
        </p:nvSpPr>
        <p:spPr bwMode="auto">
          <a:xfrm>
            <a:off x="5105400" y="3505200"/>
            <a:ext cx="3048000" cy="10064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0000"/>
                </a:solidFill>
                <a:latin typeface="Arial" charset="0"/>
                <a:cs typeface="Arial" charset="0"/>
              </a:rPr>
              <a:t>2. Temp anneal as gradually increase density to 1.1 density</a:t>
            </a:r>
          </a:p>
        </p:txBody>
      </p:sp>
      <p:graphicFrame>
        <p:nvGraphicFramePr>
          <p:cNvPr id="10357763" name="Group 3"/>
          <p:cNvGraphicFramePr>
            <a:graphicFrameLocks noGrp="1"/>
          </p:cNvGraphicFramePr>
          <p:nvPr/>
        </p:nvGraphicFramePr>
        <p:xfrm>
          <a:off x="152400" y="1143000"/>
          <a:ext cx="8077200" cy="2304156"/>
        </p:xfrm>
        <a:graphic>
          <a:graphicData uri="http://schemas.openxmlformats.org/drawingml/2006/table">
            <a:tbl>
              <a:tblPr/>
              <a:tblGrid>
                <a:gridCol w="2447925"/>
                <a:gridCol w="1876425"/>
                <a:gridCol w="1876425"/>
                <a:gridCol w="1876425"/>
              </a:tblGrid>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Water content</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~5 wt %</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(3 H</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O/-COOH)</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~10 wt % </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(7 H</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O/-COOH)</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~10 wt % </a:t>
                      </a:r>
                    </a:p>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rPr>
                        <a:t>(7 H</a:t>
                      </a:r>
                      <a:r>
                        <a:rPr kumimoji="0" lang="en-US" sz="1600" b="1" i="0" u="none" strike="noStrike" cap="none" normalizeH="0" baseline="-25000" smtClean="0">
                          <a:ln>
                            <a:noFill/>
                          </a:ln>
                          <a:solidFill>
                            <a:schemeClr val="tx1"/>
                          </a:solidFill>
                          <a:effectLst/>
                          <a:latin typeface="Arial" charset="0"/>
                        </a:rPr>
                        <a:t>2</a:t>
                      </a:r>
                      <a:r>
                        <a:rPr kumimoji="0" lang="en-US" sz="1600" b="1" i="0" u="none" strike="noStrike" cap="none" normalizeH="0" baseline="0" smtClean="0">
                          <a:ln>
                            <a:noFill/>
                          </a:ln>
                          <a:solidFill>
                            <a:schemeClr val="tx1"/>
                          </a:solidFill>
                          <a:effectLst/>
                          <a:latin typeface="Arial" charset="0"/>
                        </a:rPr>
                        <a:t>O/-SO</a:t>
                      </a:r>
                      <a:r>
                        <a:rPr kumimoji="0" lang="en-US" sz="1600" b="1" i="0" u="none" strike="noStrike" cap="none" normalizeH="0" baseline="-25000" smtClean="0">
                          <a:ln>
                            <a:noFill/>
                          </a:ln>
                          <a:solidFill>
                            <a:schemeClr val="tx1"/>
                          </a:solidFill>
                          <a:effectLst/>
                          <a:latin typeface="Arial" charset="0"/>
                        </a:rPr>
                        <a:t>3</a:t>
                      </a:r>
                      <a:r>
                        <a:rPr kumimoji="0" lang="en-US" sz="1600" b="1" i="0" u="none" strike="noStrike" cap="none" normalizeH="0" baseline="0" smtClean="0">
                          <a:ln>
                            <a:noFill/>
                          </a:ln>
                          <a:solidFill>
                            <a:schemeClr val="tx1"/>
                          </a:solidFill>
                          <a:effectLst/>
                          <a:latin typeface="Arial" charset="0"/>
                        </a:rPr>
                        <a:t>H)</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Total no. of atom</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5312</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6080</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6144</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No. of chain</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4</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4</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4</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No. of carboxylic groups</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64</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64</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64</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No. of water molecules</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192</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448</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448</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Temperature</a:t>
                      </a:r>
                    </a:p>
                  </a:txBody>
                  <a:tcPr marL="91416" marR="91416"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353.15 K</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353.15 K</a:t>
                      </a:r>
                    </a:p>
                  </a:txBody>
                  <a:tcPr marL="91416" marR="91416"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chemeClr val="tx1"/>
                          </a:solidFill>
                          <a:effectLst/>
                          <a:latin typeface="Arial" charset="0"/>
                        </a:rPr>
                        <a:t>353.15 K</a:t>
                      </a:r>
                    </a:p>
                  </a:txBody>
                  <a:tcPr marL="91416" marR="91416"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357800" name="Group 40"/>
          <p:cNvGrpSpPr>
            <a:grpSpLocks/>
          </p:cNvGrpSpPr>
          <p:nvPr/>
        </p:nvGrpSpPr>
        <p:grpSpPr bwMode="auto">
          <a:xfrm>
            <a:off x="676275" y="3581400"/>
            <a:ext cx="8162925" cy="3276600"/>
            <a:chOff x="426" y="2112"/>
            <a:chExt cx="5142" cy="2064"/>
          </a:xfrm>
        </p:grpSpPr>
        <p:sp>
          <p:nvSpPr>
            <p:cNvPr id="10357801" name="Rectangle 41"/>
            <p:cNvSpPr>
              <a:spLocks noChangeArrowheads="1"/>
            </p:cNvSpPr>
            <p:nvPr/>
          </p:nvSpPr>
          <p:spPr bwMode="auto">
            <a:xfrm>
              <a:off x="1098" y="2112"/>
              <a:ext cx="2208" cy="1248"/>
            </a:xfrm>
            <a:prstGeom prst="rect">
              <a:avLst/>
            </a:prstGeom>
            <a:solidFill>
              <a:srgbClr val="83FF83"/>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57802" name="Text Box 42"/>
            <p:cNvSpPr txBox="1">
              <a:spLocks noChangeArrowheads="1"/>
            </p:cNvSpPr>
            <p:nvPr/>
          </p:nvSpPr>
          <p:spPr bwMode="auto">
            <a:xfrm>
              <a:off x="1866" y="2188"/>
              <a:ext cx="6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ko-KR" altLang="en-US" sz="1200" b="0">
                  <a:solidFill>
                    <a:srgbClr val="000000"/>
                  </a:solidFill>
                  <a:latin typeface="Arial" charset="0"/>
                  <a:ea typeface="굴림" pitchFamily="34" charset="-127"/>
                  <a:cs typeface="Arial" charset="0"/>
                </a:rPr>
                <a:t>600 </a:t>
              </a:r>
              <a:r>
                <a:rPr lang="en-US" altLang="ko-KR" sz="1200" b="0">
                  <a:solidFill>
                    <a:srgbClr val="000000"/>
                  </a:solidFill>
                  <a:latin typeface="Arial" charset="0"/>
                  <a:ea typeface="굴림" pitchFamily="34" charset="-127"/>
                  <a:cs typeface="Arial" charset="0"/>
                </a:rPr>
                <a:t>K,30ps</a:t>
              </a:r>
            </a:p>
          </p:txBody>
        </p:sp>
        <p:sp>
          <p:nvSpPr>
            <p:cNvPr id="10357803" name="Text Box 43"/>
            <p:cNvSpPr txBox="1">
              <a:spLocks noChangeArrowheads="1"/>
            </p:cNvSpPr>
            <p:nvPr/>
          </p:nvSpPr>
          <p:spPr bwMode="auto">
            <a:xfrm>
              <a:off x="2586" y="3100"/>
              <a:ext cx="6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en-US" altLang="ko-KR" sz="1800">
                  <a:solidFill>
                    <a:srgbClr val="008000"/>
                  </a:solidFill>
                  <a:latin typeface="Arial" charset="0"/>
                  <a:ea typeface="굴림" pitchFamily="34" charset="-127"/>
                  <a:cs typeface="Arial" charset="0"/>
                </a:rPr>
                <a:t>5 times</a:t>
              </a:r>
            </a:p>
          </p:txBody>
        </p:sp>
        <p:sp>
          <p:nvSpPr>
            <p:cNvPr id="10357804" name="Line 44"/>
            <p:cNvSpPr>
              <a:spLocks noChangeShapeType="1"/>
            </p:cNvSpPr>
            <p:nvPr/>
          </p:nvSpPr>
          <p:spPr bwMode="auto">
            <a:xfrm>
              <a:off x="426" y="3004"/>
              <a:ext cx="758" cy="0"/>
            </a:xfrm>
            <a:prstGeom prst="line">
              <a:avLst/>
            </a:prstGeom>
            <a:noFill/>
            <a:ln w="381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05" name="Line 45"/>
            <p:cNvSpPr>
              <a:spLocks noChangeShapeType="1"/>
            </p:cNvSpPr>
            <p:nvPr/>
          </p:nvSpPr>
          <p:spPr bwMode="auto">
            <a:xfrm flipV="1">
              <a:off x="1184" y="2428"/>
              <a:ext cx="536" cy="576"/>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06" name="Line 46"/>
            <p:cNvSpPr>
              <a:spLocks noChangeShapeType="1"/>
            </p:cNvSpPr>
            <p:nvPr/>
          </p:nvSpPr>
          <p:spPr bwMode="auto">
            <a:xfrm>
              <a:off x="1720" y="2428"/>
              <a:ext cx="884" cy="0"/>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07" name="Line 47"/>
            <p:cNvSpPr>
              <a:spLocks noChangeShapeType="1"/>
            </p:cNvSpPr>
            <p:nvPr/>
          </p:nvSpPr>
          <p:spPr bwMode="auto">
            <a:xfrm>
              <a:off x="2604" y="2428"/>
              <a:ext cx="568" cy="576"/>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08" name="Line 48"/>
            <p:cNvSpPr>
              <a:spLocks noChangeShapeType="1"/>
            </p:cNvSpPr>
            <p:nvPr/>
          </p:nvSpPr>
          <p:spPr bwMode="auto">
            <a:xfrm>
              <a:off x="3172" y="3004"/>
              <a:ext cx="758" cy="0"/>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09" name="Line 49"/>
            <p:cNvSpPr>
              <a:spLocks noChangeShapeType="1"/>
            </p:cNvSpPr>
            <p:nvPr/>
          </p:nvSpPr>
          <p:spPr bwMode="auto">
            <a:xfrm>
              <a:off x="3940" y="3004"/>
              <a:ext cx="1526" cy="0"/>
            </a:xfrm>
            <a:prstGeom prst="line">
              <a:avLst/>
            </a:prstGeom>
            <a:noFill/>
            <a:ln w="381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0" name="Line 50"/>
            <p:cNvSpPr>
              <a:spLocks noChangeShapeType="1"/>
            </p:cNvSpPr>
            <p:nvPr/>
          </p:nvSpPr>
          <p:spPr bwMode="auto">
            <a:xfrm>
              <a:off x="426" y="3024"/>
              <a:ext cx="96"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1" name="Line 51"/>
            <p:cNvSpPr>
              <a:spLocks noChangeShapeType="1"/>
            </p:cNvSpPr>
            <p:nvPr/>
          </p:nvSpPr>
          <p:spPr bwMode="auto">
            <a:xfrm flipH="1">
              <a:off x="1098" y="2976"/>
              <a:ext cx="96"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2" name="Line 52"/>
            <p:cNvSpPr>
              <a:spLocks noChangeShapeType="1"/>
            </p:cNvSpPr>
            <p:nvPr/>
          </p:nvSpPr>
          <p:spPr bwMode="auto">
            <a:xfrm>
              <a:off x="1722" y="2448"/>
              <a:ext cx="48"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3" name="Line 53"/>
            <p:cNvSpPr>
              <a:spLocks noChangeShapeType="1"/>
            </p:cNvSpPr>
            <p:nvPr/>
          </p:nvSpPr>
          <p:spPr bwMode="auto">
            <a:xfrm flipH="1">
              <a:off x="2586" y="2430"/>
              <a:ext cx="39" cy="11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pic>
          <p:nvPicPr>
            <p:cNvPr id="10357814"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 y="3504"/>
              <a:ext cx="667"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57815" name="Line 55"/>
            <p:cNvSpPr>
              <a:spLocks noChangeShapeType="1"/>
            </p:cNvSpPr>
            <p:nvPr/>
          </p:nvSpPr>
          <p:spPr bwMode="auto">
            <a:xfrm>
              <a:off x="3162" y="2996"/>
              <a:ext cx="864" cy="7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6" name="Line 56"/>
            <p:cNvSpPr>
              <a:spLocks noChangeShapeType="1"/>
            </p:cNvSpPr>
            <p:nvPr/>
          </p:nvSpPr>
          <p:spPr bwMode="auto">
            <a:xfrm flipH="1">
              <a:off x="4650" y="3024"/>
              <a:ext cx="816"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17" name="Text Box 57"/>
            <p:cNvSpPr txBox="1">
              <a:spLocks noChangeArrowheads="1"/>
            </p:cNvSpPr>
            <p:nvPr/>
          </p:nvSpPr>
          <p:spPr bwMode="auto">
            <a:xfrm>
              <a:off x="3241" y="3100"/>
              <a:ext cx="78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ko-KR" altLang="en-US" sz="1200" b="0">
                  <a:solidFill>
                    <a:srgbClr val="000000"/>
                  </a:solidFill>
                  <a:latin typeface="Arial" charset="0"/>
                  <a:ea typeface="굴림" pitchFamily="34" charset="-127"/>
                  <a:cs typeface="Arial" charset="0"/>
                </a:rPr>
                <a:t>353.15 </a:t>
              </a:r>
              <a:r>
                <a:rPr lang="en-US" altLang="ko-KR" sz="1200" b="0">
                  <a:solidFill>
                    <a:srgbClr val="000000"/>
                  </a:solidFill>
                  <a:latin typeface="Arial" charset="0"/>
                  <a:ea typeface="굴림" pitchFamily="34" charset="-127"/>
                  <a:cs typeface="Arial" charset="0"/>
                </a:rPr>
                <a:t>K,100ps</a:t>
              </a:r>
            </a:p>
            <a:p>
              <a:pPr algn="ctr" eaLnBrk="1" hangingPunct="1"/>
              <a:r>
                <a:rPr lang="en-US" altLang="ko-KR" sz="1200" b="0">
                  <a:solidFill>
                    <a:srgbClr val="000000"/>
                  </a:solidFill>
                  <a:latin typeface="Arial" charset="0"/>
                  <a:ea typeface="굴림" pitchFamily="34" charset="-127"/>
                  <a:cs typeface="Arial" charset="0"/>
                </a:rPr>
                <a:t>NVT MD</a:t>
              </a:r>
            </a:p>
          </p:txBody>
        </p:sp>
        <p:sp>
          <p:nvSpPr>
            <p:cNvPr id="10357818" name="Text Box 58"/>
            <p:cNvSpPr txBox="1">
              <a:spLocks noChangeArrowheads="1"/>
            </p:cNvSpPr>
            <p:nvPr/>
          </p:nvSpPr>
          <p:spPr bwMode="auto">
            <a:xfrm>
              <a:off x="3961" y="3112"/>
              <a:ext cx="723"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ko-KR" altLang="en-US" sz="1200">
                  <a:solidFill>
                    <a:srgbClr val="FF0000"/>
                  </a:solidFill>
                  <a:latin typeface="Arial" charset="0"/>
                  <a:ea typeface="굴림" pitchFamily="34" charset="-127"/>
                  <a:cs typeface="Arial" charset="0"/>
                </a:rPr>
                <a:t>353.15 </a:t>
              </a:r>
              <a:r>
                <a:rPr lang="en-US" altLang="ko-KR" sz="1200">
                  <a:solidFill>
                    <a:srgbClr val="FF0000"/>
                  </a:solidFill>
                  <a:latin typeface="Arial" charset="0"/>
                  <a:ea typeface="굴림" pitchFamily="34" charset="-127"/>
                  <a:cs typeface="Arial" charset="0"/>
                </a:rPr>
                <a:t>K,5 ns</a:t>
              </a:r>
            </a:p>
            <a:p>
              <a:pPr algn="ctr" eaLnBrk="1" hangingPunct="1"/>
              <a:r>
                <a:rPr lang="en-US" altLang="ko-KR" sz="1200">
                  <a:solidFill>
                    <a:srgbClr val="FF0000"/>
                  </a:solidFill>
                  <a:latin typeface="Arial" charset="0"/>
                  <a:ea typeface="굴림" pitchFamily="34" charset="-127"/>
                  <a:cs typeface="Arial" charset="0"/>
                </a:rPr>
                <a:t>NPT MD</a:t>
              </a:r>
            </a:p>
          </p:txBody>
        </p:sp>
        <p:sp>
          <p:nvSpPr>
            <p:cNvPr id="10357819" name="Text Box 59"/>
            <p:cNvSpPr txBox="1">
              <a:spLocks noChangeArrowheads="1"/>
            </p:cNvSpPr>
            <p:nvPr/>
          </p:nvSpPr>
          <p:spPr bwMode="auto">
            <a:xfrm>
              <a:off x="810" y="2572"/>
              <a:ext cx="115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ko-KR" altLang="en-US" sz="1200" b="0">
                  <a:solidFill>
                    <a:srgbClr val="FF0000"/>
                  </a:solidFill>
                  <a:latin typeface="Arial" charset="0"/>
                  <a:ea typeface="굴림" pitchFamily="34" charset="-127"/>
                  <a:cs typeface="Arial" charset="0"/>
                </a:rPr>
                <a:t>353.15 </a:t>
              </a:r>
              <a:r>
                <a:rPr lang="en-US" altLang="ko-KR" sz="1200" b="0">
                  <a:solidFill>
                    <a:srgbClr val="FF0000"/>
                  </a:solidFill>
                  <a:latin typeface="Arial" charset="0"/>
                  <a:ea typeface="굴림" pitchFamily="34" charset="-127"/>
                  <a:cs typeface="Arial" charset="0"/>
                </a:rPr>
                <a:t>K 600 K, 30ps </a:t>
              </a:r>
            </a:p>
            <a:p>
              <a:pPr eaLnBrk="1" hangingPunct="1"/>
              <a:r>
                <a:rPr lang="en-US" altLang="ko-KR" sz="1200" b="0">
                  <a:solidFill>
                    <a:srgbClr val="FF0000"/>
                  </a:solidFill>
                  <a:latin typeface="Arial" charset="0"/>
                  <a:ea typeface="굴림" pitchFamily="34" charset="-127"/>
                  <a:cs typeface="Arial" charset="0"/>
                </a:rPr>
                <a:t>Volume200 %</a:t>
              </a:r>
            </a:p>
          </p:txBody>
        </p:sp>
        <p:sp>
          <p:nvSpPr>
            <p:cNvPr id="10357820" name="Text Box 60"/>
            <p:cNvSpPr txBox="1">
              <a:spLocks noChangeArrowheads="1"/>
            </p:cNvSpPr>
            <p:nvPr/>
          </p:nvSpPr>
          <p:spPr bwMode="auto">
            <a:xfrm>
              <a:off x="2394" y="2572"/>
              <a:ext cx="115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ko-KR" altLang="en-US" sz="1200" b="0">
                  <a:solidFill>
                    <a:srgbClr val="3333CC"/>
                  </a:solidFill>
                  <a:latin typeface="Arial" charset="0"/>
                  <a:ea typeface="굴림" pitchFamily="34" charset="-127"/>
                  <a:cs typeface="Arial" charset="0"/>
                </a:rPr>
                <a:t>600 </a:t>
              </a:r>
              <a:r>
                <a:rPr lang="en-US" altLang="ko-KR" sz="1200" b="0">
                  <a:solidFill>
                    <a:srgbClr val="3333CC"/>
                  </a:solidFill>
                  <a:latin typeface="Arial" charset="0"/>
                  <a:ea typeface="굴림" pitchFamily="34" charset="-127"/>
                  <a:cs typeface="Arial" charset="0"/>
                </a:rPr>
                <a:t>K 353.15 K, 30ps </a:t>
              </a:r>
            </a:p>
            <a:p>
              <a:pPr eaLnBrk="1" hangingPunct="1"/>
              <a:r>
                <a:rPr lang="en-US" altLang="ko-KR" sz="1200" b="0">
                  <a:solidFill>
                    <a:srgbClr val="3333CC"/>
                  </a:solidFill>
                  <a:latin typeface="Arial" charset="0"/>
                  <a:ea typeface="굴림" pitchFamily="34" charset="-127"/>
                  <a:cs typeface="Arial" charset="0"/>
                </a:rPr>
                <a:t>Volume  100 %</a:t>
              </a:r>
            </a:p>
          </p:txBody>
        </p:sp>
        <p:pic>
          <p:nvPicPr>
            <p:cNvPr id="10357821" name="Picture 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 y="3264"/>
              <a:ext cx="906"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7822"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 y="3456"/>
              <a:ext cx="667"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57823" name="Line 63"/>
            <p:cNvSpPr>
              <a:spLocks noChangeShapeType="1"/>
            </p:cNvSpPr>
            <p:nvPr/>
          </p:nvSpPr>
          <p:spPr bwMode="auto">
            <a:xfrm>
              <a:off x="4668" y="3008"/>
              <a:ext cx="798" cy="0"/>
            </a:xfrm>
            <a:prstGeom prst="line">
              <a:avLst/>
            </a:prstGeom>
            <a:noFill/>
            <a:ln w="381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24" name="Text Box 64"/>
            <p:cNvSpPr txBox="1">
              <a:spLocks noChangeArrowheads="1"/>
            </p:cNvSpPr>
            <p:nvPr/>
          </p:nvSpPr>
          <p:spPr bwMode="auto">
            <a:xfrm>
              <a:off x="4708" y="3120"/>
              <a:ext cx="750"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algn="ctr" eaLnBrk="1" hangingPunct="1"/>
              <a:r>
                <a:rPr lang="ko-KR" altLang="en-US" sz="1200">
                  <a:solidFill>
                    <a:srgbClr val="3333CC"/>
                  </a:solidFill>
                  <a:latin typeface="Arial" charset="0"/>
                  <a:ea typeface="굴림" pitchFamily="34" charset="-127"/>
                  <a:cs typeface="Arial" charset="0"/>
                </a:rPr>
                <a:t>353.15 </a:t>
              </a:r>
              <a:r>
                <a:rPr lang="en-US" altLang="ko-KR" sz="1200">
                  <a:solidFill>
                    <a:srgbClr val="3333CC"/>
                  </a:solidFill>
                  <a:latin typeface="Arial" charset="0"/>
                  <a:ea typeface="굴림" pitchFamily="34" charset="-127"/>
                  <a:cs typeface="Arial" charset="0"/>
                </a:rPr>
                <a:t>K, 5 ns</a:t>
              </a:r>
              <a:endParaRPr lang="en-US" altLang="ko-KR" sz="1200" u="sng">
                <a:solidFill>
                  <a:srgbClr val="3333CC"/>
                </a:solidFill>
                <a:latin typeface="Arial" charset="0"/>
                <a:ea typeface="굴림" pitchFamily="34" charset="-127"/>
                <a:cs typeface="Arial" charset="0"/>
              </a:endParaRPr>
            </a:p>
            <a:p>
              <a:pPr algn="ctr" eaLnBrk="1" hangingPunct="1"/>
              <a:r>
                <a:rPr lang="en-US" altLang="ko-KR" sz="1200">
                  <a:solidFill>
                    <a:srgbClr val="3333CC"/>
                  </a:solidFill>
                  <a:latin typeface="Arial" charset="0"/>
                  <a:ea typeface="굴림" pitchFamily="34" charset="-127"/>
                  <a:cs typeface="Arial" charset="0"/>
                </a:rPr>
                <a:t>NPT MD</a:t>
              </a:r>
            </a:p>
          </p:txBody>
        </p:sp>
        <p:sp>
          <p:nvSpPr>
            <p:cNvPr id="10357825" name="Line 65"/>
            <p:cNvSpPr>
              <a:spLocks noChangeShapeType="1"/>
            </p:cNvSpPr>
            <p:nvPr/>
          </p:nvSpPr>
          <p:spPr bwMode="auto">
            <a:xfrm>
              <a:off x="5034" y="2736"/>
              <a:ext cx="0" cy="240"/>
            </a:xfrm>
            <a:prstGeom prst="line">
              <a:avLst/>
            </a:prstGeom>
            <a:noFill/>
            <a:ln w="381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57826" name="Text Box 66"/>
            <p:cNvSpPr txBox="1">
              <a:spLocks noChangeArrowheads="1"/>
            </p:cNvSpPr>
            <p:nvPr/>
          </p:nvSpPr>
          <p:spPr bwMode="auto">
            <a:xfrm>
              <a:off x="4541" y="2476"/>
              <a:ext cx="10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en-US" sz="1600">
                  <a:solidFill>
                    <a:srgbClr val="008000"/>
                  </a:solidFill>
                  <a:latin typeface="Arial" charset="0"/>
                  <a:cs typeface="Arial" charset="0"/>
                </a:rPr>
                <a:t>Data collection</a:t>
              </a:r>
            </a:p>
          </p:txBody>
        </p:sp>
      </p:grpSp>
      <p:sp>
        <p:nvSpPr>
          <p:cNvPr id="10357827" name="Text Box 67"/>
          <p:cNvSpPr txBox="1">
            <a:spLocks noChangeArrowheads="1"/>
          </p:cNvSpPr>
          <p:nvPr/>
        </p:nvSpPr>
        <p:spPr bwMode="auto">
          <a:xfrm>
            <a:off x="288925" y="3505200"/>
            <a:ext cx="2508250" cy="404813"/>
          </a:xfrm>
          <a:prstGeom prst="rect">
            <a:avLst/>
          </a:prstGeom>
          <a:solidFill>
            <a:srgbClr val="EAEAEA"/>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pPr eaLnBrk="1" hangingPunct="1"/>
            <a:r>
              <a:rPr lang="en-US" sz="1800">
                <a:solidFill>
                  <a:srgbClr val="3333CC"/>
                </a:solidFill>
                <a:latin typeface="Arial" charset="0"/>
                <a:cs typeface="Arial" charset="0"/>
              </a:rPr>
              <a:t>Annealing procedure</a:t>
            </a:r>
          </a:p>
        </p:txBody>
      </p:sp>
      <p:sp>
        <p:nvSpPr>
          <p:cNvPr id="10357828" name="Rectangle 68"/>
          <p:cNvSpPr>
            <a:spLocks noGrp="1" noChangeArrowheads="1"/>
          </p:cNvSpPr>
          <p:nvPr>
            <p:ph type="title" idx="4294967295"/>
          </p:nvPr>
        </p:nvSpPr>
        <p:spPr bwMode="auto">
          <a:xfrm>
            <a:off x="0" y="0"/>
            <a:ext cx="9144000" cy="762000"/>
          </a:xfrm>
          <a:prstGeom prst="rect">
            <a:avLst/>
          </a:prstGeom>
          <a:solidFill>
            <a:srgbClr val="FFFFFF"/>
          </a:solidFill>
          <a:ln>
            <a:solidFill>
              <a:srgbClr val="000000"/>
            </a:solidFill>
            <a:miter lim="800000"/>
            <a:headEnd/>
            <a:tailEnd/>
          </a:ln>
        </p:spPr>
        <p:txBody>
          <a:bodyPr/>
          <a:lstStyle/>
          <a:p>
            <a:r>
              <a:rPr lang="en-US" sz="2800"/>
              <a:t>Determine Atomistic Structure of Nafion Membrane</a:t>
            </a:r>
          </a:p>
        </p:txBody>
      </p:sp>
      <p:sp>
        <p:nvSpPr>
          <p:cNvPr id="10357829" name="Text Box 69"/>
          <p:cNvSpPr txBox="1">
            <a:spLocks noChangeArrowheads="1"/>
          </p:cNvSpPr>
          <p:nvPr/>
        </p:nvSpPr>
        <p:spPr bwMode="auto">
          <a:xfrm>
            <a:off x="0" y="685800"/>
            <a:ext cx="9144000" cy="457200"/>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sz="2400" b="0">
                <a:solidFill>
                  <a:srgbClr val="000000"/>
                </a:solidFill>
                <a:latin typeface="Arial" charset="0"/>
                <a:cs typeface="Arial" charset="0"/>
              </a:rPr>
              <a:t>Grow and equilibrate system using the Monti Carlo annealing</a:t>
            </a:r>
          </a:p>
        </p:txBody>
      </p:sp>
      <p:sp>
        <p:nvSpPr>
          <p:cNvPr id="10357830" name="Text Box 70"/>
          <p:cNvSpPr txBox="1">
            <a:spLocks noChangeArrowheads="1"/>
          </p:cNvSpPr>
          <p:nvPr/>
        </p:nvSpPr>
        <p:spPr bwMode="auto">
          <a:xfrm>
            <a:off x="0" y="3946525"/>
            <a:ext cx="1295400" cy="13112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0000"/>
                </a:solidFill>
                <a:latin typeface="Arial" charset="0"/>
                <a:cs typeface="Arial" charset="0"/>
              </a:rPr>
              <a:t>1. MC Grow at 0.5 density</a:t>
            </a:r>
          </a:p>
        </p:txBody>
      </p:sp>
      <p:sp>
        <p:nvSpPr>
          <p:cNvPr id="10357831" name="Text Box 71"/>
          <p:cNvSpPr txBox="1">
            <a:spLocks noChangeArrowheads="1"/>
          </p:cNvSpPr>
          <p:nvPr/>
        </p:nvSpPr>
        <p:spPr bwMode="auto">
          <a:xfrm>
            <a:off x="4191000" y="5775325"/>
            <a:ext cx="2209800" cy="10064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0000"/>
                </a:solidFill>
                <a:latin typeface="Arial" charset="0"/>
                <a:cs typeface="Arial" charset="0"/>
              </a:rPr>
              <a:t>3. Then decrease density gradually to 0.5 </a:t>
            </a:r>
          </a:p>
        </p:txBody>
      </p:sp>
      <p:sp>
        <p:nvSpPr>
          <p:cNvPr id="10357832" name="Text Box 72"/>
          <p:cNvSpPr txBox="1">
            <a:spLocks noChangeArrowheads="1"/>
          </p:cNvSpPr>
          <p:nvPr/>
        </p:nvSpPr>
        <p:spPr bwMode="auto">
          <a:xfrm>
            <a:off x="7772400" y="5867400"/>
            <a:ext cx="1371600" cy="7016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0000"/>
                </a:solidFill>
                <a:latin typeface="Arial" charset="0"/>
                <a:cs typeface="Arial" charset="0"/>
              </a:rPr>
              <a:t>4. repeat 5 times</a:t>
            </a:r>
          </a:p>
        </p:txBody>
      </p:sp>
    </p:spTree>
    <p:extLst>
      <p:ext uri="{BB962C8B-B14F-4D97-AF65-F5344CB8AC3E}">
        <p14:creationId xmlns:p14="http://schemas.microsoft.com/office/powerpoint/2010/main" val="247910548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02" name="Rectangle 2"/>
          <p:cNvSpPr>
            <a:spLocks noChangeArrowheads="1"/>
          </p:cNvSpPr>
          <p:nvPr/>
        </p:nvSpPr>
        <p:spPr bwMode="auto">
          <a:xfrm>
            <a:off x="3262313" y="316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000000"/>
              </a:solidFill>
            </a:endParaRPr>
          </a:p>
        </p:txBody>
      </p:sp>
      <p:sp>
        <p:nvSpPr>
          <p:cNvPr id="10342403" name="Text Box 3"/>
          <p:cNvSpPr txBox="1">
            <a:spLocks noChangeArrowheads="1"/>
          </p:cNvSpPr>
          <p:nvPr/>
        </p:nvSpPr>
        <p:spPr bwMode="auto">
          <a:xfrm>
            <a:off x="7086600" y="1889125"/>
            <a:ext cx="20574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ko-KR" sz="1400" b="0">
                <a:solidFill>
                  <a:srgbClr val="000000"/>
                </a:solidFill>
                <a:latin typeface="Arial" charset="0"/>
                <a:ea typeface="굴림" pitchFamily="34" charset="-127"/>
                <a:cs typeface="Arial" charset="0"/>
              </a:rPr>
              <a:t>Neutral Nafion </a:t>
            </a:r>
          </a:p>
          <a:p>
            <a:pPr algn="ctr" eaLnBrk="1" hangingPunct="1"/>
            <a:r>
              <a:rPr lang="en-US" altLang="ko-KR" sz="1400" b="0">
                <a:solidFill>
                  <a:srgbClr val="000000"/>
                </a:solidFill>
                <a:latin typeface="Arial" charset="0"/>
                <a:ea typeface="굴림" pitchFamily="34" charset="-127"/>
                <a:cs typeface="Arial" charset="0"/>
              </a:rPr>
              <a:t>systems 1S:15W</a:t>
            </a:r>
          </a:p>
          <a:p>
            <a:pPr algn="ctr" eaLnBrk="1" hangingPunct="1"/>
            <a:r>
              <a:rPr lang="en-US" altLang="ko-KR" sz="1400" b="0">
                <a:solidFill>
                  <a:srgbClr val="000000"/>
                </a:solidFill>
                <a:latin typeface="Arial" charset="0"/>
                <a:ea typeface="굴림" pitchFamily="34" charset="-127"/>
                <a:cs typeface="Arial" charset="0"/>
              </a:rPr>
              <a:t>(20 wt % water)</a:t>
            </a:r>
          </a:p>
          <a:p>
            <a:pPr algn="ctr" eaLnBrk="1" hangingPunct="1"/>
            <a:endParaRPr lang="en-US" altLang="ko-KR" sz="1400" b="0">
              <a:solidFill>
                <a:srgbClr val="000000"/>
              </a:solidFill>
              <a:latin typeface="Arial" charset="0"/>
              <a:ea typeface="굴림" pitchFamily="34" charset="-127"/>
              <a:cs typeface="Arial" charset="0"/>
            </a:endParaRPr>
          </a:p>
          <a:p>
            <a:pPr algn="ctr" eaLnBrk="1" hangingPunct="1"/>
            <a:r>
              <a:rPr lang="en-US" altLang="ko-KR" sz="1400">
                <a:solidFill>
                  <a:srgbClr val="000000"/>
                </a:solidFill>
                <a:latin typeface="Arial" charset="0"/>
                <a:ea typeface="굴림" pitchFamily="34" charset="-127"/>
                <a:cs typeface="Arial" charset="0"/>
              </a:rPr>
              <a:t>The red mesh is water interface.</a:t>
            </a:r>
          </a:p>
          <a:p>
            <a:pPr algn="ctr" eaLnBrk="1" hangingPunct="1"/>
            <a:endParaRPr lang="en-US" altLang="ko-KR" sz="1400">
              <a:solidFill>
                <a:srgbClr val="000000"/>
              </a:solidFill>
              <a:latin typeface="Arial" charset="0"/>
              <a:ea typeface="굴림" pitchFamily="34" charset="-127"/>
              <a:cs typeface="Arial" charset="0"/>
            </a:endParaRPr>
          </a:p>
          <a:p>
            <a:pPr algn="ctr" eaLnBrk="1" hangingPunct="1"/>
            <a:r>
              <a:rPr lang="en-US" altLang="ko-KR" sz="1400">
                <a:solidFill>
                  <a:srgbClr val="000000"/>
                </a:solidFill>
                <a:latin typeface="Arial" charset="0"/>
                <a:ea typeface="굴림" pitchFamily="34" charset="-127"/>
                <a:cs typeface="Arial" charset="0"/>
              </a:rPr>
              <a:t>Each ball is a S of a sulfonate. </a:t>
            </a:r>
          </a:p>
          <a:p>
            <a:pPr algn="ctr" eaLnBrk="1" hangingPunct="1"/>
            <a:endParaRPr lang="en-US" altLang="ko-KR" sz="1400">
              <a:solidFill>
                <a:srgbClr val="000000"/>
              </a:solidFill>
              <a:latin typeface="Arial" charset="0"/>
              <a:ea typeface="굴림" pitchFamily="34" charset="-127"/>
              <a:cs typeface="Arial" charset="0"/>
            </a:endParaRPr>
          </a:p>
          <a:p>
            <a:pPr algn="ctr" eaLnBrk="1" hangingPunct="1"/>
            <a:r>
              <a:rPr lang="en-US" altLang="ko-KR" sz="1400">
                <a:solidFill>
                  <a:srgbClr val="000000"/>
                </a:solidFill>
                <a:latin typeface="Arial" charset="0"/>
                <a:ea typeface="굴림" pitchFamily="34" charset="-127"/>
                <a:cs typeface="Arial" charset="0"/>
              </a:rPr>
              <a:t>Color indicate the molecule to which belong</a:t>
            </a:r>
          </a:p>
          <a:p>
            <a:pPr algn="ctr" eaLnBrk="1" hangingPunct="1"/>
            <a:r>
              <a:rPr lang="en-US" altLang="ko-KR" sz="1400">
                <a:solidFill>
                  <a:srgbClr val="000000"/>
                </a:solidFill>
                <a:latin typeface="Arial" charset="0"/>
                <a:ea typeface="굴림" pitchFamily="34" charset="-127"/>
                <a:cs typeface="Arial" charset="0"/>
              </a:rPr>
              <a:t> </a:t>
            </a:r>
            <a:r>
              <a:rPr lang="en-US" altLang="ko-KR" sz="1400" b="0">
                <a:solidFill>
                  <a:srgbClr val="000000"/>
                </a:solidFill>
                <a:latin typeface="Arial" charset="0"/>
                <a:ea typeface="굴림" pitchFamily="34" charset="-127"/>
                <a:cs typeface="Arial" charset="0"/>
              </a:rPr>
              <a:t>(4 polymer molecules per cell) </a:t>
            </a:r>
            <a:endParaRPr lang="en-US" altLang="ko-KR" sz="1600" b="0">
              <a:solidFill>
                <a:srgbClr val="000000"/>
              </a:solidFill>
              <a:latin typeface="Arial" charset="0"/>
              <a:ea typeface="굴림" pitchFamily="34" charset="-127"/>
              <a:cs typeface="Arial" charset="0"/>
            </a:endParaRPr>
          </a:p>
        </p:txBody>
      </p:sp>
      <p:sp>
        <p:nvSpPr>
          <p:cNvPr id="10342404" name="Text Box 4"/>
          <p:cNvSpPr txBox="1">
            <a:spLocks noChangeArrowheads="1"/>
          </p:cNvSpPr>
          <p:nvPr/>
        </p:nvSpPr>
        <p:spPr bwMode="auto">
          <a:xfrm>
            <a:off x="3733800" y="5394325"/>
            <a:ext cx="4953000" cy="1069975"/>
          </a:xfrm>
          <a:prstGeom prst="rect">
            <a:avLst/>
          </a:prstGeom>
          <a:solidFill>
            <a:srgbClr val="99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solidFill>
                  <a:srgbClr val="000000"/>
                </a:solidFill>
                <a:latin typeface="Arial" charset="0"/>
                <a:cs typeface="Arial" charset="0"/>
              </a:rPr>
              <a:t>For both monomer sequences, the distribution of sulfonic groups in the interface is uneven: there seem to be </a:t>
            </a:r>
            <a:r>
              <a:rPr lang="en-US" sz="1600">
                <a:solidFill>
                  <a:srgbClr val="0000FF"/>
                </a:solidFill>
                <a:latin typeface="Arial" charset="0"/>
                <a:cs typeface="Arial" charset="0"/>
              </a:rPr>
              <a:t>hydrophobic</a:t>
            </a:r>
            <a:r>
              <a:rPr lang="en-US" sz="1600">
                <a:solidFill>
                  <a:srgbClr val="FF0000"/>
                </a:solidFill>
                <a:latin typeface="Arial" charset="0"/>
                <a:cs typeface="Arial" charset="0"/>
              </a:rPr>
              <a:t> </a:t>
            </a:r>
            <a:r>
              <a:rPr lang="en-US" sz="1600">
                <a:solidFill>
                  <a:srgbClr val="000000"/>
                </a:solidFill>
                <a:latin typeface="Arial" charset="0"/>
                <a:cs typeface="Arial" charset="0"/>
              </a:rPr>
              <a:t>and </a:t>
            </a:r>
            <a:r>
              <a:rPr lang="en-US" sz="1600">
                <a:solidFill>
                  <a:srgbClr val="FF0000"/>
                </a:solidFill>
                <a:latin typeface="Arial" charset="0"/>
                <a:cs typeface="Arial" charset="0"/>
              </a:rPr>
              <a:t>hydrophilic</a:t>
            </a:r>
            <a:r>
              <a:rPr lang="en-US" sz="1600">
                <a:solidFill>
                  <a:srgbClr val="000000"/>
                </a:solidFill>
                <a:latin typeface="Arial" charset="0"/>
                <a:cs typeface="Arial" charset="0"/>
              </a:rPr>
              <a:t> patches.</a:t>
            </a:r>
          </a:p>
        </p:txBody>
      </p:sp>
      <p:sp>
        <p:nvSpPr>
          <p:cNvPr id="10342405" name="Rectangle 5"/>
          <p:cNvSpPr>
            <a:spLocks noChangeArrowheads="1"/>
          </p:cNvSpPr>
          <p:nvPr/>
        </p:nvSpPr>
        <p:spPr bwMode="auto">
          <a:xfrm>
            <a:off x="11163300"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000000"/>
              </a:solidFill>
            </a:endParaRPr>
          </a:p>
        </p:txBody>
      </p:sp>
      <p:pic>
        <p:nvPicPr>
          <p:cNvPr id="103424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6512"/>
          <a:stretch>
            <a:fillRect/>
          </a:stretch>
        </p:blipFill>
        <p:spPr bwMode="auto">
          <a:xfrm>
            <a:off x="3657600" y="1600200"/>
            <a:ext cx="3505200" cy="3781425"/>
          </a:xfrm>
          <a:prstGeom prst="rect">
            <a:avLst/>
          </a:prstGeom>
          <a:noFill/>
          <a:extLst>
            <a:ext uri="{909E8E84-426E-40DD-AFC4-6F175D3DCCD1}">
              <a14:hiddenFill xmlns:a14="http://schemas.microsoft.com/office/drawing/2010/main">
                <a:solidFill>
                  <a:srgbClr val="FFFFFF"/>
                </a:solidFill>
              </a14:hiddenFill>
            </a:ext>
          </a:extLst>
        </p:spPr>
      </p:pic>
      <p:grpSp>
        <p:nvGrpSpPr>
          <p:cNvPr id="10342407" name="Group 7"/>
          <p:cNvGrpSpPr>
            <a:grpSpLocks/>
          </p:cNvGrpSpPr>
          <p:nvPr/>
        </p:nvGrpSpPr>
        <p:grpSpPr bwMode="auto">
          <a:xfrm>
            <a:off x="3962400" y="2879725"/>
            <a:ext cx="2667000" cy="1600200"/>
            <a:chOff x="2496" y="1152"/>
            <a:chExt cx="1680" cy="1008"/>
          </a:xfrm>
        </p:grpSpPr>
        <p:sp>
          <p:nvSpPr>
            <p:cNvPr id="10342408" name="Oval 8"/>
            <p:cNvSpPr>
              <a:spLocks noChangeArrowheads="1"/>
            </p:cNvSpPr>
            <p:nvPr/>
          </p:nvSpPr>
          <p:spPr bwMode="auto">
            <a:xfrm>
              <a:off x="3456" y="1152"/>
              <a:ext cx="720" cy="288"/>
            </a:xfrm>
            <a:prstGeom prst="ellipse">
              <a:avLst/>
            </a:prstGeom>
            <a:noFill/>
            <a:ln w="25400" cap="rnd">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2409" name="Text Box 9"/>
            <p:cNvSpPr txBox="1">
              <a:spLocks noChangeArrowheads="1"/>
            </p:cNvSpPr>
            <p:nvPr/>
          </p:nvSpPr>
          <p:spPr bwMode="auto">
            <a:xfrm>
              <a:off x="3456" y="1478"/>
              <a:ext cx="62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000" b="0">
                  <a:solidFill>
                    <a:srgbClr val="0000FF"/>
                  </a:solidFill>
                  <a:latin typeface="Arial" charset="0"/>
                  <a:cs typeface="Arial" charset="0"/>
                </a:rPr>
                <a:t>Hydrophobic polymer interface</a:t>
              </a:r>
            </a:p>
          </p:txBody>
        </p:sp>
        <p:sp>
          <p:nvSpPr>
            <p:cNvPr id="10342410" name="Text Box 10"/>
            <p:cNvSpPr txBox="1">
              <a:spLocks noChangeArrowheads="1"/>
            </p:cNvSpPr>
            <p:nvPr/>
          </p:nvSpPr>
          <p:spPr bwMode="auto">
            <a:xfrm>
              <a:off x="2976" y="1632"/>
              <a:ext cx="62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000" b="0">
                  <a:solidFill>
                    <a:srgbClr val="FF0000"/>
                  </a:solidFill>
                  <a:latin typeface="Arial" charset="0"/>
                  <a:cs typeface="Arial" charset="0"/>
                </a:rPr>
                <a:t>Hydrophilic polymer interface</a:t>
              </a:r>
            </a:p>
          </p:txBody>
        </p:sp>
        <p:sp>
          <p:nvSpPr>
            <p:cNvPr id="10342411" name="Oval 11"/>
            <p:cNvSpPr>
              <a:spLocks noChangeArrowheads="1"/>
            </p:cNvSpPr>
            <p:nvPr/>
          </p:nvSpPr>
          <p:spPr bwMode="auto">
            <a:xfrm>
              <a:off x="2832" y="1728"/>
              <a:ext cx="720" cy="432"/>
            </a:xfrm>
            <a:prstGeom prst="ellipse">
              <a:avLst/>
            </a:prstGeom>
            <a:noFill/>
            <a:ln w="254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2412" name="Line 12"/>
            <p:cNvSpPr>
              <a:spLocks noChangeShapeType="1"/>
            </p:cNvSpPr>
            <p:nvPr/>
          </p:nvSpPr>
          <p:spPr bwMode="auto">
            <a:xfrm>
              <a:off x="2496" y="1824"/>
              <a:ext cx="33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0342413" name="Rectangle 13"/>
          <p:cNvSpPr>
            <a:spLocks noGrp="1" noChangeArrowheads="1"/>
          </p:cNvSpPr>
          <p:nvPr>
            <p:ph type="title" idx="4294967295"/>
          </p:nvPr>
        </p:nvSpPr>
        <p:spPr bwMode="auto">
          <a:xfrm>
            <a:off x="76200" y="38637"/>
            <a:ext cx="9144000" cy="685800"/>
          </a:xfrm>
          <a:prstGeom prst="rect">
            <a:avLst/>
          </a:prstGeom>
          <a:solidFill>
            <a:srgbClr val="FFFFFF"/>
          </a:solidFill>
          <a:ln>
            <a:solidFill>
              <a:srgbClr val="000000"/>
            </a:solidFill>
            <a:miter lim="800000"/>
            <a:headEnd/>
            <a:tailEnd/>
          </a:ln>
        </p:spPr>
        <p:txBody>
          <a:bodyPr/>
          <a:lstStyle/>
          <a:p>
            <a:r>
              <a:rPr lang="en-US" altLang="ko-KR" b="0" dirty="0" err="1" smtClean="0">
                <a:solidFill>
                  <a:srgbClr val="0000FF"/>
                </a:solidFill>
                <a:ea typeface="굴림" pitchFamily="34" charset="-127"/>
              </a:rPr>
              <a:t>PEM</a:t>
            </a:r>
            <a:r>
              <a:rPr lang="en-US" altLang="ko-KR" b="0" dirty="0" smtClean="0">
                <a:solidFill>
                  <a:srgbClr val="0000FF"/>
                </a:solidFill>
                <a:ea typeface="굴림" pitchFamily="34" charset="-127"/>
              </a:rPr>
              <a:t> fuel cell use Nafion electrolyte</a:t>
            </a:r>
            <a:endParaRPr lang="en-US" b="0" dirty="0">
              <a:solidFill>
                <a:srgbClr val="0000FF"/>
              </a:solidFill>
            </a:endParaRPr>
          </a:p>
        </p:txBody>
      </p:sp>
      <p:pic>
        <p:nvPicPr>
          <p:cNvPr id="103424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17725"/>
            <a:ext cx="2871788"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415" name="Line 15"/>
          <p:cNvSpPr>
            <a:spLocks noChangeShapeType="1"/>
          </p:cNvSpPr>
          <p:nvPr/>
        </p:nvSpPr>
        <p:spPr bwMode="auto">
          <a:xfrm>
            <a:off x="533400" y="5256213"/>
            <a:ext cx="28956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42416" name="Text Box 16"/>
          <p:cNvSpPr txBox="1">
            <a:spLocks noChangeArrowheads="1"/>
          </p:cNvSpPr>
          <p:nvPr/>
        </p:nvSpPr>
        <p:spPr bwMode="auto">
          <a:xfrm>
            <a:off x="1524000" y="5103813"/>
            <a:ext cx="6540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ko-KR" altLang="en-US" sz="1800" b="0">
                <a:solidFill>
                  <a:srgbClr val="000000"/>
                </a:solidFill>
                <a:latin typeface="Arial" charset="0"/>
                <a:ea typeface="굴림" pitchFamily="34" charset="-127"/>
                <a:cs typeface="Arial" charset="0"/>
              </a:rPr>
              <a:t>80 </a:t>
            </a:r>
            <a:r>
              <a:rPr lang="en-US" altLang="ko-KR" sz="1800" b="0">
                <a:solidFill>
                  <a:srgbClr val="000000"/>
                </a:solidFill>
                <a:latin typeface="Arial" charset="0"/>
                <a:ea typeface="굴림" pitchFamily="34" charset="-127"/>
                <a:cs typeface="Arial" charset="0"/>
              </a:rPr>
              <a:t>Å</a:t>
            </a:r>
          </a:p>
        </p:txBody>
      </p:sp>
      <p:sp>
        <p:nvSpPr>
          <p:cNvPr id="10342417" name="Text Box 17"/>
          <p:cNvSpPr txBox="1">
            <a:spLocks noChangeArrowheads="1"/>
          </p:cNvSpPr>
          <p:nvPr/>
        </p:nvSpPr>
        <p:spPr bwMode="auto">
          <a:xfrm>
            <a:off x="533400" y="5470525"/>
            <a:ext cx="2743200" cy="13112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ko-KR" b="0">
                <a:solidFill>
                  <a:srgbClr val="FF0000"/>
                </a:solidFill>
                <a:ea typeface="굴림" pitchFamily="34" charset="-127"/>
                <a:cs typeface="Arial" charset="0"/>
              </a:rPr>
              <a:t>get large hydrophilic channel which percolates and retains bulk-water structure.</a:t>
            </a:r>
            <a:endParaRPr lang="en-US" altLang="ko-KR" b="0">
              <a:solidFill>
                <a:srgbClr val="3333CC"/>
              </a:solidFill>
              <a:latin typeface="Arial" charset="0"/>
              <a:ea typeface="굴림" pitchFamily="34" charset="-127"/>
              <a:cs typeface="Arial" charset="0"/>
            </a:endParaRPr>
          </a:p>
        </p:txBody>
      </p:sp>
      <p:sp>
        <p:nvSpPr>
          <p:cNvPr id="10342418" name="Text Box 18"/>
          <p:cNvSpPr txBox="1">
            <a:spLocks noChangeArrowheads="1"/>
          </p:cNvSpPr>
          <p:nvPr/>
        </p:nvSpPr>
        <p:spPr bwMode="auto">
          <a:xfrm>
            <a:off x="152400" y="609600"/>
            <a:ext cx="8839200" cy="822325"/>
          </a:xfrm>
          <a:prstGeom prst="rect">
            <a:avLst/>
          </a:prstGeom>
          <a:solidFill>
            <a:srgbClr val="CCCC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0000"/>
                </a:solidFill>
                <a:latin typeface="Arial" charset="0"/>
                <a:cs typeface="Arial" charset="0"/>
              </a:rPr>
              <a:t>Determine atomistic structure of Nafion using Monte Carlo plus pressure and temperature annealing</a:t>
            </a:r>
          </a:p>
        </p:txBody>
      </p:sp>
      <p:sp>
        <p:nvSpPr>
          <p:cNvPr id="10342419" name="Rectangle 19"/>
          <p:cNvSpPr>
            <a:spLocks noChangeArrowheads="1"/>
          </p:cNvSpPr>
          <p:nvPr/>
        </p:nvSpPr>
        <p:spPr bwMode="auto">
          <a:xfrm>
            <a:off x="76200" y="14478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SzPct val="100000"/>
            </a:pPr>
            <a:r>
              <a:rPr lang="en-US" sz="1600" b="0">
                <a:solidFill>
                  <a:srgbClr val="FF3300"/>
                </a:solidFill>
                <a:latin typeface="Arial" charset="0"/>
              </a:rPr>
              <a:t>Jang, Molinero, Cagin, Goddard, and J. Phys. Chem. B, </a:t>
            </a:r>
            <a:r>
              <a:rPr lang="en-US" sz="1600">
                <a:solidFill>
                  <a:srgbClr val="FF3300"/>
                </a:solidFill>
                <a:latin typeface="Arial" charset="0"/>
              </a:rPr>
              <a:t>108</a:t>
            </a:r>
            <a:r>
              <a:rPr lang="en-US" sz="1600" b="0">
                <a:solidFill>
                  <a:srgbClr val="FF3300"/>
                </a:solidFill>
                <a:latin typeface="Arial" charset="0"/>
              </a:rPr>
              <a:t>: 3149 (</a:t>
            </a:r>
            <a:r>
              <a:rPr lang="en-US" sz="1600">
                <a:solidFill>
                  <a:srgbClr val="FF3300"/>
                </a:solidFill>
                <a:latin typeface="Arial" charset="0"/>
              </a:rPr>
              <a:t>2004</a:t>
            </a:r>
            <a:r>
              <a:rPr lang="en-US" sz="1600" b="0">
                <a:solidFill>
                  <a:srgbClr val="FF3300"/>
                </a:solidFill>
                <a:latin typeface="Arial" charset="0"/>
              </a:rPr>
              <a:t>) and Solid State Ionics </a:t>
            </a:r>
            <a:r>
              <a:rPr lang="en-US" sz="1600">
                <a:solidFill>
                  <a:srgbClr val="FF3300"/>
                </a:solidFill>
                <a:latin typeface="Arial" charset="0"/>
              </a:rPr>
              <a:t>175 </a:t>
            </a:r>
            <a:r>
              <a:rPr lang="en-US" sz="1600" b="0">
                <a:solidFill>
                  <a:srgbClr val="FF3300"/>
                </a:solidFill>
                <a:latin typeface="Arial" charset="0"/>
              </a:rPr>
              <a:t>(1-4 SI): 805 (</a:t>
            </a:r>
            <a:r>
              <a:rPr lang="en-US" sz="1600">
                <a:solidFill>
                  <a:srgbClr val="FF3300"/>
                </a:solidFill>
                <a:latin typeface="Arial" charset="0"/>
              </a:rPr>
              <a:t>2004</a:t>
            </a:r>
            <a:r>
              <a:rPr lang="en-US" sz="1600" b="0">
                <a:solidFill>
                  <a:srgbClr val="FF3300"/>
                </a:solidFill>
                <a:latin typeface="Arial" charset="0"/>
              </a:rPr>
              <a:t>) </a:t>
            </a:r>
          </a:p>
        </p:txBody>
      </p:sp>
    </p:spTree>
    <p:extLst>
      <p:ext uri="{BB962C8B-B14F-4D97-AF65-F5344CB8AC3E}">
        <p14:creationId xmlns:p14="http://schemas.microsoft.com/office/powerpoint/2010/main" val="304876361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450" name="Rectangle 2"/>
          <p:cNvSpPr>
            <a:spLocks noGrp="1" noChangeArrowheads="1"/>
          </p:cNvSpPr>
          <p:nvPr>
            <p:ph type="title" idx="4294967295"/>
          </p:nvPr>
        </p:nvSpPr>
        <p:spPr bwMode="auto">
          <a:xfrm>
            <a:off x="0" y="0"/>
            <a:ext cx="9144000" cy="838200"/>
          </a:xfrm>
          <a:prstGeom prst="rect">
            <a:avLst/>
          </a:prstGeom>
          <a:solidFill>
            <a:srgbClr val="FFFFFF"/>
          </a:solidFill>
          <a:ln>
            <a:solidFill>
              <a:srgbClr val="000000"/>
            </a:solidFill>
            <a:miter lim="800000"/>
            <a:headEnd/>
            <a:tailEnd/>
          </a:ln>
        </p:spPr>
        <p:txBody>
          <a:bodyPr/>
          <a:lstStyle/>
          <a:p>
            <a:r>
              <a:rPr lang="en-US"/>
              <a:t>Model of cathode catalyst membrane interface</a:t>
            </a:r>
          </a:p>
        </p:txBody>
      </p:sp>
      <p:pic>
        <p:nvPicPr>
          <p:cNvPr id="103444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5366" r="53488" b="6046"/>
          <a:stretch>
            <a:fillRect/>
          </a:stretch>
        </p:blipFill>
        <p:spPr bwMode="auto">
          <a:xfrm>
            <a:off x="76200" y="762000"/>
            <a:ext cx="3048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444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1163" t="15366" b="4030"/>
          <a:stretch>
            <a:fillRect/>
          </a:stretch>
        </p:blipFill>
        <p:spPr bwMode="auto">
          <a:xfrm rot="5400000">
            <a:off x="2971800" y="685800"/>
            <a:ext cx="3200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344453" name="Oval 5"/>
          <p:cNvSpPr>
            <a:spLocks noChangeArrowheads="1"/>
          </p:cNvSpPr>
          <p:nvPr/>
        </p:nvSpPr>
        <p:spPr bwMode="auto">
          <a:xfrm>
            <a:off x="1447800" y="2971800"/>
            <a:ext cx="3733800" cy="1371600"/>
          </a:xfrm>
          <a:prstGeom prst="ellipse">
            <a:avLst/>
          </a:prstGeom>
          <a:solidFill>
            <a:srgbClr val="FFFF66"/>
          </a:solid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rgbClr val="3333CC"/>
              </a:solidFill>
              <a:latin typeface="Arial" charset="0"/>
              <a:cs typeface="Arial" charset="0"/>
            </a:endParaRPr>
          </a:p>
        </p:txBody>
      </p:sp>
      <p:sp>
        <p:nvSpPr>
          <p:cNvPr id="10344454" name="Rectangle 6"/>
          <p:cNvSpPr>
            <a:spLocks noChangeArrowheads="1"/>
          </p:cNvSpPr>
          <p:nvPr/>
        </p:nvSpPr>
        <p:spPr bwMode="auto">
          <a:xfrm>
            <a:off x="228600" y="3733800"/>
            <a:ext cx="5867400" cy="685800"/>
          </a:xfrm>
          <a:prstGeom prst="rect">
            <a:avLst/>
          </a:prstGeom>
          <a:solidFill>
            <a:schemeClr val="bg2"/>
          </a:solidFill>
          <a:ln w="508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4455" name="Text Box 7"/>
          <p:cNvSpPr txBox="1">
            <a:spLocks noChangeArrowheads="1"/>
          </p:cNvSpPr>
          <p:nvPr/>
        </p:nvSpPr>
        <p:spPr bwMode="auto">
          <a:xfrm>
            <a:off x="1219200" y="3886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FFFFFF"/>
                </a:solidFill>
                <a:latin typeface="Arial" charset="0"/>
                <a:cs typeface="Arial" charset="0"/>
              </a:rPr>
              <a:t>Carbon support (conductor)</a:t>
            </a:r>
          </a:p>
        </p:txBody>
      </p:sp>
      <p:sp>
        <p:nvSpPr>
          <p:cNvPr id="10344456" name="Text Box 8"/>
          <p:cNvSpPr txBox="1">
            <a:spLocks noChangeArrowheads="1"/>
          </p:cNvSpPr>
          <p:nvPr/>
        </p:nvSpPr>
        <p:spPr bwMode="auto">
          <a:xfrm>
            <a:off x="1371600" y="3124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3333CC"/>
                </a:solidFill>
                <a:latin typeface="Arial" charset="0"/>
                <a:cs typeface="Arial" charset="0"/>
              </a:rPr>
              <a:t>catalyst</a:t>
            </a:r>
          </a:p>
        </p:txBody>
      </p:sp>
      <p:sp>
        <p:nvSpPr>
          <p:cNvPr id="10344457" name="Text Box 9"/>
          <p:cNvSpPr txBox="1">
            <a:spLocks noChangeArrowheads="1"/>
          </p:cNvSpPr>
          <p:nvPr/>
        </p:nvSpPr>
        <p:spPr bwMode="auto">
          <a:xfrm>
            <a:off x="5410200" y="685800"/>
            <a:ext cx="2133600" cy="1187450"/>
          </a:xfrm>
          <a:prstGeom prst="rect">
            <a:avLst/>
          </a:prstGeom>
          <a:solidFill>
            <a:srgbClr val="FF33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1" hangingPunct="1">
              <a:spcBef>
                <a:spcPct val="50000"/>
              </a:spcBef>
            </a:pPr>
            <a:r>
              <a:rPr lang="en-US" sz="2400">
                <a:solidFill>
                  <a:srgbClr val="0000FF"/>
                </a:solidFill>
                <a:latin typeface="Arial" charset="0"/>
                <a:cs typeface="Arial" charset="0"/>
              </a:rPr>
              <a:t>Hydrophobic polymer O</a:t>
            </a:r>
            <a:r>
              <a:rPr lang="en-US" sz="2400" baseline="-25000">
                <a:solidFill>
                  <a:srgbClr val="0000FF"/>
                </a:solidFill>
                <a:latin typeface="Arial" charset="0"/>
                <a:cs typeface="Arial" charset="0"/>
              </a:rPr>
              <a:t>2</a:t>
            </a:r>
            <a:r>
              <a:rPr lang="en-US" sz="2400">
                <a:solidFill>
                  <a:srgbClr val="0000FF"/>
                </a:solidFill>
                <a:latin typeface="Arial" charset="0"/>
                <a:cs typeface="Arial" charset="0"/>
              </a:rPr>
              <a:t> channel</a:t>
            </a:r>
          </a:p>
        </p:txBody>
      </p:sp>
      <p:sp>
        <p:nvSpPr>
          <p:cNvPr id="10344458" name="Text Box 10"/>
          <p:cNvSpPr txBox="1">
            <a:spLocks noChangeArrowheads="1"/>
          </p:cNvSpPr>
          <p:nvPr/>
        </p:nvSpPr>
        <p:spPr bwMode="auto">
          <a:xfrm>
            <a:off x="3581400" y="1860550"/>
            <a:ext cx="1905000" cy="11874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1" hangingPunct="1">
              <a:spcBef>
                <a:spcPct val="50000"/>
              </a:spcBef>
            </a:pPr>
            <a:r>
              <a:rPr lang="en-US" sz="2400">
                <a:solidFill>
                  <a:srgbClr val="FF0000"/>
                </a:solidFill>
                <a:latin typeface="Arial" charset="0"/>
                <a:cs typeface="Arial" charset="0"/>
              </a:rPr>
              <a:t>Hydrophilic water channel</a:t>
            </a:r>
          </a:p>
        </p:txBody>
      </p:sp>
      <p:sp>
        <p:nvSpPr>
          <p:cNvPr id="10344459" name="AutoShape 11"/>
          <p:cNvSpPr>
            <a:spLocks noChangeArrowheads="1"/>
          </p:cNvSpPr>
          <p:nvPr/>
        </p:nvSpPr>
        <p:spPr bwMode="auto">
          <a:xfrm>
            <a:off x="381000" y="1981200"/>
            <a:ext cx="914400" cy="1143000"/>
          </a:xfrm>
          <a:prstGeom prst="downArrow">
            <a:avLst>
              <a:gd name="adj1" fmla="val 50000"/>
              <a:gd name="adj2" fmla="val 31250"/>
            </a:avLst>
          </a:prstGeom>
          <a:noFill/>
          <a:ln w="508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rgbClr val="000000"/>
              </a:solidFill>
            </a:endParaRPr>
          </a:p>
        </p:txBody>
      </p:sp>
      <p:sp>
        <p:nvSpPr>
          <p:cNvPr id="10344460" name="Text Box 12"/>
          <p:cNvSpPr txBox="1">
            <a:spLocks noChangeArrowheads="1"/>
          </p:cNvSpPr>
          <p:nvPr/>
        </p:nvSpPr>
        <p:spPr bwMode="auto">
          <a:xfrm>
            <a:off x="38100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latin typeface="Arial" charset="0"/>
                <a:cs typeface="Arial" charset="0"/>
              </a:rPr>
              <a:t>O</a:t>
            </a:r>
            <a:r>
              <a:rPr lang="en-US" sz="2400" baseline="-25000">
                <a:solidFill>
                  <a:srgbClr val="000000"/>
                </a:solidFill>
                <a:latin typeface="Arial" charset="0"/>
                <a:cs typeface="Arial" charset="0"/>
              </a:rPr>
              <a:t>2</a:t>
            </a:r>
          </a:p>
        </p:txBody>
      </p:sp>
      <p:sp>
        <p:nvSpPr>
          <p:cNvPr id="10344461" name="AutoShape 13"/>
          <p:cNvSpPr>
            <a:spLocks noChangeArrowheads="1"/>
          </p:cNvSpPr>
          <p:nvPr/>
        </p:nvSpPr>
        <p:spPr bwMode="auto">
          <a:xfrm>
            <a:off x="1676400" y="1981200"/>
            <a:ext cx="914400" cy="1143000"/>
          </a:xfrm>
          <a:prstGeom prst="downArrow">
            <a:avLst>
              <a:gd name="adj1" fmla="val 50000"/>
              <a:gd name="adj2" fmla="val 31250"/>
            </a:avLst>
          </a:prstGeom>
          <a:noFill/>
          <a:ln w="508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rgbClr val="000000"/>
              </a:solidFill>
            </a:endParaRPr>
          </a:p>
        </p:txBody>
      </p:sp>
      <p:sp>
        <p:nvSpPr>
          <p:cNvPr id="10344462" name="Text Box 14"/>
          <p:cNvSpPr txBox="1">
            <a:spLocks noChangeArrowheads="1"/>
          </p:cNvSpPr>
          <p:nvPr/>
        </p:nvSpPr>
        <p:spPr bwMode="auto">
          <a:xfrm>
            <a:off x="1676400" y="2590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latin typeface="Arial" charset="0"/>
                <a:cs typeface="Arial" charset="0"/>
              </a:rPr>
              <a:t>H</a:t>
            </a:r>
            <a:r>
              <a:rPr lang="en-US" sz="2400" baseline="30000">
                <a:solidFill>
                  <a:srgbClr val="000000"/>
                </a:solidFill>
                <a:latin typeface="Arial" charset="0"/>
                <a:cs typeface="Arial" charset="0"/>
              </a:rPr>
              <a:t>+</a:t>
            </a:r>
          </a:p>
        </p:txBody>
      </p:sp>
      <p:sp>
        <p:nvSpPr>
          <p:cNvPr id="10344463" name="Text Box 15"/>
          <p:cNvSpPr txBox="1">
            <a:spLocks noChangeArrowheads="1"/>
          </p:cNvSpPr>
          <p:nvPr/>
        </p:nvSpPr>
        <p:spPr bwMode="auto">
          <a:xfrm>
            <a:off x="0" y="4419600"/>
            <a:ext cx="91440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00"/>
                </a:solidFill>
                <a:latin typeface="Arial" charset="0"/>
                <a:cs typeface="Arial" charset="0"/>
              </a:rPr>
              <a:t>Assume O</a:t>
            </a:r>
            <a:r>
              <a:rPr lang="en-US" sz="2400" b="0" baseline="-25000">
                <a:solidFill>
                  <a:srgbClr val="000000"/>
                </a:solidFill>
                <a:latin typeface="Arial" charset="0"/>
                <a:cs typeface="Arial" charset="0"/>
              </a:rPr>
              <a:t>2</a:t>
            </a:r>
            <a:r>
              <a:rPr lang="en-US" sz="2400" b="0">
                <a:solidFill>
                  <a:srgbClr val="000000"/>
                </a:solidFill>
                <a:latin typeface="Arial" charset="0"/>
                <a:cs typeface="Arial" charset="0"/>
              </a:rPr>
              <a:t> comes through hydrophobic channel and dissociates on the catalyst surface (if H</a:t>
            </a:r>
            <a:r>
              <a:rPr lang="en-US" sz="2400" b="0" baseline="-25000">
                <a:solidFill>
                  <a:srgbClr val="000000"/>
                </a:solidFill>
                <a:latin typeface="Arial" charset="0"/>
                <a:cs typeface="Arial" charset="0"/>
              </a:rPr>
              <a:t>2</a:t>
            </a:r>
            <a:r>
              <a:rPr lang="en-US" sz="2400" b="0">
                <a:solidFill>
                  <a:srgbClr val="000000"/>
                </a:solidFill>
                <a:latin typeface="Arial" charset="0"/>
                <a:cs typeface="Arial" charset="0"/>
              </a:rPr>
              <a:t>O does not block the site). </a:t>
            </a:r>
            <a:r>
              <a:rPr lang="en-US" sz="2400" b="0">
                <a:solidFill>
                  <a:srgbClr val="3333CC"/>
                </a:solidFill>
                <a:latin typeface="Arial" charset="0"/>
                <a:cs typeface="Arial" charset="0"/>
              </a:rPr>
              <a:t>Model reactions as gas phase</a:t>
            </a:r>
          </a:p>
          <a:p>
            <a:pPr>
              <a:spcBef>
                <a:spcPct val="50000"/>
              </a:spcBef>
            </a:pPr>
            <a:r>
              <a:rPr lang="en-US" sz="2400" b="0">
                <a:solidFill>
                  <a:srgbClr val="000000"/>
                </a:solidFill>
                <a:latin typeface="Arial" charset="0"/>
                <a:cs typeface="Arial" charset="0"/>
              </a:rPr>
              <a:t>Protons come through hydrophilic channel. Model as forming chemisorbed H on catalyst surface. </a:t>
            </a:r>
            <a:r>
              <a:rPr lang="en-US" sz="2400" b="0">
                <a:solidFill>
                  <a:srgbClr val="3333CC"/>
                </a:solidFill>
                <a:latin typeface="Arial" charset="0"/>
                <a:cs typeface="Arial" charset="0"/>
              </a:rPr>
              <a:t>Model reactions using solvation in water</a:t>
            </a:r>
          </a:p>
        </p:txBody>
      </p:sp>
      <p:sp>
        <p:nvSpPr>
          <p:cNvPr id="10344464" name="Text Box 16"/>
          <p:cNvSpPr txBox="1">
            <a:spLocks noChangeArrowheads="1"/>
          </p:cNvSpPr>
          <p:nvPr/>
        </p:nvSpPr>
        <p:spPr bwMode="auto">
          <a:xfrm>
            <a:off x="228600" y="914400"/>
            <a:ext cx="2057400" cy="457200"/>
          </a:xfrm>
          <a:prstGeom prst="rect">
            <a:avLst/>
          </a:prstGeom>
          <a:solidFill>
            <a:srgbClr val="FFFF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Nafion PEM</a:t>
            </a:r>
          </a:p>
        </p:txBody>
      </p:sp>
      <p:pic>
        <p:nvPicPr>
          <p:cNvPr id="10344465" name="Picture 17" descr="mueller_Page_08"/>
          <p:cNvPicPr>
            <a:picLocks noChangeAspect="1" noChangeArrowheads="1"/>
          </p:cNvPicPr>
          <p:nvPr/>
        </p:nvPicPr>
        <p:blipFill>
          <a:blip r:embed="rId4">
            <a:extLst>
              <a:ext uri="{28A0092B-C50C-407E-A947-70E740481C1C}">
                <a14:useLocalDpi xmlns:a14="http://schemas.microsoft.com/office/drawing/2010/main" val="0"/>
              </a:ext>
            </a:extLst>
          </a:blip>
          <a:srcRect l="42157" t="29544" r="43137" b="52274"/>
          <a:stretch>
            <a:fillRect/>
          </a:stretch>
        </p:blipFill>
        <p:spPr bwMode="auto">
          <a:xfrm>
            <a:off x="7467600" y="1905000"/>
            <a:ext cx="152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0290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41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67225"/>
            <a:ext cx="3429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115" name="Rectangle 3"/>
          <p:cNvSpPr>
            <a:spLocks noGrp="1" noChangeArrowheads="1"/>
          </p:cNvSpPr>
          <p:nvPr>
            <p:ph idx="4294967295"/>
          </p:nvPr>
        </p:nvSpPr>
        <p:spPr bwMode="auto">
          <a:xfrm>
            <a:off x="76200" y="1752600"/>
            <a:ext cx="3276600" cy="28194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p>
            <a:pPr>
              <a:spcBef>
                <a:spcPct val="0"/>
              </a:spcBef>
            </a:pPr>
            <a:r>
              <a:rPr lang="en-US" altLang="zh-CN" sz="2000">
                <a:ea typeface="SimSun" pitchFamily="2" charset="-122"/>
              </a:rPr>
              <a:t>Five steps with a barrier</a:t>
            </a:r>
          </a:p>
          <a:p>
            <a:pPr lvl="1">
              <a:spcBef>
                <a:spcPct val="0"/>
              </a:spcBef>
            </a:pPr>
            <a:r>
              <a:rPr lang="en-US" altLang="zh-CN" sz="2000">
                <a:ea typeface="SimSun" pitchFamily="2" charset="-122"/>
              </a:rPr>
              <a:t>O</a:t>
            </a:r>
            <a:r>
              <a:rPr lang="en-US" altLang="zh-CN" sz="2000" baseline="-25000">
                <a:ea typeface="SimSun" pitchFamily="2" charset="-122"/>
              </a:rPr>
              <a:t>2</a:t>
            </a:r>
            <a:r>
              <a:rPr lang="en-US" altLang="zh-CN" sz="2000">
                <a:ea typeface="SimSun" pitchFamily="2" charset="-122"/>
              </a:rPr>
              <a:t> dissociation</a:t>
            </a:r>
          </a:p>
          <a:p>
            <a:pPr lvl="1">
              <a:spcBef>
                <a:spcPct val="0"/>
              </a:spcBef>
            </a:pPr>
            <a:r>
              <a:rPr lang="en-US" altLang="zh-CN" sz="2000">
                <a:ea typeface="SimSun" pitchFamily="2" charset="-122"/>
              </a:rPr>
              <a:t>OH formation</a:t>
            </a:r>
          </a:p>
          <a:p>
            <a:pPr lvl="1">
              <a:spcBef>
                <a:spcPct val="0"/>
              </a:spcBef>
            </a:pPr>
            <a:r>
              <a:rPr lang="en-US" altLang="zh-CN" sz="2000">
                <a:ea typeface="SimSun" pitchFamily="2" charset="-122"/>
              </a:rPr>
              <a:t>H</a:t>
            </a:r>
            <a:r>
              <a:rPr lang="en-US" altLang="zh-CN" sz="2000" baseline="-25000">
                <a:ea typeface="SimSun" pitchFamily="2" charset="-122"/>
              </a:rPr>
              <a:t>2</a:t>
            </a:r>
            <a:r>
              <a:rPr lang="en-US" altLang="zh-CN" sz="2000">
                <a:ea typeface="SimSun" pitchFamily="2" charset="-122"/>
              </a:rPr>
              <a:t>O formation</a:t>
            </a:r>
          </a:p>
          <a:p>
            <a:pPr lvl="1">
              <a:spcBef>
                <a:spcPct val="0"/>
              </a:spcBef>
            </a:pPr>
            <a:r>
              <a:rPr lang="en-US" altLang="zh-CN" sz="2000">
                <a:ea typeface="SimSun" pitchFamily="2" charset="-122"/>
              </a:rPr>
              <a:t>OOH formation</a:t>
            </a:r>
          </a:p>
          <a:p>
            <a:pPr lvl="1">
              <a:spcBef>
                <a:spcPct val="0"/>
              </a:spcBef>
            </a:pPr>
            <a:r>
              <a:rPr lang="en-US" altLang="zh-CN" sz="2000">
                <a:ea typeface="SimSun" pitchFamily="2" charset="-122"/>
              </a:rPr>
              <a:t>OOH dissociation</a:t>
            </a:r>
          </a:p>
          <a:p>
            <a:pPr>
              <a:spcBef>
                <a:spcPct val="0"/>
              </a:spcBef>
            </a:pPr>
            <a:r>
              <a:rPr lang="en-US" altLang="zh-CN" sz="2000">
                <a:ea typeface="SimSun" pitchFamily="2" charset="-122"/>
              </a:rPr>
              <a:t>Other steps, no barrier</a:t>
            </a:r>
          </a:p>
          <a:p>
            <a:pPr lvl="1">
              <a:spcBef>
                <a:spcPct val="0"/>
              </a:spcBef>
            </a:pPr>
            <a:r>
              <a:rPr lang="en-US" altLang="zh-CN" sz="2000">
                <a:ea typeface="SimSun" pitchFamily="2" charset="-122"/>
              </a:rPr>
              <a:t>H</a:t>
            </a:r>
            <a:r>
              <a:rPr lang="en-US" altLang="zh-CN" sz="2000" baseline="-25000">
                <a:ea typeface="SimSun" pitchFamily="2" charset="-122"/>
              </a:rPr>
              <a:t>2</a:t>
            </a:r>
            <a:r>
              <a:rPr lang="en-US" altLang="zh-CN" sz="2000">
                <a:ea typeface="SimSun" pitchFamily="2" charset="-122"/>
              </a:rPr>
              <a:t> dissociation</a:t>
            </a:r>
          </a:p>
          <a:p>
            <a:pPr lvl="1">
              <a:spcBef>
                <a:spcPct val="0"/>
              </a:spcBef>
            </a:pPr>
            <a:r>
              <a:rPr lang="en-US" altLang="zh-CN" sz="2000">
                <a:ea typeface="SimSun" pitchFamily="2" charset="-122"/>
              </a:rPr>
              <a:t>H</a:t>
            </a:r>
            <a:r>
              <a:rPr lang="en-US" altLang="zh-CN" sz="2000" baseline="-25000">
                <a:ea typeface="SimSun" pitchFamily="2" charset="-122"/>
              </a:rPr>
              <a:t>2</a:t>
            </a:r>
            <a:r>
              <a:rPr lang="en-US" altLang="zh-CN" sz="2000">
                <a:ea typeface="SimSun" pitchFamily="2" charset="-122"/>
              </a:rPr>
              <a:t>O dissociation</a:t>
            </a:r>
          </a:p>
        </p:txBody>
      </p:sp>
      <p:sp>
        <p:nvSpPr>
          <p:cNvPr id="175411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C85C0911-1F90-4FF8-AC6E-EEE1DBFED2C4}" type="slidenum">
              <a:rPr lang="en-US" altLang="zh-CN" sz="1200" b="0" smtClean="0">
                <a:solidFill>
                  <a:srgbClr val="898989"/>
                </a:solidFill>
                <a:ea typeface="SimSun" pitchFamily="2" charset="-122"/>
              </a:rPr>
              <a:pPr algn="r"/>
              <a:t>65</a:t>
            </a:fld>
            <a:endParaRPr lang="en-US" altLang="zh-CN" sz="1200" b="0" smtClean="0">
              <a:solidFill>
                <a:srgbClr val="898989"/>
              </a:solidFill>
              <a:ea typeface="SimSun" pitchFamily="2" charset="-122"/>
            </a:endParaRPr>
          </a:p>
        </p:txBody>
      </p:sp>
      <p:pic>
        <p:nvPicPr>
          <p:cNvPr id="17541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0"/>
            <a:ext cx="33528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41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86000"/>
            <a:ext cx="3429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41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5175"/>
            <a:ext cx="3276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120" name="Rectangle 16"/>
          <p:cNvSpPr>
            <a:spLocks noChangeArrowheads="1"/>
          </p:cNvSpPr>
          <p:nvPr/>
        </p:nvSpPr>
        <p:spPr bwMode="auto">
          <a:xfrm>
            <a:off x="6705600" y="0"/>
            <a:ext cx="2328863"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lvl="1"/>
            <a:r>
              <a:rPr lang="en-US" altLang="zh-CN" b="0" smtClean="0">
                <a:solidFill>
                  <a:srgbClr val="000000"/>
                </a:solidFill>
                <a:latin typeface="Arial" pitchFamily="34" charset="0"/>
                <a:ea typeface="SimSun" pitchFamily="2" charset="-122"/>
              </a:rPr>
              <a:t>O</a:t>
            </a:r>
            <a:r>
              <a:rPr lang="en-US" altLang="zh-CN" b="0" baseline="-25000" smtClean="0">
                <a:solidFill>
                  <a:srgbClr val="000000"/>
                </a:solidFill>
                <a:latin typeface="Arial" pitchFamily="34" charset="0"/>
                <a:ea typeface="SimSun" pitchFamily="2" charset="-122"/>
              </a:rPr>
              <a:t>2</a:t>
            </a:r>
            <a:r>
              <a:rPr lang="en-US" altLang="zh-CN" b="0" smtClean="0">
                <a:solidFill>
                  <a:srgbClr val="000000"/>
                </a:solidFill>
                <a:latin typeface="Arial" pitchFamily="34" charset="0"/>
                <a:ea typeface="SimSun" pitchFamily="2" charset="-122"/>
              </a:rPr>
              <a:t> dissociation</a:t>
            </a:r>
          </a:p>
        </p:txBody>
      </p:sp>
      <p:sp>
        <p:nvSpPr>
          <p:cNvPr id="1754121" name="Rectangle 17"/>
          <p:cNvSpPr>
            <a:spLocks noChangeArrowheads="1"/>
          </p:cNvSpPr>
          <p:nvPr/>
        </p:nvSpPr>
        <p:spPr bwMode="auto">
          <a:xfrm>
            <a:off x="6553200" y="2514600"/>
            <a:ext cx="2149475"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lvl="1"/>
            <a:r>
              <a:rPr lang="en-US" altLang="zh-CN" b="0" smtClean="0">
                <a:solidFill>
                  <a:srgbClr val="000000"/>
                </a:solidFill>
                <a:latin typeface="Arial" pitchFamily="34" charset="0"/>
                <a:ea typeface="SimSun" pitchFamily="2" charset="-122"/>
              </a:rPr>
              <a:t>OH formation</a:t>
            </a:r>
          </a:p>
        </p:txBody>
      </p:sp>
      <p:sp>
        <p:nvSpPr>
          <p:cNvPr id="1754122" name="Rectangle 18"/>
          <p:cNvSpPr>
            <a:spLocks noChangeArrowheads="1"/>
          </p:cNvSpPr>
          <p:nvPr/>
        </p:nvSpPr>
        <p:spPr bwMode="auto">
          <a:xfrm>
            <a:off x="227013" y="6550025"/>
            <a:ext cx="2241550"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lvl="1"/>
            <a:r>
              <a:rPr lang="en-US" altLang="zh-CN" b="0" smtClean="0">
                <a:solidFill>
                  <a:srgbClr val="000000"/>
                </a:solidFill>
                <a:latin typeface="Arial" pitchFamily="34" charset="0"/>
                <a:ea typeface="SimSun" pitchFamily="2" charset="-122"/>
              </a:rPr>
              <a:t>H</a:t>
            </a:r>
            <a:r>
              <a:rPr lang="en-US" altLang="zh-CN" b="0" baseline="-25000" smtClean="0">
                <a:solidFill>
                  <a:srgbClr val="000000"/>
                </a:solidFill>
                <a:latin typeface="Arial" pitchFamily="34" charset="0"/>
                <a:ea typeface="SimSun" pitchFamily="2" charset="-122"/>
              </a:rPr>
              <a:t>2</a:t>
            </a:r>
            <a:r>
              <a:rPr lang="en-US" altLang="zh-CN" b="0" smtClean="0">
                <a:solidFill>
                  <a:srgbClr val="000000"/>
                </a:solidFill>
                <a:latin typeface="Arial" pitchFamily="34" charset="0"/>
                <a:ea typeface="SimSun" pitchFamily="2" charset="-122"/>
              </a:rPr>
              <a:t>O formation</a:t>
            </a:r>
          </a:p>
        </p:txBody>
      </p:sp>
      <p:sp>
        <p:nvSpPr>
          <p:cNvPr id="1754123" name="Rectangle 20"/>
          <p:cNvSpPr>
            <a:spLocks noChangeArrowheads="1"/>
          </p:cNvSpPr>
          <p:nvPr/>
        </p:nvSpPr>
        <p:spPr bwMode="auto">
          <a:xfrm>
            <a:off x="6297613" y="6400800"/>
            <a:ext cx="2617787"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lvl="1"/>
            <a:r>
              <a:rPr lang="en-US" altLang="zh-CN" b="0" smtClean="0">
                <a:solidFill>
                  <a:srgbClr val="000000"/>
                </a:solidFill>
                <a:latin typeface="Arial" pitchFamily="34" charset="0"/>
                <a:ea typeface="SimSun" pitchFamily="2" charset="-122"/>
              </a:rPr>
              <a:t>OOH dissociation</a:t>
            </a:r>
          </a:p>
        </p:txBody>
      </p:sp>
      <p:pic>
        <p:nvPicPr>
          <p:cNvPr id="17541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4645025"/>
            <a:ext cx="31765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125" name="Rectangle 19"/>
          <p:cNvSpPr>
            <a:spLocks noChangeArrowheads="1"/>
          </p:cNvSpPr>
          <p:nvPr/>
        </p:nvSpPr>
        <p:spPr bwMode="auto">
          <a:xfrm>
            <a:off x="3657600" y="6324600"/>
            <a:ext cx="2346325"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6" tIns="45709" rIns="91416" bIns="45709">
            <a:spAutoFit/>
          </a:bodyPr>
          <a:lstStyle/>
          <a:p>
            <a:pPr lvl="1"/>
            <a:r>
              <a:rPr lang="en-US" altLang="zh-CN" b="0" smtClean="0">
                <a:solidFill>
                  <a:srgbClr val="000000"/>
                </a:solidFill>
                <a:latin typeface="Arial" pitchFamily="34" charset="0"/>
                <a:ea typeface="SimSun" pitchFamily="2" charset="-122"/>
              </a:rPr>
              <a:t>OOH formation</a:t>
            </a:r>
          </a:p>
        </p:txBody>
      </p:sp>
      <p:pic>
        <p:nvPicPr>
          <p:cNvPr id="1754126"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149475"/>
            <a:ext cx="2286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127" name="Rectangle 2"/>
          <p:cNvSpPr>
            <a:spLocks noGrp="1" noChangeArrowheads="1"/>
          </p:cNvSpPr>
          <p:nvPr>
            <p:ph type="title" idx="4294967295"/>
          </p:nvPr>
        </p:nvSpPr>
        <p:spPr>
          <a:xfrm>
            <a:off x="0" y="0"/>
            <a:ext cx="6477000" cy="1676400"/>
          </a:xfrm>
        </p:spPr>
        <p:txBody>
          <a:bodyPr lIns="91416" tIns="45709" rIns="91416" bIns="45709"/>
          <a:lstStyle/>
          <a:p>
            <a:pPr algn="l"/>
            <a:r>
              <a:rPr lang="en-US" altLang="zh-CN" sz="2400">
                <a:ea typeface="SimSun" pitchFamily="2" charset="-122"/>
              </a:rPr>
              <a:t>Used QM to determine the binding site and Reaction Barriers </a:t>
            </a:r>
            <a:r>
              <a:rPr lang="en-US" altLang="zh-CN" sz="2400">
                <a:solidFill>
                  <a:srgbClr val="FF0000"/>
                </a:solidFill>
                <a:ea typeface="SimSun" pitchFamily="2" charset="-122"/>
              </a:rPr>
              <a:t>(Nudged Elastic Band)</a:t>
            </a:r>
            <a:r>
              <a:rPr lang="en-US" altLang="zh-CN" sz="2400">
                <a:ea typeface="SimSun" pitchFamily="2" charset="-122"/>
              </a:rPr>
              <a:t> for all steps in oxygen reduction reaction (ORR) for 12 metals</a:t>
            </a:r>
          </a:p>
        </p:txBody>
      </p:sp>
    </p:spTree>
    <p:extLst>
      <p:ext uri="{BB962C8B-B14F-4D97-AF65-F5344CB8AC3E}">
        <p14:creationId xmlns:p14="http://schemas.microsoft.com/office/powerpoint/2010/main" val="10292624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p:txBody>
          <a:bodyPr/>
          <a:lstStyle/>
          <a:p>
            <a:r>
              <a:rPr lang="en-US"/>
              <a:t>O</a:t>
            </a:r>
            <a:r>
              <a:rPr lang="en-US" baseline="-25000"/>
              <a:t>2</a:t>
            </a:r>
            <a:r>
              <a:rPr lang="en-US"/>
              <a:t> activation</a:t>
            </a:r>
          </a:p>
        </p:txBody>
      </p:sp>
      <p:sp>
        <p:nvSpPr>
          <p:cNvPr id="1733635" name="Text Box 3"/>
          <p:cNvSpPr txBox="1">
            <a:spLocks noChangeArrowheads="1"/>
          </p:cNvSpPr>
          <p:nvPr/>
        </p:nvSpPr>
        <p:spPr bwMode="auto">
          <a:xfrm>
            <a:off x="0" y="9144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Assume: O</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 gets to electrode surface through hydrophobic (Teflon) channel. Dissociates on surface to form 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a:t>
            </a:r>
          </a:p>
        </p:txBody>
      </p:sp>
      <p:sp>
        <p:nvSpPr>
          <p:cNvPr id="1733637" name="Text Box 5"/>
          <p:cNvSpPr txBox="1">
            <a:spLocks noChangeArrowheads="1"/>
          </p:cNvSpPr>
          <p:nvPr/>
        </p:nvSpPr>
        <p:spPr bwMode="auto">
          <a:xfrm>
            <a:off x="76200" y="19050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Usual assumption: </a:t>
            </a:r>
            <a:r>
              <a:rPr lang="en-US" sz="2400" smtClean="0">
                <a:solidFill>
                  <a:srgbClr val="000000"/>
                </a:solidFill>
                <a:latin typeface="Arial" pitchFamily="34" charset="0"/>
                <a:ea typeface="+mn-ea"/>
              </a:rPr>
              <a:t>dissociative mechanism</a:t>
            </a:r>
          </a:p>
          <a:p>
            <a:r>
              <a:rPr lang="en-US" sz="2400" b="0" smtClean="0">
                <a:solidFill>
                  <a:srgbClr val="000000"/>
                </a:solidFill>
                <a:latin typeface="Arial" pitchFamily="34" charset="0"/>
                <a:ea typeface="+mn-ea"/>
              </a:rPr>
              <a:t>O</a:t>
            </a:r>
            <a:r>
              <a:rPr lang="en-US" sz="2400" b="0" baseline="-25000" smtClean="0">
                <a:solidFill>
                  <a:srgbClr val="000000"/>
                </a:solidFill>
                <a:latin typeface="Arial" pitchFamily="34" charset="0"/>
                <a:ea typeface="+mn-ea"/>
              </a:rPr>
              <a:t>2g</a:t>
            </a:r>
            <a:r>
              <a:rPr lang="en-US" sz="2400" b="0" smtClean="0">
                <a:solidFill>
                  <a:srgbClr val="000000"/>
                </a:solidFill>
                <a:latin typeface="Arial" pitchFamily="34" charset="0"/>
                <a:ea typeface="+mn-ea"/>
              </a:rPr>
              <a:t> </a:t>
            </a:r>
            <a:r>
              <a:rPr lang="en-US" sz="2400" b="0" smtClean="0">
                <a:solidFill>
                  <a:srgbClr val="000000"/>
                </a:solidFill>
                <a:latin typeface="Arial" pitchFamily="34" charset="0"/>
                <a:ea typeface="+mn-ea"/>
                <a:sym typeface="Wingdings" pitchFamily="2" charset="2"/>
              </a:rPr>
              <a:t> O</a:t>
            </a:r>
            <a:r>
              <a:rPr lang="en-US" sz="2400" b="0" baseline="-25000" smtClean="0">
                <a:solidFill>
                  <a:srgbClr val="000000"/>
                </a:solidFill>
                <a:latin typeface="Arial" pitchFamily="34" charset="0"/>
                <a:ea typeface="+mn-ea"/>
                <a:sym typeface="Wingdings" pitchFamily="2" charset="2"/>
              </a:rPr>
              <a:t>2ad</a:t>
            </a:r>
            <a:r>
              <a:rPr lang="en-US" sz="2400" b="0" smtClean="0">
                <a:solidFill>
                  <a:srgbClr val="000000"/>
                </a:solidFill>
                <a:latin typeface="Arial" pitchFamily="34" charset="0"/>
                <a:ea typeface="+mn-ea"/>
                <a:sym typeface="Wingdings" pitchFamily="2" charset="2"/>
              </a:rPr>
              <a:t>  O</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 O</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E</a:t>
            </a:r>
            <a:r>
              <a:rPr lang="en-US" sz="2400" b="0" baseline="-25000" smtClean="0">
                <a:solidFill>
                  <a:srgbClr val="000000"/>
                </a:solidFill>
                <a:latin typeface="Arial" pitchFamily="34" charset="0"/>
                <a:ea typeface="+mn-ea"/>
                <a:sym typeface="Wingdings" pitchFamily="2" charset="2"/>
              </a:rPr>
              <a:t>act </a:t>
            </a:r>
            <a:r>
              <a:rPr lang="en-US" sz="2400" b="0" smtClean="0">
                <a:solidFill>
                  <a:srgbClr val="000000"/>
                </a:solidFill>
                <a:latin typeface="Arial" pitchFamily="34" charset="0"/>
                <a:ea typeface="+mn-ea"/>
                <a:sym typeface="Wingdings" pitchFamily="2" charset="2"/>
              </a:rPr>
              <a:t>= 0.57 eV Pt (0.72 eV Pd)</a:t>
            </a:r>
            <a:endParaRPr lang="en-US" sz="2400" b="0" smtClean="0">
              <a:solidFill>
                <a:srgbClr val="000000"/>
              </a:solidFill>
              <a:latin typeface="Arial" pitchFamily="34" charset="0"/>
              <a:ea typeface="+mn-ea"/>
            </a:endParaRPr>
          </a:p>
        </p:txBody>
      </p:sp>
      <p:sp>
        <p:nvSpPr>
          <p:cNvPr id="1733651" name="Text Box 19"/>
          <p:cNvSpPr txBox="1">
            <a:spLocks noChangeArrowheads="1"/>
          </p:cNvSpPr>
          <p:nvPr/>
        </p:nvSpPr>
        <p:spPr bwMode="auto">
          <a:xfrm>
            <a:off x="304800" y="3276600"/>
            <a:ext cx="6477000" cy="822325"/>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This seems a little too high for rapid catalysis at 80 C</a:t>
            </a:r>
          </a:p>
        </p:txBody>
      </p:sp>
    </p:spTree>
    <p:extLst>
      <p:ext uri="{BB962C8B-B14F-4D97-AF65-F5344CB8AC3E}">
        <p14:creationId xmlns:p14="http://schemas.microsoft.com/office/powerpoint/2010/main" val="168064961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2" name="Rectangle 4"/>
          <p:cNvSpPr>
            <a:spLocks noGrp="1" noChangeArrowheads="1"/>
          </p:cNvSpPr>
          <p:nvPr>
            <p:ph type="title"/>
          </p:nvPr>
        </p:nvSpPr>
        <p:spPr/>
        <p:txBody>
          <a:bodyPr/>
          <a:lstStyle/>
          <a:p>
            <a:r>
              <a:rPr lang="en-US"/>
              <a:t>O</a:t>
            </a:r>
            <a:r>
              <a:rPr lang="en-US" baseline="-25000"/>
              <a:t>2</a:t>
            </a:r>
            <a:r>
              <a:rPr lang="en-US"/>
              <a:t> activation</a:t>
            </a:r>
          </a:p>
        </p:txBody>
      </p:sp>
      <p:sp>
        <p:nvSpPr>
          <p:cNvPr id="1727493" name="Text Box 5"/>
          <p:cNvSpPr txBox="1">
            <a:spLocks noChangeArrowheads="1"/>
          </p:cNvSpPr>
          <p:nvPr/>
        </p:nvSpPr>
        <p:spPr bwMode="auto">
          <a:xfrm>
            <a:off x="0" y="9144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Assume: O</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 gets to electrode surface through hydrophobic (teflon) channel. Dissociates on surface to form 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a:t>
            </a:r>
          </a:p>
        </p:txBody>
      </p:sp>
      <p:sp>
        <p:nvSpPr>
          <p:cNvPr id="1727494" name="Text Box 6"/>
          <p:cNvSpPr txBox="1">
            <a:spLocks noChangeArrowheads="1"/>
          </p:cNvSpPr>
          <p:nvPr/>
        </p:nvSpPr>
        <p:spPr bwMode="auto">
          <a:xfrm>
            <a:off x="76200" y="2971800"/>
            <a:ext cx="9067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sym typeface="Wingdings" pitchFamily="2" charset="2"/>
              </a:rPr>
              <a:t>New mechanism [</a:t>
            </a:r>
            <a:r>
              <a:rPr lang="en-US" b="0" smtClean="0">
                <a:solidFill>
                  <a:srgbClr val="000000"/>
                </a:solidFill>
                <a:latin typeface="Arial" pitchFamily="34" charset="0"/>
                <a:ea typeface="+mn-ea"/>
                <a:sym typeface="Wingdings" pitchFamily="2" charset="2"/>
              </a:rPr>
              <a:t>Jacob and wag </a:t>
            </a:r>
            <a:r>
              <a:rPr lang="en-US" b="0" smtClean="0">
                <a:solidFill>
                  <a:srgbClr val="000000"/>
                </a:solidFill>
                <a:latin typeface="Arial" pitchFamily="34" charset="0"/>
                <a:ea typeface="+mn-ea"/>
              </a:rPr>
              <a:t>ChemPhysPhysChem, </a:t>
            </a:r>
            <a:r>
              <a:rPr lang="en-US" smtClean="0">
                <a:solidFill>
                  <a:srgbClr val="000000"/>
                </a:solidFill>
                <a:latin typeface="Arial" pitchFamily="34" charset="0"/>
                <a:ea typeface="+mn-ea"/>
              </a:rPr>
              <a:t>7</a:t>
            </a:r>
            <a:r>
              <a:rPr lang="en-US" b="0" smtClean="0">
                <a:solidFill>
                  <a:srgbClr val="000000"/>
                </a:solidFill>
                <a:latin typeface="Arial" pitchFamily="34" charset="0"/>
                <a:ea typeface="+mn-ea"/>
              </a:rPr>
              <a:t>: 992 (</a:t>
            </a:r>
            <a:r>
              <a:rPr lang="en-US" smtClean="0">
                <a:solidFill>
                  <a:srgbClr val="000000"/>
                </a:solidFill>
                <a:latin typeface="Arial" pitchFamily="34" charset="0"/>
                <a:ea typeface="+mn-ea"/>
              </a:rPr>
              <a:t>2006</a:t>
            </a:r>
            <a:r>
              <a:rPr lang="en-US" b="0" smtClean="0">
                <a:solidFill>
                  <a:srgbClr val="000000"/>
                </a:solidFill>
                <a:latin typeface="Arial" pitchFamily="34" charset="0"/>
                <a:ea typeface="+mn-ea"/>
              </a:rPr>
              <a:t>)]: </a:t>
            </a:r>
            <a:r>
              <a:rPr lang="en-US" sz="2400" smtClean="0">
                <a:solidFill>
                  <a:srgbClr val="000000"/>
                </a:solidFill>
                <a:latin typeface="Arial" pitchFamily="34" charset="0"/>
                <a:ea typeface="+mn-ea"/>
              </a:rPr>
              <a:t>Associative mechanism</a:t>
            </a:r>
          </a:p>
          <a:p>
            <a:pPr eaLnBrk="0" hangingPunct="0"/>
            <a:r>
              <a:rPr lang="en-US" sz="2400" b="0" smtClean="0">
                <a:solidFill>
                  <a:srgbClr val="000000"/>
                </a:solidFill>
                <a:latin typeface="Arial" pitchFamily="34" charset="0"/>
                <a:ea typeface="+mn-ea"/>
                <a:sym typeface="Wingdings" pitchFamily="2" charset="2"/>
              </a:rPr>
              <a:t>H</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 O</a:t>
            </a:r>
            <a:r>
              <a:rPr lang="en-US" sz="2400" b="0" baseline="-25000" smtClean="0">
                <a:solidFill>
                  <a:srgbClr val="000000"/>
                </a:solidFill>
                <a:latin typeface="Arial" pitchFamily="34" charset="0"/>
                <a:ea typeface="+mn-ea"/>
                <a:sym typeface="Wingdings" pitchFamily="2" charset="2"/>
              </a:rPr>
              <a:t>2ad</a:t>
            </a:r>
            <a:r>
              <a:rPr lang="en-US" sz="2400" b="0" smtClean="0">
                <a:solidFill>
                  <a:srgbClr val="000000"/>
                </a:solidFill>
                <a:latin typeface="Arial" pitchFamily="34" charset="0"/>
                <a:ea typeface="+mn-ea"/>
                <a:sym typeface="Wingdings" pitchFamily="2" charset="2"/>
              </a:rPr>
              <a:t> HOO</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a:t>
            </a:r>
            <a:r>
              <a:rPr lang="en-US" sz="2400" b="0" smtClean="0">
                <a:solidFill>
                  <a:srgbClr val="000000"/>
                </a:solidFill>
                <a:latin typeface="Arial" pitchFamily="34" charset="0"/>
                <a:ea typeface="+mn-ea"/>
              </a:rPr>
              <a:t>Eact = 0.30 eV Pt (0.55 eV Pd)</a:t>
            </a:r>
            <a:endParaRPr lang="en-US" sz="2400" b="0" baseline="-25000" smtClean="0">
              <a:solidFill>
                <a:srgbClr val="000000"/>
              </a:solidFill>
              <a:latin typeface="Arial" pitchFamily="34" charset="0"/>
              <a:ea typeface="+mn-ea"/>
              <a:sym typeface="Wingdings" pitchFamily="2" charset="2"/>
            </a:endParaRPr>
          </a:p>
          <a:p>
            <a:pPr eaLnBrk="0" hangingPunct="0"/>
            <a:r>
              <a:rPr lang="en-US" sz="2400" b="0" smtClean="0">
                <a:solidFill>
                  <a:srgbClr val="000000"/>
                </a:solidFill>
                <a:latin typeface="Arial" pitchFamily="34" charset="0"/>
                <a:ea typeface="+mn-ea"/>
                <a:sym typeface="Wingdings" pitchFamily="2" charset="2"/>
              </a:rPr>
              <a:t>HOOad  Oad + OHad	</a:t>
            </a:r>
            <a:r>
              <a:rPr lang="en-US" sz="2400" b="0" smtClean="0">
                <a:solidFill>
                  <a:srgbClr val="000000"/>
                </a:solidFill>
                <a:latin typeface="Arial" pitchFamily="34" charset="0"/>
                <a:ea typeface="+mn-ea"/>
              </a:rPr>
              <a:t>Eact = 0.12 eV Pt (0.26 eV Pd)</a:t>
            </a:r>
          </a:p>
        </p:txBody>
      </p:sp>
      <p:sp>
        <p:nvSpPr>
          <p:cNvPr id="1727495" name="Text Box 7"/>
          <p:cNvSpPr txBox="1">
            <a:spLocks noChangeArrowheads="1"/>
          </p:cNvSpPr>
          <p:nvPr/>
        </p:nvSpPr>
        <p:spPr bwMode="auto">
          <a:xfrm>
            <a:off x="76200" y="19050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Usual assumption: </a:t>
            </a:r>
            <a:r>
              <a:rPr lang="en-US" sz="2400" smtClean="0">
                <a:solidFill>
                  <a:srgbClr val="000000"/>
                </a:solidFill>
                <a:latin typeface="Arial" pitchFamily="34" charset="0"/>
                <a:ea typeface="+mn-ea"/>
              </a:rPr>
              <a:t>dissociative mechanism</a:t>
            </a:r>
          </a:p>
          <a:p>
            <a:r>
              <a:rPr lang="en-US" sz="2400" b="0" smtClean="0">
                <a:solidFill>
                  <a:srgbClr val="000000"/>
                </a:solidFill>
                <a:latin typeface="Arial" pitchFamily="34" charset="0"/>
                <a:ea typeface="+mn-ea"/>
              </a:rPr>
              <a:t>O</a:t>
            </a:r>
            <a:r>
              <a:rPr lang="en-US" sz="2400" b="0" baseline="-25000" smtClean="0">
                <a:solidFill>
                  <a:srgbClr val="000000"/>
                </a:solidFill>
                <a:latin typeface="Arial" pitchFamily="34" charset="0"/>
                <a:ea typeface="+mn-ea"/>
              </a:rPr>
              <a:t>2g</a:t>
            </a:r>
            <a:r>
              <a:rPr lang="en-US" sz="2400" b="0" smtClean="0">
                <a:solidFill>
                  <a:srgbClr val="000000"/>
                </a:solidFill>
                <a:latin typeface="Arial" pitchFamily="34" charset="0"/>
                <a:ea typeface="+mn-ea"/>
              </a:rPr>
              <a:t> </a:t>
            </a:r>
            <a:r>
              <a:rPr lang="en-US" sz="2400" b="0" smtClean="0">
                <a:solidFill>
                  <a:srgbClr val="000000"/>
                </a:solidFill>
                <a:latin typeface="Arial" pitchFamily="34" charset="0"/>
                <a:ea typeface="+mn-ea"/>
                <a:sym typeface="Wingdings" pitchFamily="2" charset="2"/>
              </a:rPr>
              <a:t> O</a:t>
            </a:r>
            <a:r>
              <a:rPr lang="en-US" sz="2400" b="0" baseline="-25000" smtClean="0">
                <a:solidFill>
                  <a:srgbClr val="000000"/>
                </a:solidFill>
                <a:latin typeface="Arial" pitchFamily="34" charset="0"/>
                <a:ea typeface="+mn-ea"/>
                <a:sym typeface="Wingdings" pitchFamily="2" charset="2"/>
              </a:rPr>
              <a:t>2ad</a:t>
            </a:r>
            <a:r>
              <a:rPr lang="en-US" sz="2400" b="0" smtClean="0">
                <a:solidFill>
                  <a:srgbClr val="000000"/>
                </a:solidFill>
                <a:latin typeface="Arial" pitchFamily="34" charset="0"/>
                <a:ea typeface="+mn-ea"/>
                <a:sym typeface="Wingdings" pitchFamily="2" charset="2"/>
              </a:rPr>
              <a:t>  O</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 O</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E</a:t>
            </a:r>
            <a:r>
              <a:rPr lang="en-US" sz="2400" b="0" baseline="-25000" smtClean="0">
                <a:solidFill>
                  <a:srgbClr val="000000"/>
                </a:solidFill>
                <a:latin typeface="Arial" pitchFamily="34" charset="0"/>
                <a:ea typeface="+mn-ea"/>
                <a:sym typeface="Wingdings" pitchFamily="2" charset="2"/>
              </a:rPr>
              <a:t>act </a:t>
            </a:r>
            <a:r>
              <a:rPr lang="en-US" sz="2400" b="0" smtClean="0">
                <a:solidFill>
                  <a:srgbClr val="000000"/>
                </a:solidFill>
                <a:latin typeface="Arial" pitchFamily="34" charset="0"/>
                <a:ea typeface="+mn-ea"/>
                <a:sym typeface="Wingdings" pitchFamily="2" charset="2"/>
              </a:rPr>
              <a:t>= 0.57 eV Pt (0.72 eV Pd</a:t>
            </a:r>
            <a:endParaRPr lang="en-US" sz="2400" b="0" smtClean="0">
              <a:solidFill>
                <a:srgbClr val="000000"/>
              </a:solidFill>
              <a:latin typeface="Arial" pitchFamily="34" charset="0"/>
              <a:ea typeface="+mn-ea"/>
            </a:endParaRPr>
          </a:p>
        </p:txBody>
      </p:sp>
      <p:sp>
        <p:nvSpPr>
          <p:cNvPr id="1727496" name="Text Box 8"/>
          <p:cNvSpPr txBox="1">
            <a:spLocks noChangeArrowheads="1"/>
          </p:cNvSpPr>
          <p:nvPr/>
        </p:nvSpPr>
        <p:spPr bwMode="auto">
          <a:xfrm>
            <a:off x="152400" y="4724400"/>
            <a:ext cx="8534400" cy="1735138"/>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Clearly associative mechanism is more favorable, but it requires some H</a:t>
            </a:r>
            <a:r>
              <a:rPr lang="en-US" sz="2400" b="0" baseline="30000" smtClean="0">
                <a:solidFill>
                  <a:srgbClr val="000000"/>
                </a:solidFill>
                <a:latin typeface="Arial" pitchFamily="34" charset="0"/>
                <a:ea typeface="+mn-ea"/>
              </a:rPr>
              <a:t>+</a:t>
            </a:r>
            <a:r>
              <a:rPr lang="en-US" sz="2400" b="0" smtClean="0">
                <a:solidFill>
                  <a:srgbClr val="000000"/>
                </a:solidFill>
                <a:latin typeface="Arial" pitchFamily="34" charset="0"/>
                <a:ea typeface="+mn-ea"/>
              </a:rPr>
              <a:t> from hydrophilic phase (water channel) to chemisorb on Pt to form H</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a:t>
            </a:r>
          </a:p>
          <a:p>
            <a:pPr>
              <a:spcBef>
                <a:spcPct val="50000"/>
              </a:spcBef>
            </a:pPr>
            <a:r>
              <a:rPr lang="en-US" sz="2400" b="0" smtClean="0">
                <a:solidFill>
                  <a:srgbClr val="000000"/>
                </a:solidFill>
                <a:latin typeface="Arial" pitchFamily="34" charset="0"/>
                <a:ea typeface="+mn-ea"/>
              </a:rPr>
              <a:t>What is the cost of getting this H</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a:t>
            </a:r>
          </a:p>
        </p:txBody>
      </p:sp>
      <p:sp>
        <p:nvSpPr>
          <p:cNvPr id="1727497" name="Rectangle 9"/>
          <p:cNvSpPr>
            <a:spLocks noChangeArrowheads="1"/>
          </p:cNvSpPr>
          <p:nvPr/>
        </p:nvSpPr>
        <p:spPr bwMode="auto">
          <a:xfrm>
            <a:off x="152400" y="2971800"/>
            <a:ext cx="8610600" cy="7620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Tree>
    <p:extLst>
      <p:ext uri="{BB962C8B-B14F-4D97-AF65-F5344CB8AC3E}">
        <p14:creationId xmlns:p14="http://schemas.microsoft.com/office/powerpoint/2010/main" val="240667141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40" name="Rectangle 4"/>
          <p:cNvSpPr>
            <a:spLocks noGrp="1" noChangeArrowheads="1"/>
          </p:cNvSpPr>
          <p:nvPr>
            <p:ph type="title"/>
          </p:nvPr>
        </p:nvSpPr>
        <p:spPr/>
        <p:txBody>
          <a:bodyPr/>
          <a:lstStyle/>
          <a:p>
            <a:r>
              <a:rPr lang="en-US"/>
              <a:t>Formation of H</a:t>
            </a:r>
            <a:r>
              <a:rPr lang="en-US" baseline="-25000"/>
              <a:t>ad</a:t>
            </a:r>
            <a:r>
              <a:rPr lang="en-US"/>
              <a:t>: Hydrogen reduction</a:t>
            </a:r>
            <a:endParaRPr lang="en-US" baseline="-25000"/>
          </a:p>
        </p:txBody>
      </p:sp>
      <p:sp>
        <p:nvSpPr>
          <p:cNvPr id="1729541" name="Text Box 5"/>
          <p:cNvSpPr txBox="1">
            <a:spLocks noChangeArrowheads="1"/>
          </p:cNvSpPr>
          <p:nvPr/>
        </p:nvSpPr>
        <p:spPr bwMode="auto">
          <a:xfrm>
            <a:off x="76200" y="9144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H</a:t>
            </a:r>
            <a:r>
              <a:rPr lang="en-US" sz="2400" b="0" baseline="30000" smtClean="0">
                <a:solidFill>
                  <a:srgbClr val="000000"/>
                </a:solidFill>
                <a:latin typeface="Arial" pitchFamily="34" charset="0"/>
                <a:ea typeface="+mn-ea"/>
              </a:rPr>
              <a:t>+</a:t>
            </a:r>
            <a:r>
              <a:rPr lang="en-US" sz="2400" b="0" smtClean="0">
                <a:solidFill>
                  <a:srgbClr val="000000"/>
                </a:solidFill>
                <a:latin typeface="Arial" pitchFamily="34" charset="0"/>
                <a:ea typeface="+mn-ea"/>
              </a:rPr>
              <a:t> + e</a:t>
            </a:r>
            <a:r>
              <a:rPr lang="en-US" sz="2400" baseline="30000" smtClean="0">
                <a:solidFill>
                  <a:srgbClr val="000000"/>
                </a:solidFill>
                <a:latin typeface="Arial" pitchFamily="34" charset="0"/>
                <a:ea typeface="+mn-ea"/>
              </a:rPr>
              <a:t>-</a:t>
            </a:r>
            <a:r>
              <a:rPr lang="en-US" sz="2400" b="0" smtClean="0">
                <a:solidFill>
                  <a:srgbClr val="000000"/>
                </a:solidFill>
                <a:latin typeface="Arial" pitchFamily="34" charset="0"/>
                <a:ea typeface="+mn-ea"/>
              </a:rPr>
              <a:t> </a:t>
            </a:r>
            <a:r>
              <a:rPr lang="en-US" sz="2400" b="0" smtClean="0">
                <a:solidFill>
                  <a:srgbClr val="000000"/>
                </a:solidFill>
                <a:latin typeface="Arial" pitchFamily="34" charset="0"/>
                <a:ea typeface="+mn-ea"/>
                <a:sym typeface="Wingdings" pitchFamily="2" charset="2"/>
              </a:rPr>
              <a:t> ½ H</a:t>
            </a:r>
            <a:r>
              <a:rPr lang="en-US" sz="2400" b="0" baseline="-25000" smtClean="0">
                <a:solidFill>
                  <a:srgbClr val="000000"/>
                </a:solidFill>
                <a:latin typeface="Arial" pitchFamily="34" charset="0"/>
                <a:ea typeface="+mn-ea"/>
                <a:sym typeface="Wingdings" pitchFamily="2" charset="2"/>
              </a:rPr>
              <a:t>2</a:t>
            </a:r>
            <a:r>
              <a:rPr lang="en-US" sz="2400" b="0" smtClean="0">
                <a:solidFill>
                  <a:srgbClr val="000000"/>
                </a:solidFill>
                <a:latin typeface="Arial" pitchFamily="34" charset="0"/>
                <a:ea typeface="+mn-ea"/>
                <a:sym typeface="Wingdings" pitchFamily="2" charset="2"/>
              </a:rPr>
              <a:t>   </a:t>
            </a:r>
            <a:r>
              <a:rPr lang="en-US" sz="2400" b="0" smtClean="0">
                <a:solidFill>
                  <a:srgbClr val="000000"/>
                </a:solidFill>
                <a:latin typeface="Symbol" pitchFamily="18" charset="2"/>
                <a:ea typeface="+mn-ea"/>
                <a:sym typeface="Wingdings" pitchFamily="2" charset="2"/>
              </a:rPr>
              <a:t>D</a:t>
            </a:r>
            <a:r>
              <a:rPr lang="en-US" sz="2400" b="0" smtClean="0">
                <a:solidFill>
                  <a:srgbClr val="000000"/>
                </a:solidFill>
                <a:latin typeface="Arial" pitchFamily="34" charset="0"/>
                <a:ea typeface="+mn-ea"/>
                <a:sym typeface="Wingdings" pitchFamily="2" charset="2"/>
              </a:rPr>
              <a:t>H = 0 at SHE (standard hydrogen electrode)</a:t>
            </a:r>
            <a:endParaRPr lang="en-US" sz="2400" b="0" smtClean="0">
              <a:solidFill>
                <a:srgbClr val="000000"/>
              </a:solidFill>
              <a:latin typeface="Arial" pitchFamily="34" charset="0"/>
              <a:ea typeface="+mn-ea"/>
            </a:endParaRPr>
          </a:p>
          <a:p>
            <a:r>
              <a:rPr lang="en-US" sz="2400" b="0" smtClean="0">
                <a:solidFill>
                  <a:srgbClr val="000000"/>
                </a:solidFill>
                <a:latin typeface="Arial" pitchFamily="34" charset="0"/>
                <a:ea typeface="+mn-ea"/>
                <a:sym typeface="Wingdings" pitchFamily="2" charset="2"/>
              </a:rPr>
              <a:t>H</a:t>
            </a:r>
            <a:r>
              <a:rPr lang="en-US" sz="2400" b="0" baseline="-25000" smtClean="0">
                <a:solidFill>
                  <a:srgbClr val="000000"/>
                </a:solidFill>
                <a:latin typeface="Arial" pitchFamily="34" charset="0"/>
                <a:ea typeface="+mn-ea"/>
                <a:sym typeface="Wingdings" pitchFamily="2" charset="2"/>
              </a:rPr>
              <a:t>2</a:t>
            </a:r>
            <a:r>
              <a:rPr lang="en-US" sz="2400" b="0" smtClean="0">
                <a:solidFill>
                  <a:srgbClr val="000000"/>
                </a:solidFill>
                <a:latin typeface="Arial" pitchFamily="34" charset="0"/>
                <a:ea typeface="+mn-ea"/>
                <a:sym typeface="Wingdings" pitchFamily="2" charset="2"/>
              </a:rPr>
              <a:t> H</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+H</a:t>
            </a:r>
            <a:r>
              <a:rPr lang="en-US" sz="2400" b="0" baseline="-25000" smtClean="0">
                <a:solidFill>
                  <a:srgbClr val="000000"/>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a:t>
            </a:r>
            <a:r>
              <a:rPr lang="en-US" sz="2400" b="0" smtClean="0">
                <a:solidFill>
                  <a:srgbClr val="000000"/>
                </a:solidFill>
                <a:latin typeface="Symbol" pitchFamily="18" charset="2"/>
                <a:ea typeface="+mn-ea"/>
                <a:sym typeface="Wingdings" pitchFamily="2" charset="2"/>
              </a:rPr>
              <a:t>D</a:t>
            </a:r>
            <a:r>
              <a:rPr lang="en-US" sz="2400" b="0" smtClean="0">
                <a:solidFill>
                  <a:srgbClr val="000000"/>
                </a:solidFill>
                <a:latin typeface="Arial" pitchFamily="34" charset="0"/>
                <a:ea typeface="+mn-ea"/>
                <a:sym typeface="Wingdings" pitchFamily="2" charset="2"/>
              </a:rPr>
              <a:t>H = -0.55 eV Pt with no barrier (-0.69 Pd)</a:t>
            </a:r>
          </a:p>
        </p:txBody>
      </p:sp>
      <p:pic>
        <p:nvPicPr>
          <p:cNvPr id="1729543" name="Picture 7"/>
          <p:cNvPicPr>
            <a:picLocks noChangeAspect="1" noChangeArrowheads="1"/>
          </p:cNvPicPr>
          <p:nvPr/>
        </p:nvPicPr>
        <p:blipFill>
          <a:blip r:embed="rId2">
            <a:extLst>
              <a:ext uri="{28A0092B-C50C-407E-A947-70E740481C1C}">
                <a14:useLocalDpi xmlns:a14="http://schemas.microsoft.com/office/drawing/2010/main" val="0"/>
              </a:ext>
            </a:extLst>
          </a:blip>
          <a:srcRect r="3572" b="3896"/>
          <a:stretch>
            <a:fillRect/>
          </a:stretch>
        </p:blipFill>
        <p:spPr bwMode="auto">
          <a:xfrm>
            <a:off x="2971800" y="3098800"/>
            <a:ext cx="61722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9542" name="Text Box 6"/>
          <p:cNvSpPr txBox="1">
            <a:spLocks noChangeArrowheads="1"/>
          </p:cNvSpPr>
          <p:nvPr/>
        </p:nvSpPr>
        <p:spPr bwMode="auto">
          <a:xfrm>
            <a:off x="0" y="1905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Now consider operation at standard H</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 Fuel Cell conditions with a potential of 0.8 eV</a:t>
            </a:r>
          </a:p>
        </p:txBody>
      </p:sp>
      <p:sp>
        <p:nvSpPr>
          <p:cNvPr id="1729544" name="Text Box 8"/>
          <p:cNvSpPr txBox="1">
            <a:spLocks noChangeArrowheads="1"/>
          </p:cNvSpPr>
          <p:nvPr/>
        </p:nvSpPr>
        <p:spPr bwMode="auto">
          <a:xfrm>
            <a:off x="76200" y="33528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Barrier for Had to move along Pt surface is 0.04 eV.</a:t>
            </a:r>
          </a:p>
        </p:txBody>
      </p:sp>
      <p:sp>
        <p:nvSpPr>
          <p:cNvPr id="1729546" name="Text Box 10"/>
          <p:cNvSpPr txBox="1">
            <a:spLocks noChangeArrowheads="1"/>
          </p:cNvSpPr>
          <p:nvPr/>
        </p:nvSpPr>
        <p:spPr bwMode="auto">
          <a:xfrm>
            <a:off x="76200" y="4787900"/>
            <a:ext cx="2895600" cy="1917700"/>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Thus H</a:t>
            </a:r>
            <a:r>
              <a:rPr lang="en-US" sz="2400" b="0" baseline="30000" smtClean="0">
                <a:solidFill>
                  <a:srgbClr val="000000"/>
                </a:solidFill>
                <a:latin typeface="Arial" pitchFamily="34" charset="0"/>
                <a:ea typeface="+mn-ea"/>
              </a:rPr>
              <a:t>+</a:t>
            </a:r>
            <a:r>
              <a:rPr lang="en-US" sz="2400" b="0" smtClean="0">
                <a:solidFill>
                  <a:srgbClr val="000000"/>
                </a:solidFill>
                <a:latin typeface="Arial" pitchFamily="34" charset="0"/>
                <a:ea typeface="+mn-ea"/>
              </a:rPr>
              <a:t> from water channel can deliver H</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needed to dissociate O</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 in hydrophobic region</a:t>
            </a:r>
          </a:p>
        </p:txBody>
      </p:sp>
      <p:sp>
        <p:nvSpPr>
          <p:cNvPr id="1729547" name="Text Box 11"/>
          <p:cNvSpPr txBox="1">
            <a:spLocks noChangeArrowheads="1"/>
          </p:cNvSpPr>
          <p:nvPr/>
        </p:nvSpPr>
        <p:spPr bwMode="auto">
          <a:xfrm>
            <a:off x="0" y="2743200"/>
            <a:ext cx="9144000" cy="457200"/>
          </a:xfrm>
          <a:prstGeom prst="rect">
            <a:avLst/>
          </a:prstGeom>
          <a:solidFill>
            <a:srgbClr val="CCFFFF"/>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Form H</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net barrier of 0.25 eV Pt (0.11 eV Pd) at 0.8 V potential</a:t>
            </a:r>
          </a:p>
        </p:txBody>
      </p:sp>
    </p:spTree>
    <p:extLst>
      <p:ext uri="{BB962C8B-B14F-4D97-AF65-F5344CB8AC3E}">
        <p14:creationId xmlns:p14="http://schemas.microsoft.com/office/powerpoint/2010/main" val="423233348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8" name="Rectangle 4"/>
          <p:cNvSpPr>
            <a:spLocks noGrp="1" noChangeArrowheads="1"/>
          </p:cNvSpPr>
          <p:nvPr>
            <p:ph type="title"/>
          </p:nvPr>
        </p:nvSpPr>
        <p:spPr/>
        <p:txBody>
          <a:bodyPr/>
          <a:lstStyle/>
          <a:p>
            <a:r>
              <a:rPr lang="en-US"/>
              <a:t>Need to add Had to Oad in hydrophobic region</a:t>
            </a:r>
          </a:p>
        </p:txBody>
      </p:sp>
      <p:sp>
        <p:nvSpPr>
          <p:cNvPr id="1731590" name="Text Box 6"/>
          <p:cNvSpPr txBox="1">
            <a:spLocks noChangeArrowheads="1"/>
          </p:cNvSpPr>
          <p:nvPr/>
        </p:nvSpPr>
        <p:spPr bwMode="auto">
          <a:xfrm>
            <a:off x="0" y="2590800"/>
            <a:ext cx="8991600" cy="457200"/>
          </a:xfrm>
          <a:prstGeom prst="rect">
            <a:avLst/>
          </a:prstGeom>
          <a:solidFill>
            <a:srgbClr val="CCFFFF"/>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3333CC"/>
                </a:solidFill>
                <a:latin typeface="Arial" pitchFamily="34" charset="0"/>
                <a:ea typeface="+mn-ea"/>
              </a:rPr>
              <a:t>O</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 H</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a:t>
            </a:r>
            <a:r>
              <a:rPr lang="en-US" sz="2400" b="0" smtClean="0">
                <a:solidFill>
                  <a:srgbClr val="3333CC"/>
                </a:solidFill>
                <a:latin typeface="Arial" pitchFamily="34" charset="0"/>
                <a:ea typeface="+mn-ea"/>
                <a:sym typeface="Wingdings" pitchFamily="2" charset="2"/>
              </a:rPr>
              <a:t> OH</a:t>
            </a:r>
            <a:r>
              <a:rPr lang="en-US" sz="2400" b="0" baseline="-25000" smtClean="0">
                <a:solidFill>
                  <a:srgbClr val="3333CC"/>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Eact = 0.74 eV Pt (0.30 eV Pd)</a:t>
            </a:r>
          </a:p>
        </p:txBody>
      </p:sp>
      <p:sp>
        <p:nvSpPr>
          <p:cNvPr id="1731591" name="Text Box 7"/>
          <p:cNvSpPr txBox="1">
            <a:spLocks noChangeArrowheads="1"/>
          </p:cNvSpPr>
          <p:nvPr/>
        </p:nvSpPr>
        <p:spPr bwMode="auto">
          <a:xfrm>
            <a:off x="0" y="838200"/>
            <a:ext cx="8229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Barrier for 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migration on Pt is 0.42 eV (gas phase)</a:t>
            </a:r>
          </a:p>
          <a:p>
            <a:pPr>
              <a:spcBef>
                <a:spcPct val="50000"/>
              </a:spcBef>
            </a:pPr>
            <a:r>
              <a:rPr lang="en-US" sz="2400" b="0" smtClean="0">
                <a:solidFill>
                  <a:srgbClr val="000000"/>
                </a:solidFill>
                <a:latin typeface="Arial" pitchFamily="34" charset="0"/>
                <a:ea typeface="+mn-ea"/>
              </a:rPr>
              <a:t>Thus we assume that the H</a:t>
            </a:r>
            <a:r>
              <a:rPr lang="en-US" sz="2400" b="0" baseline="30000" smtClean="0">
                <a:solidFill>
                  <a:srgbClr val="000000"/>
                </a:solidFill>
                <a:latin typeface="Arial" pitchFamily="34" charset="0"/>
                <a:ea typeface="+mn-ea"/>
              </a:rPr>
              <a:t>+</a:t>
            </a:r>
            <a:r>
              <a:rPr lang="en-US" sz="2400" b="0" smtClean="0">
                <a:solidFill>
                  <a:srgbClr val="000000"/>
                </a:solidFill>
                <a:latin typeface="Arial" pitchFamily="34" charset="0"/>
                <a:ea typeface="+mn-ea"/>
              </a:rPr>
              <a:t> from the water channel must form H</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(barrier of 0.25 eV at a potential of 0.8 eV) that migrates (0.04 eV barrier) to the 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and then forms OH</a:t>
            </a:r>
            <a:r>
              <a:rPr lang="en-US" sz="2400" b="0" baseline="-25000" smtClean="0">
                <a:solidFill>
                  <a:srgbClr val="000000"/>
                </a:solidFill>
                <a:latin typeface="Arial" pitchFamily="34" charset="0"/>
                <a:ea typeface="+mn-ea"/>
              </a:rPr>
              <a:t>ad</a:t>
            </a:r>
          </a:p>
        </p:txBody>
      </p:sp>
      <p:sp>
        <p:nvSpPr>
          <p:cNvPr id="1731592" name="Text Box 8"/>
          <p:cNvSpPr txBox="1">
            <a:spLocks noChangeArrowheads="1"/>
          </p:cNvSpPr>
          <p:nvPr/>
        </p:nvSpPr>
        <p:spPr bwMode="auto">
          <a:xfrm>
            <a:off x="0" y="31242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This is a major problem because for Pt this becomes the RDS</a:t>
            </a:r>
          </a:p>
        </p:txBody>
      </p:sp>
      <p:sp>
        <p:nvSpPr>
          <p:cNvPr id="1731593" name="Text Box 9"/>
          <p:cNvSpPr txBox="1">
            <a:spLocks noChangeArrowheads="1"/>
          </p:cNvSpPr>
          <p:nvPr/>
        </p:nvSpPr>
        <p:spPr bwMode="auto">
          <a:xfrm>
            <a:off x="76200" y="5638800"/>
            <a:ext cx="8534400" cy="822325"/>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If this were the mechanism then for Pd ORR (Eact= 0.58 eV) would be faster than Pt (Eact = 0.74)</a:t>
            </a:r>
          </a:p>
        </p:txBody>
      </p:sp>
      <p:grpSp>
        <p:nvGrpSpPr>
          <p:cNvPr id="1731608" name="Group 24"/>
          <p:cNvGrpSpPr>
            <a:grpSpLocks/>
          </p:cNvGrpSpPr>
          <p:nvPr/>
        </p:nvGrpSpPr>
        <p:grpSpPr bwMode="auto">
          <a:xfrm>
            <a:off x="0" y="3581400"/>
            <a:ext cx="7696200" cy="2057400"/>
            <a:chOff x="0" y="2544"/>
            <a:chExt cx="4848" cy="1296"/>
          </a:xfrm>
        </p:grpSpPr>
        <p:grpSp>
          <p:nvGrpSpPr>
            <p:cNvPr id="1731604" name="Group 20"/>
            <p:cNvGrpSpPr>
              <a:grpSpLocks/>
            </p:cNvGrpSpPr>
            <p:nvPr/>
          </p:nvGrpSpPr>
          <p:grpSpPr bwMode="auto">
            <a:xfrm>
              <a:off x="0" y="2544"/>
              <a:ext cx="4848" cy="1296"/>
              <a:chOff x="0" y="2736"/>
              <a:chExt cx="4848" cy="1296"/>
            </a:xfrm>
          </p:grpSpPr>
          <p:grpSp>
            <p:nvGrpSpPr>
              <p:cNvPr id="1731601" name="Group 17"/>
              <p:cNvGrpSpPr>
                <a:grpSpLocks/>
              </p:cNvGrpSpPr>
              <p:nvPr/>
            </p:nvGrpSpPr>
            <p:grpSpPr bwMode="auto">
              <a:xfrm>
                <a:off x="0" y="2736"/>
                <a:ext cx="3648" cy="1296"/>
                <a:chOff x="0" y="2736"/>
                <a:chExt cx="3648" cy="1296"/>
              </a:xfrm>
            </p:grpSpPr>
            <p:sp>
              <p:nvSpPr>
                <p:cNvPr id="1731595" name="Text Box 11"/>
                <p:cNvSpPr txBox="1">
                  <a:spLocks noChangeArrowheads="1"/>
                </p:cNvSpPr>
                <p:nvPr/>
              </p:nvSpPr>
              <p:spPr bwMode="auto">
                <a:xfrm>
                  <a:off x="2160" y="3274"/>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0.12 eV</a:t>
                  </a:r>
                </a:p>
              </p:txBody>
            </p:sp>
            <p:sp>
              <p:nvSpPr>
                <p:cNvPr id="1731596" name="Text Box 12"/>
                <p:cNvSpPr txBox="1">
                  <a:spLocks noChangeArrowheads="1"/>
                </p:cNvSpPr>
                <p:nvPr/>
              </p:nvSpPr>
              <p:spPr bwMode="auto">
                <a:xfrm>
                  <a:off x="0" y="2794"/>
                  <a:ext cx="240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0" hangingPunct="0"/>
                  <a:r>
                    <a:rPr lang="en-US" sz="2400" b="0" smtClean="0">
                      <a:solidFill>
                        <a:srgbClr val="000000"/>
                      </a:solidFill>
                      <a:latin typeface="Arial" pitchFamily="34" charset="0"/>
                      <a:ea typeface="+mn-ea"/>
                    </a:rPr>
                    <a:t>O</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 </a:t>
                  </a:r>
                  <a:r>
                    <a:rPr lang="en-US" sz="2400" b="0" baseline="-25000" smtClean="0">
                      <a:solidFill>
                        <a:srgbClr val="000000"/>
                      </a:solidFill>
                      <a:latin typeface="Arial" pitchFamily="34" charset="0"/>
                      <a:ea typeface="+mn-ea"/>
                    </a:rPr>
                    <a:t>gas</a:t>
                  </a:r>
                  <a:r>
                    <a:rPr lang="en-US" sz="2400" b="0" smtClean="0">
                      <a:solidFill>
                        <a:srgbClr val="000000"/>
                      </a:solidFill>
                      <a:latin typeface="Arial" pitchFamily="34" charset="0"/>
                      <a:ea typeface="+mn-ea"/>
                    </a:rPr>
                    <a:t> </a:t>
                  </a:r>
                  <a:r>
                    <a:rPr lang="en-US" sz="2400" b="0" smtClean="0">
                      <a:solidFill>
                        <a:srgbClr val="000000"/>
                      </a:solidFill>
                      <a:latin typeface="Arial" pitchFamily="34" charset="0"/>
                      <a:ea typeface="+mn-ea"/>
                      <a:sym typeface="Wingdings" pitchFamily="2" charset="2"/>
                    </a:rPr>
                    <a:t> O</a:t>
                  </a:r>
                  <a:r>
                    <a:rPr lang="en-US" sz="2400" b="0" baseline="-25000" smtClean="0">
                      <a:solidFill>
                        <a:srgbClr val="000000"/>
                      </a:solidFill>
                      <a:latin typeface="Arial" pitchFamily="34" charset="0"/>
                      <a:ea typeface="+mn-ea"/>
                      <a:sym typeface="Wingdings" pitchFamily="2" charset="2"/>
                    </a:rPr>
                    <a:t>2ad </a:t>
                  </a:r>
                </a:p>
                <a:p>
                  <a:pPr eaLnBrk="0" hangingPunct="0"/>
                  <a:r>
                    <a:rPr lang="en-US" sz="2400" b="0" smtClean="0">
                      <a:solidFill>
                        <a:srgbClr val="000000"/>
                      </a:solidFill>
                      <a:latin typeface="Arial" pitchFamily="34" charset="0"/>
                      <a:ea typeface="+mn-ea"/>
                      <a:sym typeface="Wingdings" pitchFamily="2" charset="2"/>
                    </a:rPr>
                    <a:t>Had + O</a:t>
                  </a:r>
                  <a:r>
                    <a:rPr lang="en-US" sz="2400" b="0" baseline="-25000" smtClean="0">
                      <a:solidFill>
                        <a:srgbClr val="000000"/>
                      </a:solidFill>
                      <a:latin typeface="Arial" pitchFamily="34" charset="0"/>
                      <a:ea typeface="+mn-ea"/>
                      <a:sym typeface="Wingdings" pitchFamily="2" charset="2"/>
                    </a:rPr>
                    <a:t>2</a:t>
                  </a:r>
                  <a:r>
                    <a:rPr lang="en-US" sz="2400" b="0" smtClean="0">
                      <a:solidFill>
                        <a:srgbClr val="000000"/>
                      </a:solidFill>
                      <a:latin typeface="Arial" pitchFamily="34" charset="0"/>
                      <a:ea typeface="+mn-ea"/>
                      <a:sym typeface="Wingdings" pitchFamily="2" charset="2"/>
                    </a:rPr>
                    <a:t>ad HOOad</a:t>
                  </a:r>
                </a:p>
                <a:p>
                  <a:pPr eaLnBrk="0" hangingPunct="0"/>
                  <a:r>
                    <a:rPr lang="en-US" sz="2400" b="0" smtClean="0">
                      <a:solidFill>
                        <a:srgbClr val="000000"/>
                      </a:solidFill>
                      <a:latin typeface="Arial" pitchFamily="34" charset="0"/>
                      <a:ea typeface="+mn-ea"/>
                      <a:sym typeface="Wingdings" pitchFamily="2" charset="2"/>
                    </a:rPr>
                    <a:t>HOOad  Oad + OHad </a:t>
                  </a:r>
                </a:p>
                <a:p>
                  <a:pPr eaLnBrk="0" hangingPunct="0"/>
                  <a:r>
                    <a:rPr lang="en-US" sz="2400" b="0" smtClean="0">
                      <a:solidFill>
                        <a:srgbClr val="000000"/>
                      </a:solidFill>
                      <a:latin typeface="Arial" pitchFamily="34" charset="0"/>
                      <a:ea typeface="+mn-ea"/>
                      <a:sym typeface="Wingdings" pitchFamily="2" charset="2"/>
                    </a:rPr>
                    <a:t>Had + Oad  HOad</a:t>
                  </a:r>
                </a:p>
                <a:p>
                  <a:pPr eaLnBrk="0" hangingPunct="0"/>
                  <a:r>
                    <a:rPr lang="en-US" sz="2400" b="0" smtClean="0">
                      <a:solidFill>
                        <a:srgbClr val="000000"/>
                      </a:solidFill>
                      <a:latin typeface="Arial" pitchFamily="34" charset="0"/>
                      <a:ea typeface="+mn-ea"/>
                      <a:sym typeface="Wingdings" pitchFamily="2" charset="2"/>
                    </a:rPr>
                    <a:t>Had + OHad  H2O</a:t>
                  </a:r>
                </a:p>
              </p:txBody>
            </p:sp>
            <p:sp>
              <p:nvSpPr>
                <p:cNvPr id="1731597" name="Text Box 13"/>
                <p:cNvSpPr txBox="1">
                  <a:spLocks noChangeArrowheads="1"/>
                </p:cNvSpPr>
                <p:nvPr/>
              </p:nvSpPr>
              <p:spPr bwMode="auto">
                <a:xfrm>
                  <a:off x="2160" y="3034"/>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0.30 eV</a:t>
                  </a:r>
                </a:p>
              </p:txBody>
            </p:sp>
            <p:sp>
              <p:nvSpPr>
                <p:cNvPr id="1731598" name="Text Box 14"/>
                <p:cNvSpPr txBox="1">
                  <a:spLocks noChangeArrowheads="1"/>
                </p:cNvSpPr>
                <p:nvPr/>
              </p:nvSpPr>
              <p:spPr bwMode="auto">
                <a:xfrm>
                  <a:off x="2160" y="3744"/>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0.14 eV</a:t>
                  </a:r>
                </a:p>
              </p:txBody>
            </p:sp>
            <p:sp>
              <p:nvSpPr>
                <p:cNvPr id="1731599" name="Text Box 15"/>
                <p:cNvSpPr txBox="1">
                  <a:spLocks noChangeArrowheads="1"/>
                </p:cNvSpPr>
                <p:nvPr/>
              </p:nvSpPr>
              <p:spPr bwMode="auto">
                <a:xfrm>
                  <a:off x="2160" y="3514"/>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0.74 eV</a:t>
                  </a:r>
                </a:p>
              </p:txBody>
            </p:sp>
            <p:sp>
              <p:nvSpPr>
                <p:cNvPr id="1731600" name="Text Box 16"/>
                <p:cNvSpPr txBox="1">
                  <a:spLocks noChangeArrowheads="1"/>
                </p:cNvSpPr>
                <p:nvPr/>
              </p:nvSpPr>
              <p:spPr bwMode="auto">
                <a:xfrm>
                  <a:off x="2400" y="2736"/>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Pt</a:t>
                  </a:r>
                </a:p>
              </p:txBody>
            </p:sp>
          </p:grpSp>
          <p:sp>
            <p:nvSpPr>
              <p:cNvPr id="1731602" name="Text Box 18"/>
              <p:cNvSpPr txBox="1">
                <a:spLocks noChangeArrowheads="1"/>
              </p:cNvSpPr>
              <p:nvPr/>
            </p:nvSpPr>
            <p:spPr bwMode="auto">
              <a:xfrm>
                <a:off x="4176" y="2736"/>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Pd</a:t>
                </a:r>
              </a:p>
            </p:txBody>
          </p:sp>
          <p:sp>
            <p:nvSpPr>
              <p:cNvPr id="1731603" name="Text Box 19"/>
              <p:cNvSpPr txBox="1">
                <a:spLocks noChangeArrowheads="1"/>
              </p:cNvSpPr>
              <p:nvPr/>
            </p:nvSpPr>
            <p:spPr bwMode="auto">
              <a:xfrm>
                <a:off x="3936" y="3024"/>
                <a:ext cx="91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0.55 eV</a:t>
                </a:r>
              </a:p>
              <a:p>
                <a:r>
                  <a:rPr lang="en-US" sz="2400" b="0" smtClean="0">
                    <a:solidFill>
                      <a:srgbClr val="000000"/>
                    </a:solidFill>
                    <a:latin typeface="Arial" pitchFamily="34" charset="0"/>
                    <a:ea typeface="+mn-ea"/>
                  </a:rPr>
                  <a:t>0.26 eV</a:t>
                </a:r>
              </a:p>
              <a:p>
                <a:r>
                  <a:rPr lang="en-US" sz="2400" b="0" smtClean="0">
                    <a:solidFill>
                      <a:srgbClr val="000000"/>
                    </a:solidFill>
                    <a:latin typeface="Arial" pitchFamily="34" charset="0"/>
                    <a:ea typeface="+mn-ea"/>
                  </a:rPr>
                  <a:t>0.30 eV</a:t>
                </a:r>
              </a:p>
              <a:p>
                <a:r>
                  <a:rPr lang="en-US" sz="2400" b="0" smtClean="0">
                    <a:solidFill>
                      <a:srgbClr val="000000"/>
                    </a:solidFill>
                    <a:latin typeface="Arial" pitchFamily="34" charset="0"/>
                    <a:ea typeface="+mn-ea"/>
                  </a:rPr>
                  <a:t>0.58 eV</a:t>
                </a:r>
              </a:p>
            </p:txBody>
          </p:sp>
        </p:grpSp>
        <p:sp>
          <p:nvSpPr>
            <p:cNvPr id="1731605" name="Rectangle 21"/>
            <p:cNvSpPr>
              <a:spLocks noChangeArrowheads="1"/>
            </p:cNvSpPr>
            <p:nvPr/>
          </p:nvSpPr>
          <p:spPr bwMode="auto">
            <a:xfrm>
              <a:off x="2784" y="3312"/>
              <a:ext cx="864" cy="28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731606" name="Rectangle 22"/>
            <p:cNvSpPr>
              <a:spLocks noChangeArrowheads="1"/>
            </p:cNvSpPr>
            <p:nvPr/>
          </p:nvSpPr>
          <p:spPr bwMode="auto">
            <a:xfrm>
              <a:off x="3888" y="3504"/>
              <a:ext cx="864" cy="28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731607" name="Rectangle 23"/>
            <p:cNvSpPr>
              <a:spLocks noChangeArrowheads="1"/>
            </p:cNvSpPr>
            <p:nvPr/>
          </p:nvSpPr>
          <p:spPr bwMode="auto">
            <a:xfrm>
              <a:off x="3888" y="2784"/>
              <a:ext cx="864" cy="28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grpSp>
      <p:sp>
        <p:nvSpPr>
          <p:cNvPr id="1731609" name="Text Box 25"/>
          <p:cNvSpPr txBox="1">
            <a:spLocks noChangeArrowheads="1"/>
          </p:cNvSpPr>
          <p:nvPr/>
        </p:nvSpPr>
        <p:spPr bwMode="auto">
          <a:xfrm>
            <a:off x="3581400" y="6400800"/>
            <a:ext cx="5562600" cy="457200"/>
          </a:xfrm>
          <a:prstGeom prst="rect">
            <a:avLst/>
          </a:prstGeom>
          <a:solidFill>
            <a:schemeClr val="folHlink"/>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Clearly this cannot be the mechanism</a:t>
            </a:r>
          </a:p>
        </p:txBody>
      </p:sp>
      <p:sp>
        <p:nvSpPr>
          <p:cNvPr id="1731610" name="Rectangle 26"/>
          <p:cNvSpPr>
            <a:spLocks noChangeArrowheads="1"/>
          </p:cNvSpPr>
          <p:nvPr/>
        </p:nvSpPr>
        <p:spPr bwMode="auto">
          <a:xfrm>
            <a:off x="-152400" y="838200"/>
            <a:ext cx="7620000" cy="5334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731611" name="Rectangle 27"/>
          <p:cNvSpPr>
            <a:spLocks noChangeArrowheads="1"/>
          </p:cNvSpPr>
          <p:nvPr/>
        </p:nvSpPr>
        <p:spPr bwMode="auto">
          <a:xfrm>
            <a:off x="0" y="3124200"/>
            <a:ext cx="8534400" cy="5334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Tree>
    <p:extLst>
      <p:ext uri="{BB962C8B-B14F-4D97-AF65-F5344CB8AC3E}">
        <p14:creationId xmlns:p14="http://schemas.microsoft.com/office/powerpoint/2010/main" val="41824269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8E456F30-0763-4CB7-920F-338ED3DA4EAF}" type="slidenum">
              <a:rPr lang="en-US"/>
              <a:pPr/>
              <a:t>7</a:t>
            </a:fld>
            <a:endParaRPr lang="en-US"/>
          </a:p>
        </p:txBody>
      </p:sp>
      <p:sp>
        <p:nvSpPr>
          <p:cNvPr id="10526722" name="Rectangle 2"/>
          <p:cNvSpPr>
            <a:spLocks noGrp="1" noChangeArrowheads="1"/>
          </p:cNvSpPr>
          <p:nvPr>
            <p:ph type="title"/>
          </p:nvPr>
        </p:nvSpPr>
        <p:spPr/>
        <p:txBody>
          <a:bodyPr/>
          <a:lstStyle/>
          <a:p>
            <a:r>
              <a:rPr lang="en-US" sz="2800" dirty="0"/>
              <a:t>Fundamental </a:t>
            </a:r>
            <a:r>
              <a:rPr lang="en-US" sz="2800" dirty="0" smtClean="0"/>
              <a:t>philosophy </a:t>
            </a:r>
            <a:r>
              <a:rPr lang="en-US" sz="2800" dirty="0" smtClean="0"/>
              <a:t>for multiscale </a:t>
            </a:r>
            <a:r>
              <a:rPr lang="en-US" sz="2800" dirty="0"/>
              <a:t>paradigm</a:t>
            </a:r>
          </a:p>
        </p:txBody>
      </p:sp>
      <p:sp>
        <p:nvSpPr>
          <p:cNvPr id="10526723" name="Text Box 3"/>
          <p:cNvSpPr txBox="1">
            <a:spLocks noChangeArrowheads="1"/>
          </p:cNvSpPr>
          <p:nvPr/>
        </p:nvSpPr>
        <p:spPr bwMode="auto">
          <a:xfrm>
            <a:off x="533400" y="990600"/>
            <a:ext cx="8382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0" dirty="0">
                <a:latin typeface="Arial" charset="0"/>
                <a:cs typeface="Arial" charset="0"/>
              </a:rPr>
              <a:t>Do QM calculations on small systems ~100 atoms to get accurate energies, geometries, stiffness</a:t>
            </a:r>
          </a:p>
          <a:p>
            <a:pPr eaLnBrk="1" hangingPunct="1">
              <a:spcBef>
                <a:spcPct val="50000"/>
              </a:spcBef>
            </a:pPr>
            <a:r>
              <a:rPr lang="en-US" sz="2400" b="0" dirty="0">
                <a:latin typeface="Arial" charset="0"/>
                <a:cs typeface="Arial" charset="0"/>
              </a:rPr>
              <a:t>Then fit QM to a force field (potential) that can be used to describe much larger systems (10,000 to 1,000,000 atoms)</a:t>
            </a:r>
          </a:p>
          <a:p>
            <a:pPr eaLnBrk="1" hangingPunct="1">
              <a:spcBef>
                <a:spcPct val="50000"/>
              </a:spcBef>
            </a:pPr>
            <a:r>
              <a:rPr lang="en-US" sz="2400" b="0" dirty="0">
                <a:latin typeface="Arial" charset="0"/>
                <a:cs typeface="Arial" charset="0"/>
              </a:rPr>
              <a:t>For even larger systems use calculations with atomistic force field to fit the parameters of a coarse grain force field</a:t>
            </a:r>
          </a:p>
          <a:p>
            <a:pPr eaLnBrk="1" hangingPunct="1">
              <a:spcBef>
                <a:spcPct val="50000"/>
              </a:spcBef>
            </a:pPr>
            <a:r>
              <a:rPr lang="en-US" sz="2400" b="0" dirty="0">
                <a:latin typeface="Arial" charset="0"/>
                <a:cs typeface="Arial" charset="0"/>
              </a:rPr>
              <a:t>For continuum systems fit parameters to results from atomistic and coarse grain force fields</a:t>
            </a:r>
          </a:p>
          <a:p>
            <a:pPr eaLnBrk="1" hangingPunct="1">
              <a:spcBef>
                <a:spcPct val="50000"/>
              </a:spcBef>
            </a:pPr>
            <a:r>
              <a:rPr lang="en-US" sz="2400" b="0" dirty="0">
                <a:latin typeface="Arial" charset="0"/>
                <a:cs typeface="Arial" charset="0"/>
              </a:rPr>
              <a:t>Thus the macroscopic properties are based ultimately on first principles (QM) allowing us to predict novel materials for which no empirical data is available.</a:t>
            </a:r>
          </a:p>
          <a:p>
            <a:pPr eaLnBrk="1" hangingPunct="1">
              <a:spcBef>
                <a:spcPct val="50000"/>
              </a:spcBef>
            </a:pPr>
            <a:r>
              <a:rPr lang="en-US" sz="2400" b="0" dirty="0">
                <a:latin typeface="Arial" charset="0"/>
                <a:cs typeface="Arial" charset="0"/>
              </a:rPr>
              <a:t>If our force fields are derived partly from </a:t>
            </a:r>
            <a:r>
              <a:rPr lang="en-US" sz="2400" b="0" dirty="0" smtClean="0">
                <a:latin typeface="Arial" charset="0"/>
                <a:cs typeface="Arial" charset="0"/>
              </a:rPr>
              <a:t>empirical </a:t>
            </a:r>
            <a:r>
              <a:rPr lang="en-US" sz="2400" b="0" dirty="0">
                <a:latin typeface="Arial" charset="0"/>
                <a:cs typeface="Arial" charset="0"/>
              </a:rPr>
              <a:t>data, we have no basis for </a:t>
            </a:r>
            <a:r>
              <a:rPr lang="en-US" sz="2400" b="0" dirty="0" smtClean="0">
                <a:latin typeface="Arial" charset="0"/>
                <a:cs typeface="Arial" charset="0"/>
              </a:rPr>
              <a:t>extensions </a:t>
            </a:r>
            <a:r>
              <a:rPr lang="en-US" sz="2400" b="0" dirty="0">
                <a:latin typeface="Arial" charset="0"/>
                <a:cs typeface="Arial" charset="0"/>
              </a:rPr>
              <a:t>to novel systems. </a:t>
            </a:r>
          </a:p>
        </p:txBody>
      </p:sp>
    </p:spTree>
    <p:extLst>
      <p:ext uri="{BB962C8B-B14F-4D97-AF65-F5344CB8AC3E}">
        <p14:creationId xmlns:p14="http://schemas.microsoft.com/office/powerpoint/2010/main" val="282422859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lIns="91416" tIns="45709" rIns="91416" bIns="45709"/>
          <a:lstStyle/>
          <a:p>
            <a:r>
              <a:rPr lang="en-US" altLang="zh-CN" sz="2400">
                <a:ea typeface="SimSun" pitchFamily="2" charset="-122"/>
              </a:rPr>
              <a:t>Summary Barriers on pure metals: Rate Determining Step</a:t>
            </a:r>
          </a:p>
        </p:txBody>
      </p:sp>
      <p:sp>
        <p:nvSpPr>
          <p:cNvPr id="117862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18E11960-62D7-49C2-942A-780A5B8FCCC2}" type="slidenum">
              <a:rPr lang="en-US" altLang="zh-CN" sz="1200" b="0" smtClean="0">
                <a:solidFill>
                  <a:srgbClr val="898989"/>
                </a:solidFill>
                <a:ea typeface="SimSun" pitchFamily="2" charset="-122"/>
              </a:rPr>
              <a:pPr algn="r"/>
              <a:t>70</a:t>
            </a:fld>
            <a:endParaRPr lang="en-US" altLang="zh-CN" sz="1200" b="0" smtClean="0">
              <a:solidFill>
                <a:srgbClr val="898989"/>
              </a:solidFill>
              <a:ea typeface="SimSun" pitchFamily="2" charset="-122"/>
            </a:endParaRPr>
          </a:p>
        </p:txBody>
      </p:sp>
      <p:pic>
        <p:nvPicPr>
          <p:cNvPr id="1178628"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5146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630" name="Text Box 6"/>
          <p:cNvSpPr txBox="1">
            <a:spLocks noChangeArrowheads="1"/>
          </p:cNvSpPr>
          <p:nvPr/>
        </p:nvSpPr>
        <p:spPr bwMode="auto">
          <a:xfrm>
            <a:off x="4343400" y="4572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0.74 eV</a:t>
            </a:r>
          </a:p>
        </p:txBody>
      </p:sp>
      <p:sp>
        <p:nvSpPr>
          <p:cNvPr id="1178631" name="Text Box 7"/>
          <p:cNvSpPr txBox="1">
            <a:spLocks noChangeArrowheads="1"/>
          </p:cNvSpPr>
          <p:nvPr/>
        </p:nvSpPr>
        <p:spPr bwMode="auto">
          <a:xfrm>
            <a:off x="4343400" y="4114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0.12 eV</a:t>
            </a:r>
          </a:p>
        </p:txBody>
      </p:sp>
      <p:sp>
        <p:nvSpPr>
          <p:cNvPr id="1178632" name="Text Box 8"/>
          <p:cNvSpPr txBox="1">
            <a:spLocks noChangeArrowheads="1"/>
          </p:cNvSpPr>
          <p:nvPr/>
        </p:nvSpPr>
        <p:spPr bwMode="auto">
          <a:xfrm>
            <a:off x="0" y="2819400"/>
            <a:ext cx="5410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0" hangingPunct="0"/>
            <a:r>
              <a:rPr lang="en-US" sz="2800" b="0" smtClean="0">
                <a:solidFill>
                  <a:srgbClr val="000000"/>
                </a:solidFill>
                <a:latin typeface="Arial" pitchFamily="34" charset="0"/>
                <a:ea typeface="+mn-ea"/>
                <a:sym typeface="Wingdings" pitchFamily="2" charset="2"/>
              </a:rPr>
              <a:t>H</a:t>
            </a:r>
            <a:r>
              <a:rPr lang="en-US" sz="2800" b="0" baseline="-25000" smtClean="0">
                <a:solidFill>
                  <a:srgbClr val="000000"/>
                </a:solidFill>
                <a:latin typeface="Arial" pitchFamily="34" charset="0"/>
                <a:ea typeface="+mn-ea"/>
                <a:sym typeface="Wingdings" pitchFamily="2" charset="2"/>
              </a:rPr>
              <a:t>2gas</a:t>
            </a:r>
            <a:r>
              <a:rPr lang="en-US" sz="2800" b="0" smtClean="0">
                <a:solidFill>
                  <a:srgbClr val="000000"/>
                </a:solidFill>
                <a:latin typeface="Arial" pitchFamily="34" charset="0"/>
                <a:ea typeface="+mn-ea"/>
                <a:sym typeface="Wingdings" pitchFamily="2" charset="2"/>
              </a:rPr>
              <a:t>  2 Had</a:t>
            </a:r>
          </a:p>
          <a:p>
            <a:pPr eaLnBrk="0" hangingPunct="0"/>
            <a:r>
              <a:rPr lang="en-US" sz="2800" b="0" smtClean="0">
                <a:solidFill>
                  <a:srgbClr val="000000"/>
                </a:solidFill>
                <a:latin typeface="Arial" pitchFamily="34" charset="0"/>
                <a:ea typeface="+mn-ea"/>
              </a:rPr>
              <a:t>O</a:t>
            </a:r>
            <a:r>
              <a:rPr lang="en-US" sz="2800" b="0" baseline="-25000" smtClean="0">
                <a:solidFill>
                  <a:srgbClr val="000000"/>
                </a:solidFill>
                <a:latin typeface="Arial" pitchFamily="34" charset="0"/>
                <a:ea typeface="+mn-ea"/>
              </a:rPr>
              <a:t>2</a:t>
            </a:r>
            <a:r>
              <a:rPr lang="en-US" sz="2800" b="0" smtClean="0">
                <a:solidFill>
                  <a:srgbClr val="000000"/>
                </a:solidFill>
                <a:latin typeface="Arial" pitchFamily="34" charset="0"/>
                <a:ea typeface="+mn-ea"/>
              </a:rPr>
              <a:t> </a:t>
            </a:r>
            <a:r>
              <a:rPr lang="en-US" sz="2800" b="0" baseline="-25000" smtClean="0">
                <a:solidFill>
                  <a:srgbClr val="000000"/>
                </a:solidFill>
                <a:latin typeface="Arial" pitchFamily="34" charset="0"/>
                <a:ea typeface="+mn-ea"/>
              </a:rPr>
              <a:t>gas</a:t>
            </a:r>
            <a:r>
              <a:rPr lang="en-US" sz="2800" b="0" smtClean="0">
                <a:solidFill>
                  <a:srgbClr val="000000"/>
                </a:solidFill>
                <a:latin typeface="Arial" pitchFamily="34" charset="0"/>
                <a:ea typeface="+mn-ea"/>
              </a:rPr>
              <a:t> </a:t>
            </a:r>
            <a:r>
              <a:rPr lang="en-US" sz="2800" b="0" smtClean="0">
                <a:solidFill>
                  <a:srgbClr val="000000"/>
                </a:solidFill>
                <a:latin typeface="Arial" pitchFamily="34" charset="0"/>
                <a:ea typeface="+mn-ea"/>
                <a:sym typeface="Wingdings" pitchFamily="2" charset="2"/>
              </a:rPr>
              <a:t> O</a:t>
            </a:r>
            <a:r>
              <a:rPr lang="en-US" sz="2800" b="0" baseline="-25000" smtClean="0">
                <a:solidFill>
                  <a:srgbClr val="000000"/>
                </a:solidFill>
                <a:latin typeface="Arial" pitchFamily="34" charset="0"/>
                <a:ea typeface="+mn-ea"/>
                <a:sym typeface="Wingdings" pitchFamily="2" charset="2"/>
              </a:rPr>
              <a:t>2ad </a:t>
            </a:r>
          </a:p>
          <a:p>
            <a:pPr eaLnBrk="0" hangingPunct="0"/>
            <a:r>
              <a:rPr lang="en-US" sz="2800" b="0" smtClean="0">
                <a:solidFill>
                  <a:srgbClr val="000000"/>
                </a:solidFill>
                <a:latin typeface="Arial" pitchFamily="34" charset="0"/>
                <a:ea typeface="+mn-ea"/>
                <a:sym typeface="Wingdings" pitchFamily="2" charset="2"/>
              </a:rPr>
              <a:t>Had + O</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ad HOOad</a:t>
            </a:r>
          </a:p>
          <a:p>
            <a:pPr eaLnBrk="0" hangingPunct="0"/>
            <a:r>
              <a:rPr lang="en-US" sz="2800" b="0" smtClean="0">
                <a:solidFill>
                  <a:srgbClr val="000000"/>
                </a:solidFill>
                <a:latin typeface="Arial" pitchFamily="34" charset="0"/>
                <a:ea typeface="+mn-ea"/>
                <a:sym typeface="Wingdings" pitchFamily="2" charset="2"/>
              </a:rPr>
              <a:t>HOOad  Oad + OHad </a:t>
            </a:r>
          </a:p>
          <a:p>
            <a:pPr eaLnBrk="0" hangingPunct="0"/>
            <a:r>
              <a:rPr lang="en-US" sz="2800" b="0" smtClean="0">
                <a:solidFill>
                  <a:srgbClr val="000000"/>
                </a:solidFill>
                <a:latin typeface="Arial" pitchFamily="34" charset="0"/>
                <a:ea typeface="+mn-ea"/>
                <a:sym typeface="Wingdings" pitchFamily="2" charset="2"/>
              </a:rPr>
              <a:t>Had + Oad  HOad</a:t>
            </a:r>
          </a:p>
          <a:p>
            <a:pPr eaLnBrk="0" hangingPunct="0"/>
            <a:r>
              <a:rPr lang="en-US" sz="2800" b="0" smtClean="0">
                <a:solidFill>
                  <a:srgbClr val="000000"/>
                </a:solidFill>
                <a:latin typeface="Arial" pitchFamily="34" charset="0"/>
                <a:ea typeface="+mn-ea"/>
                <a:sym typeface="Wingdings" pitchFamily="2" charset="2"/>
              </a:rPr>
              <a:t>Had + OHad  H2O</a:t>
            </a:r>
          </a:p>
        </p:txBody>
      </p:sp>
      <p:sp>
        <p:nvSpPr>
          <p:cNvPr id="1178633" name="Text Box 9"/>
          <p:cNvSpPr txBox="1">
            <a:spLocks noChangeArrowheads="1"/>
          </p:cNvSpPr>
          <p:nvPr/>
        </p:nvSpPr>
        <p:spPr bwMode="auto">
          <a:xfrm>
            <a:off x="4191000" y="36576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0.30 eV</a:t>
            </a:r>
          </a:p>
        </p:txBody>
      </p:sp>
      <p:sp>
        <p:nvSpPr>
          <p:cNvPr id="1178634" name="Text Box 10"/>
          <p:cNvSpPr txBox="1">
            <a:spLocks noChangeArrowheads="1"/>
          </p:cNvSpPr>
          <p:nvPr/>
        </p:nvSpPr>
        <p:spPr bwMode="auto">
          <a:xfrm>
            <a:off x="4267200" y="5029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Eact = 0.14 eV</a:t>
            </a:r>
          </a:p>
        </p:txBody>
      </p:sp>
      <p:grpSp>
        <p:nvGrpSpPr>
          <p:cNvPr id="1178635" name="Group 11"/>
          <p:cNvGrpSpPr>
            <a:grpSpLocks/>
          </p:cNvGrpSpPr>
          <p:nvPr/>
        </p:nvGrpSpPr>
        <p:grpSpPr bwMode="auto">
          <a:xfrm>
            <a:off x="228600" y="914400"/>
            <a:ext cx="8915400" cy="1828800"/>
            <a:chOff x="144" y="576"/>
            <a:chExt cx="5616" cy="1152"/>
          </a:xfrm>
        </p:grpSpPr>
        <p:pic>
          <p:nvPicPr>
            <p:cNvPr id="11786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b="40855"/>
            <a:stretch>
              <a:fillRect/>
            </a:stretch>
          </p:blipFill>
          <p:spPr bwMode="auto">
            <a:xfrm>
              <a:off x="144" y="576"/>
              <a:ext cx="5616"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8637" name="Text Box 13"/>
            <p:cNvSpPr txBox="1">
              <a:spLocks noChangeArrowheads="1"/>
            </p:cNvSpPr>
            <p:nvPr/>
          </p:nvSpPr>
          <p:spPr bwMode="auto">
            <a:xfrm>
              <a:off x="1008" y="624"/>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Times New Roman" pitchFamily="18" charset="0"/>
                  <a:ea typeface="+mn-ea"/>
                </a:rPr>
                <a:t>ORR1</a:t>
              </a:r>
            </a:p>
          </p:txBody>
        </p:sp>
        <p:sp>
          <p:nvSpPr>
            <p:cNvPr id="1178638" name="Text Box 14"/>
            <p:cNvSpPr txBox="1">
              <a:spLocks noChangeArrowheads="1"/>
            </p:cNvSpPr>
            <p:nvPr/>
          </p:nvSpPr>
          <p:spPr bwMode="auto">
            <a:xfrm>
              <a:off x="960" y="1440"/>
              <a:ext cx="62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Times New Roman" pitchFamily="18" charset="0"/>
                  <a:ea typeface="+mn-ea"/>
                </a:rPr>
                <a:t>ORR2</a:t>
              </a:r>
            </a:p>
          </p:txBody>
        </p:sp>
        <p:sp>
          <p:nvSpPr>
            <p:cNvPr id="1178639" name="Text Box 15"/>
            <p:cNvSpPr txBox="1">
              <a:spLocks noChangeArrowheads="1"/>
            </p:cNvSpPr>
            <p:nvPr/>
          </p:nvSpPr>
          <p:spPr bwMode="auto">
            <a:xfrm>
              <a:off x="1632" y="912"/>
              <a:ext cx="384" cy="288"/>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endParaRPr lang="en-US" sz="2400" b="0" smtClean="0">
                <a:solidFill>
                  <a:srgbClr val="000000"/>
                </a:solidFill>
                <a:latin typeface="Arial" pitchFamily="34" charset="0"/>
                <a:ea typeface="+mn-ea"/>
              </a:endParaRPr>
            </a:p>
          </p:txBody>
        </p:sp>
        <p:sp>
          <p:nvSpPr>
            <p:cNvPr id="1178640" name="Text Box 16"/>
            <p:cNvSpPr txBox="1">
              <a:spLocks noChangeArrowheads="1"/>
            </p:cNvSpPr>
            <p:nvPr/>
          </p:nvSpPr>
          <p:spPr bwMode="auto">
            <a:xfrm>
              <a:off x="1632" y="1200"/>
              <a:ext cx="384" cy="288"/>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endParaRPr lang="en-US" sz="2400" b="0" smtClean="0">
                <a:solidFill>
                  <a:srgbClr val="000000"/>
                </a:solidFill>
                <a:latin typeface="Arial" pitchFamily="34" charset="0"/>
                <a:ea typeface="+mn-ea"/>
              </a:endParaRPr>
            </a:p>
          </p:txBody>
        </p:sp>
        <p:sp>
          <p:nvSpPr>
            <p:cNvPr id="1178641" name="Text Box 17"/>
            <p:cNvSpPr txBox="1">
              <a:spLocks noChangeArrowheads="1"/>
            </p:cNvSpPr>
            <p:nvPr/>
          </p:nvSpPr>
          <p:spPr bwMode="auto">
            <a:xfrm>
              <a:off x="1536" y="91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0.74</a:t>
              </a:r>
            </a:p>
          </p:txBody>
        </p:sp>
        <p:sp>
          <p:nvSpPr>
            <p:cNvPr id="1178642" name="Text Box 18"/>
            <p:cNvSpPr txBox="1">
              <a:spLocks noChangeArrowheads="1"/>
            </p:cNvSpPr>
            <p:nvPr/>
          </p:nvSpPr>
          <p:spPr bwMode="auto">
            <a:xfrm>
              <a:off x="1536" y="120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0" hangingPunct="0">
                <a:spcBef>
                  <a:spcPct val="50000"/>
                </a:spcBef>
              </a:pPr>
              <a:r>
                <a:rPr lang="en-US" sz="2400" b="0" smtClean="0">
                  <a:solidFill>
                    <a:srgbClr val="000000"/>
                  </a:solidFill>
                  <a:latin typeface="Arial" pitchFamily="34" charset="0"/>
                  <a:ea typeface="+mn-ea"/>
                </a:rPr>
                <a:t>0.74</a:t>
              </a:r>
            </a:p>
          </p:txBody>
        </p:sp>
      </p:grpSp>
      <p:sp>
        <p:nvSpPr>
          <p:cNvPr id="1178645" name="Rectangle 21"/>
          <p:cNvSpPr>
            <a:spLocks noChangeArrowheads="1"/>
          </p:cNvSpPr>
          <p:nvPr/>
        </p:nvSpPr>
        <p:spPr bwMode="auto">
          <a:xfrm>
            <a:off x="4343400" y="4495800"/>
            <a:ext cx="2286000" cy="5334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178646" name="Text Box 22"/>
          <p:cNvSpPr txBox="1">
            <a:spLocks noChangeArrowheads="1"/>
          </p:cNvSpPr>
          <p:nvPr/>
        </p:nvSpPr>
        <p:spPr bwMode="auto">
          <a:xfrm>
            <a:off x="76200" y="6400800"/>
            <a:ext cx="6781800" cy="457200"/>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smtClean="0">
                <a:solidFill>
                  <a:srgbClr val="000000"/>
                </a:solidFill>
                <a:latin typeface="Arial" pitchFamily="34" charset="0"/>
                <a:ea typeface="+mn-ea"/>
              </a:rPr>
              <a:t>Thus we must Search for new mechanism</a:t>
            </a:r>
          </a:p>
        </p:txBody>
      </p:sp>
      <p:sp>
        <p:nvSpPr>
          <p:cNvPr id="1178647" name="Text Box 23"/>
          <p:cNvSpPr txBox="1">
            <a:spLocks noChangeArrowheads="1"/>
          </p:cNvSpPr>
          <p:nvPr/>
        </p:nvSpPr>
        <p:spPr bwMode="auto">
          <a:xfrm>
            <a:off x="3200400" y="2438400"/>
            <a:ext cx="5410200" cy="822325"/>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For Pt, Pd and most metals RDS is Had + Oad </a:t>
            </a:r>
            <a:r>
              <a:rPr lang="en-US" sz="2400" b="0" smtClean="0">
                <a:solidFill>
                  <a:srgbClr val="000000"/>
                </a:solidFill>
                <a:latin typeface="Arial" pitchFamily="34" charset="0"/>
                <a:ea typeface="+mn-ea"/>
                <a:sym typeface="Wingdings" pitchFamily="2" charset="2"/>
              </a:rPr>
              <a:t> OHad (</a:t>
            </a:r>
            <a:r>
              <a:rPr lang="en-US" sz="2400" b="0" smtClean="0">
                <a:solidFill>
                  <a:srgbClr val="000000"/>
                </a:solidFill>
                <a:latin typeface="Arial" pitchFamily="34" charset="0"/>
                <a:ea typeface="+mn-ea"/>
              </a:rPr>
              <a:t>gas phase)</a:t>
            </a:r>
          </a:p>
        </p:txBody>
      </p:sp>
    </p:spTree>
    <p:extLst>
      <p:ext uri="{BB962C8B-B14F-4D97-AF65-F5344CB8AC3E}">
        <p14:creationId xmlns:p14="http://schemas.microsoft.com/office/powerpoint/2010/main" val="308313077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4" name="Rectangle 4"/>
          <p:cNvSpPr>
            <a:spLocks noGrp="1" noChangeArrowheads="1"/>
          </p:cNvSpPr>
          <p:nvPr>
            <p:ph type="title"/>
          </p:nvPr>
        </p:nvSpPr>
        <p:spPr/>
        <p:txBody>
          <a:bodyPr/>
          <a:lstStyle/>
          <a:p>
            <a:r>
              <a:rPr lang="en-US"/>
              <a:t>New mechanism: ORR3: O</a:t>
            </a:r>
            <a:r>
              <a:rPr lang="en-US" baseline="-25000"/>
              <a:t>ad</a:t>
            </a:r>
            <a:r>
              <a:rPr lang="en-US"/>
              <a:t> hydration</a:t>
            </a:r>
          </a:p>
        </p:txBody>
      </p:sp>
      <p:sp>
        <p:nvSpPr>
          <p:cNvPr id="1725446" name="Text Box 6"/>
          <p:cNvSpPr txBox="1">
            <a:spLocks noChangeArrowheads="1"/>
          </p:cNvSpPr>
          <p:nvPr/>
        </p:nvSpPr>
        <p:spPr bwMode="auto">
          <a:xfrm>
            <a:off x="76200" y="914400"/>
            <a:ext cx="6705600" cy="457200"/>
          </a:xfrm>
          <a:prstGeom prst="rect">
            <a:avLst/>
          </a:prstGeom>
          <a:solidFill>
            <a:srgbClr val="CCFFFF"/>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Consider the reaction of 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with H</a:t>
            </a:r>
            <a:r>
              <a:rPr lang="en-US" sz="2400" b="0" baseline="-25000" smtClean="0">
                <a:solidFill>
                  <a:srgbClr val="000000"/>
                </a:solidFill>
                <a:latin typeface="Arial" pitchFamily="34" charset="0"/>
                <a:ea typeface="+mn-ea"/>
              </a:rPr>
              <a:t>2</a:t>
            </a:r>
            <a:r>
              <a:rPr lang="en-US" sz="2400" b="0" smtClean="0">
                <a:solidFill>
                  <a:srgbClr val="000000"/>
                </a:solidFill>
                <a:latin typeface="Arial" pitchFamily="34" charset="0"/>
                <a:ea typeface="+mn-ea"/>
              </a:rPr>
              <a:t>O</a:t>
            </a:r>
            <a:r>
              <a:rPr lang="en-US" sz="2400" b="0" baseline="-25000" smtClean="0">
                <a:solidFill>
                  <a:srgbClr val="000000"/>
                </a:solidFill>
                <a:latin typeface="Arial" pitchFamily="34" charset="0"/>
                <a:ea typeface="+mn-ea"/>
              </a:rPr>
              <a:t>ad</a:t>
            </a:r>
          </a:p>
        </p:txBody>
      </p:sp>
      <p:grpSp>
        <p:nvGrpSpPr>
          <p:cNvPr id="1725478" name="Group 38"/>
          <p:cNvGrpSpPr>
            <a:grpSpLocks/>
          </p:cNvGrpSpPr>
          <p:nvPr/>
        </p:nvGrpSpPr>
        <p:grpSpPr bwMode="auto">
          <a:xfrm>
            <a:off x="685800" y="1447800"/>
            <a:ext cx="7543800" cy="2513013"/>
            <a:chOff x="48" y="1008"/>
            <a:chExt cx="4752" cy="1583"/>
          </a:xfrm>
        </p:grpSpPr>
        <p:sp>
          <p:nvSpPr>
            <p:cNvPr id="1725447" name="Text Box 7"/>
            <p:cNvSpPr txBox="1">
              <a:spLocks noChangeArrowheads="1"/>
            </p:cNvSpPr>
            <p:nvPr/>
          </p:nvSpPr>
          <p:spPr bwMode="auto">
            <a:xfrm rot="16200000">
              <a:off x="-408" y="1512"/>
              <a:ext cx="1200" cy="288"/>
            </a:xfrm>
            <a:prstGeom prst="rect">
              <a:avLst/>
            </a:prstGeom>
            <a:solidFill>
              <a:srgbClr val="CCFFFF"/>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Energy (eV)</a:t>
              </a:r>
            </a:p>
          </p:txBody>
        </p:sp>
        <p:sp>
          <p:nvSpPr>
            <p:cNvPr id="1725452" name="Rectangle 12"/>
            <p:cNvSpPr>
              <a:spLocks noChangeArrowheads="1"/>
            </p:cNvSpPr>
            <p:nvPr/>
          </p:nvSpPr>
          <p:spPr bwMode="auto">
            <a:xfrm rot="-3653669">
              <a:off x="1959" y="1320"/>
              <a:ext cx="768" cy="144"/>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sz="2400" b="0" smtClean="0">
                <a:solidFill>
                  <a:srgbClr val="3333CC"/>
                </a:solidFill>
                <a:latin typeface="Arial" pitchFamily="34" charset="0"/>
                <a:ea typeface="+mn-ea"/>
              </a:endParaRPr>
            </a:p>
          </p:txBody>
        </p:sp>
        <p:grpSp>
          <p:nvGrpSpPr>
            <p:cNvPr id="1725456" name="Group 16"/>
            <p:cNvGrpSpPr>
              <a:grpSpLocks/>
            </p:cNvGrpSpPr>
            <p:nvPr/>
          </p:nvGrpSpPr>
          <p:grpSpPr bwMode="auto">
            <a:xfrm>
              <a:off x="528" y="1296"/>
              <a:ext cx="720" cy="1295"/>
              <a:chOff x="384" y="1296"/>
              <a:chExt cx="720" cy="1295"/>
            </a:xfrm>
          </p:grpSpPr>
          <p:pic>
            <p:nvPicPr>
              <p:cNvPr id="1725448" name="Picture 8"/>
              <p:cNvPicPr>
                <a:picLocks noChangeAspect="1" noChangeArrowheads="1"/>
              </p:cNvPicPr>
              <p:nvPr/>
            </p:nvPicPr>
            <p:blipFill>
              <a:blip r:embed="rId2">
                <a:extLst>
                  <a:ext uri="{28A0092B-C50C-407E-A947-70E740481C1C}">
                    <a14:useLocalDpi xmlns:a14="http://schemas.microsoft.com/office/drawing/2010/main" val="0"/>
                  </a:ext>
                </a:extLst>
              </a:blip>
              <a:srcRect t="47525" r="84445"/>
              <a:stretch>
                <a:fillRect/>
              </a:stretch>
            </p:blipFill>
            <p:spPr bwMode="auto">
              <a:xfrm>
                <a:off x="384" y="1296"/>
                <a:ext cx="672"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5455" name="Rectangle 15"/>
              <p:cNvSpPr>
                <a:spLocks noChangeArrowheads="1"/>
              </p:cNvSpPr>
              <p:nvPr/>
            </p:nvSpPr>
            <p:spPr bwMode="auto">
              <a:xfrm>
                <a:off x="960" y="1775"/>
                <a:ext cx="144" cy="144"/>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grpSp>
        <p:grpSp>
          <p:nvGrpSpPr>
            <p:cNvPr id="1725473" name="Group 33"/>
            <p:cNvGrpSpPr>
              <a:grpSpLocks/>
            </p:cNvGrpSpPr>
            <p:nvPr/>
          </p:nvGrpSpPr>
          <p:grpSpPr bwMode="auto">
            <a:xfrm>
              <a:off x="2160" y="1056"/>
              <a:ext cx="1584" cy="1104"/>
              <a:chOff x="2160" y="1056"/>
              <a:chExt cx="1584" cy="1104"/>
            </a:xfrm>
          </p:grpSpPr>
          <p:pic>
            <p:nvPicPr>
              <p:cNvPr id="1725449" name="Picture 9"/>
              <p:cNvPicPr>
                <a:picLocks noChangeAspect="1" noChangeArrowheads="1"/>
              </p:cNvPicPr>
              <p:nvPr/>
            </p:nvPicPr>
            <p:blipFill>
              <a:blip r:embed="rId2">
                <a:extLst>
                  <a:ext uri="{28A0092B-C50C-407E-A947-70E740481C1C}">
                    <a14:useLocalDpi xmlns:a14="http://schemas.microsoft.com/office/drawing/2010/main" val="0"/>
                  </a:ext>
                </a:extLst>
              </a:blip>
              <a:srcRect l="39999" t="47525" r="31111" b="21355"/>
              <a:stretch>
                <a:fillRect/>
              </a:stretch>
            </p:blipFill>
            <p:spPr bwMode="auto">
              <a:xfrm>
                <a:off x="2496" y="1056"/>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5458" name="Picture 18"/>
              <p:cNvPicPr>
                <a:picLocks noChangeAspect="1" noChangeArrowheads="1"/>
              </p:cNvPicPr>
              <p:nvPr/>
            </p:nvPicPr>
            <p:blipFill>
              <a:blip r:embed="rId2">
                <a:extLst>
                  <a:ext uri="{28A0092B-C50C-407E-A947-70E740481C1C}">
                    <a14:useLocalDpi xmlns:a14="http://schemas.microsoft.com/office/drawing/2010/main" val="0"/>
                  </a:ext>
                </a:extLst>
              </a:blip>
              <a:srcRect l="32222" t="72810" r="58890" b="9685"/>
              <a:stretch>
                <a:fillRect/>
              </a:stretch>
            </p:blipFill>
            <p:spPr bwMode="auto">
              <a:xfrm>
                <a:off x="2160" y="1680"/>
                <a:ext cx="3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5462" name="Rectangle 22"/>
              <p:cNvSpPr>
                <a:spLocks noChangeArrowheads="1"/>
              </p:cNvSpPr>
              <p:nvPr/>
            </p:nvSpPr>
            <p:spPr bwMode="auto">
              <a:xfrm>
                <a:off x="2400" y="1968"/>
                <a:ext cx="192" cy="192"/>
              </a:xfrm>
              <a:prstGeom prst="rect">
                <a:avLst/>
              </a:prstGeom>
              <a:solidFill>
                <a:schemeClr val="bg1"/>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0" smtClean="0">
                  <a:solidFill>
                    <a:srgbClr val="3333CC"/>
                  </a:solidFill>
                  <a:latin typeface="Arial" pitchFamily="34" charset="0"/>
                  <a:ea typeface="+mn-ea"/>
                </a:endParaRPr>
              </a:p>
            </p:txBody>
          </p:sp>
        </p:grpSp>
        <p:sp>
          <p:nvSpPr>
            <p:cNvPr id="1725470" name="Text Box 30"/>
            <p:cNvSpPr txBox="1">
              <a:spLocks noChangeArrowheads="1"/>
            </p:cNvSpPr>
            <p:nvPr/>
          </p:nvSpPr>
          <p:spPr bwMode="auto">
            <a:xfrm>
              <a:off x="720" y="1008"/>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smtClean="0">
                  <a:solidFill>
                    <a:srgbClr val="000000"/>
                  </a:solidFill>
                  <a:latin typeface="Arial" pitchFamily="34" charset="0"/>
                  <a:ea typeface="+mn-ea"/>
                </a:rPr>
                <a:t>Gas phase</a:t>
              </a:r>
            </a:p>
          </p:txBody>
        </p:sp>
        <p:pic>
          <p:nvPicPr>
            <p:cNvPr id="1725471" name="Picture 31"/>
            <p:cNvPicPr>
              <a:picLocks noChangeAspect="1" noChangeArrowheads="1"/>
            </p:cNvPicPr>
            <p:nvPr/>
          </p:nvPicPr>
          <p:blipFill>
            <a:blip r:embed="rId3">
              <a:extLst>
                <a:ext uri="{28A0092B-C50C-407E-A947-70E740481C1C}">
                  <a14:useLocalDpi xmlns:a14="http://schemas.microsoft.com/office/drawing/2010/main" val="0"/>
                </a:ext>
              </a:extLst>
            </a:blip>
            <a:srcRect t="24243" r="74498" b="33333"/>
            <a:stretch>
              <a:fillRect/>
            </a:stretch>
          </p:blipFill>
          <p:spPr bwMode="auto">
            <a:xfrm>
              <a:off x="1200" y="1488"/>
              <a:ext cx="8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5472" name="Picture 32"/>
            <p:cNvPicPr>
              <a:picLocks noChangeAspect="1" noChangeArrowheads="1"/>
            </p:cNvPicPr>
            <p:nvPr/>
          </p:nvPicPr>
          <p:blipFill>
            <a:blip r:embed="rId3">
              <a:extLst>
                <a:ext uri="{28A0092B-C50C-407E-A947-70E740481C1C}">
                  <a14:useLocalDpi xmlns:a14="http://schemas.microsoft.com/office/drawing/2010/main" val="0"/>
                </a:ext>
              </a:extLst>
            </a:blip>
            <a:srcRect l="22668" t="72728" r="65997" b="15150"/>
            <a:stretch>
              <a:fillRect/>
            </a:stretch>
          </p:blipFill>
          <p:spPr bwMode="auto">
            <a:xfrm>
              <a:off x="2064" y="182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5474" name="Picture 34"/>
            <p:cNvPicPr>
              <a:picLocks noChangeAspect="1" noChangeArrowheads="1"/>
            </p:cNvPicPr>
            <p:nvPr/>
          </p:nvPicPr>
          <p:blipFill>
            <a:blip r:embed="rId3">
              <a:extLst>
                <a:ext uri="{28A0092B-C50C-407E-A947-70E740481C1C}">
                  <a14:useLocalDpi xmlns:a14="http://schemas.microsoft.com/office/drawing/2010/main" val="0"/>
                </a:ext>
              </a:extLst>
            </a:blip>
            <a:srcRect l="34003" r="40495" b="72726"/>
            <a:stretch>
              <a:fillRect/>
            </a:stretch>
          </p:blipFill>
          <p:spPr bwMode="auto">
            <a:xfrm>
              <a:off x="2640" y="1824"/>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5475" name="Picture 35"/>
            <p:cNvPicPr>
              <a:picLocks noChangeAspect="1" noChangeArrowheads="1"/>
            </p:cNvPicPr>
            <p:nvPr/>
          </p:nvPicPr>
          <p:blipFill>
            <a:blip r:embed="rId3">
              <a:extLst>
                <a:ext uri="{28A0092B-C50C-407E-A947-70E740481C1C}">
                  <a14:useLocalDpi xmlns:a14="http://schemas.microsoft.com/office/drawing/2010/main" val="0"/>
                </a:ext>
              </a:extLst>
            </a:blip>
            <a:srcRect l="76770" t="12122" b="51515"/>
            <a:stretch>
              <a:fillRect/>
            </a:stretch>
          </p:blipFill>
          <p:spPr bwMode="auto">
            <a:xfrm>
              <a:off x="3984" y="1392"/>
              <a:ext cx="81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5476" name="Text Box 36"/>
          <p:cNvSpPr txBox="1">
            <a:spLocks noChangeArrowheads="1"/>
          </p:cNvSpPr>
          <p:nvPr/>
        </p:nvSpPr>
        <p:spPr bwMode="auto">
          <a:xfrm>
            <a:off x="0" y="4876800"/>
            <a:ext cx="8991600" cy="822325"/>
          </a:xfrm>
          <a:prstGeom prst="rect">
            <a:avLst/>
          </a:prstGeom>
          <a:solidFill>
            <a:srgbClr val="CCFFFF"/>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Usual Alternative: </a:t>
            </a:r>
            <a:r>
              <a:rPr lang="en-US" sz="2400" b="0" smtClean="0">
                <a:solidFill>
                  <a:srgbClr val="3333CC"/>
                </a:solidFill>
                <a:latin typeface="Arial" pitchFamily="34" charset="0"/>
                <a:ea typeface="+mn-ea"/>
              </a:rPr>
              <a:t>O</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 H</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a:t>
            </a:r>
            <a:r>
              <a:rPr lang="en-US" sz="2400" b="0" smtClean="0">
                <a:solidFill>
                  <a:srgbClr val="3333CC"/>
                </a:solidFill>
                <a:latin typeface="Arial" pitchFamily="34" charset="0"/>
                <a:ea typeface="+mn-ea"/>
                <a:sym typeface="Wingdings" pitchFamily="2" charset="2"/>
              </a:rPr>
              <a:t> OH</a:t>
            </a:r>
            <a:r>
              <a:rPr lang="en-US" sz="2400" b="0" baseline="-25000" smtClean="0">
                <a:solidFill>
                  <a:srgbClr val="3333CC"/>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Eact = 0.74 eV Pt</a:t>
            </a:r>
          </a:p>
          <a:p>
            <a:r>
              <a:rPr lang="en-US" sz="2400" b="0" smtClean="0">
                <a:solidFill>
                  <a:srgbClr val="000000"/>
                </a:solidFill>
                <a:latin typeface="Arial" pitchFamily="34" charset="0"/>
                <a:ea typeface="+mn-ea"/>
                <a:sym typeface="Wingdings" pitchFamily="2" charset="2"/>
              </a:rPr>
              <a:t>						     Eact = 0.30 eV Pd</a:t>
            </a:r>
            <a:endParaRPr lang="en-US" sz="2400" b="0" smtClean="0">
              <a:solidFill>
                <a:srgbClr val="000000"/>
              </a:solidFill>
              <a:latin typeface="Arial" pitchFamily="34" charset="0"/>
              <a:ea typeface="+mn-ea"/>
            </a:endParaRPr>
          </a:p>
        </p:txBody>
      </p:sp>
      <p:sp>
        <p:nvSpPr>
          <p:cNvPr id="1725477" name="Text Box 37"/>
          <p:cNvSpPr txBox="1">
            <a:spLocks noChangeArrowheads="1"/>
          </p:cNvSpPr>
          <p:nvPr/>
        </p:nvSpPr>
        <p:spPr bwMode="auto">
          <a:xfrm>
            <a:off x="0" y="3978275"/>
            <a:ext cx="9144000" cy="822325"/>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smtClean="0">
                <a:solidFill>
                  <a:srgbClr val="000000"/>
                </a:solidFill>
                <a:latin typeface="Arial" pitchFamily="34" charset="0"/>
                <a:ea typeface="+mn-ea"/>
              </a:rPr>
              <a:t>O</a:t>
            </a:r>
            <a:r>
              <a:rPr lang="en-US" sz="2400" b="0" baseline="-25000" smtClean="0">
                <a:solidFill>
                  <a:srgbClr val="000000"/>
                </a:solidFill>
                <a:latin typeface="Arial" pitchFamily="34" charset="0"/>
                <a:ea typeface="+mn-ea"/>
              </a:rPr>
              <a:t>ad</a:t>
            </a:r>
            <a:r>
              <a:rPr lang="en-US" sz="2400" b="0" smtClean="0">
                <a:solidFill>
                  <a:srgbClr val="000000"/>
                </a:solidFill>
                <a:latin typeface="Arial" pitchFamily="34" charset="0"/>
                <a:ea typeface="+mn-ea"/>
              </a:rPr>
              <a:t> hydration: </a:t>
            </a:r>
            <a:r>
              <a:rPr lang="en-US" sz="2400" b="0" smtClean="0">
                <a:solidFill>
                  <a:srgbClr val="3333CC"/>
                </a:solidFill>
                <a:latin typeface="Arial" pitchFamily="34" charset="0"/>
                <a:ea typeface="+mn-ea"/>
              </a:rPr>
              <a:t>O</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 H</a:t>
            </a:r>
            <a:r>
              <a:rPr lang="en-US" sz="2400" b="0" baseline="-25000" smtClean="0">
                <a:solidFill>
                  <a:srgbClr val="3333CC"/>
                </a:solidFill>
                <a:latin typeface="Arial" pitchFamily="34" charset="0"/>
                <a:ea typeface="+mn-ea"/>
              </a:rPr>
              <a:t>2</a:t>
            </a:r>
            <a:r>
              <a:rPr lang="en-US" sz="2400" b="0" smtClean="0">
                <a:solidFill>
                  <a:srgbClr val="3333CC"/>
                </a:solidFill>
                <a:latin typeface="Arial" pitchFamily="34" charset="0"/>
                <a:ea typeface="+mn-ea"/>
              </a:rPr>
              <a:t>O</a:t>
            </a:r>
            <a:r>
              <a:rPr lang="en-US" sz="2400" b="0" baseline="-25000" smtClean="0">
                <a:solidFill>
                  <a:srgbClr val="3333CC"/>
                </a:solidFill>
                <a:latin typeface="Arial" pitchFamily="34" charset="0"/>
                <a:ea typeface="+mn-ea"/>
              </a:rPr>
              <a:t>ad</a:t>
            </a:r>
            <a:r>
              <a:rPr lang="en-US" sz="2400" b="0" smtClean="0">
                <a:solidFill>
                  <a:srgbClr val="3333CC"/>
                </a:solidFill>
                <a:latin typeface="Arial" pitchFamily="34" charset="0"/>
                <a:ea typeface="+mn-ea"/>
              </a:rPr>
              <a:t> </a:t>
            </a:r>
            <a:r>
              <a:rPr lang="en-US" sz="2400" b="0" smtClean="0">
                <a:solidFill>
                  <a:srgbClr val="3333CC"/>
                </a:solidFill>
                <a:latin typeface="Arial" pitchFamily="34" charset="0"/>
                <a:ea typeface="+mn-ea"/>
                <a:sym typeface="Wingdings" pitchFamily="2" charset="2"/>
              </a:rPr>
              <a:t> OH</a:t>
            </a:r>
            <a:r>
              <a:rPr lang="en-US" sz="2400" b="0" baseline="-25000" smtClean="0">
                <a:solidFill>
                  <a:srgbClr val="3333CC"/>
                </a:solidFill>
                <a:latin typeface="Arial" pitchFamily="34" charset="0"/>
                <a:ea typeface="+mn-ea"/>
                <a:sym typeface="Wingdings" pitchFamily="2" charset="2"/>
              </a:rPr>
              <a:t>ad</a:t>
            </a:r>
            <a:r>
              <a:rPr lang="en-US" sz="2400" b="0" smtClean="0">
                <a:solidFill>
                  <a:srgbClr val="3333CC"/>
                </a:solidFill>
                <a:latin typeface="Arial" pitchFamily="34" charset="0"/>
                <a:ea typeface="+mn-ea"/>
                <a:sym typeface="Wingdings" pitchFamily="2" charset="2"/>
              </a:rPr>
              <a:t> + OH</a:t>
            </a:r>
            <a:r>
              <a:rPr lang="en-US" sz="2400" b="0" baseline="-25000" smtClean="0">
                <a:solidFill>
                  <a:srgbClr val="3333CC"/>
                </a:solidFill>
                <a:latin typeface="Arial" pitchFamily="34" charset="0"/>
                <a:ea typeface="+mn-ea"/>
                <a:sym typeface="Wingdings" pitchFamily="2" charset="2"/>
              </a:rPr>
              <a:t>ad</a:t>
            </a:r>
            <a:r>
              <a:rPr lang="en-US" sz="2400" b="0" smtClean="0">
                <a:solidFill>
                  <a:srgbClr val="000000"/>
                </a:solidFill>
                <a:latin typeface="Arial" pitchFamily="34" charset="0"/>
                <a:ea typeface="+mn-ea"/>
                <a:sym typeface="Wingdings" pitchFamily="2" charset="2"/>
              </a:rPr>
              <a:t> Eact = 0.23 eV Pt</a:t>
            </a:r>
          </a:p>
          <a:p>
            <a:r>
              <a:rPr lang="en-US" sz="2400" b="0" smtClean="0">
                <a:solidFill>
                  <a:srgbClr val="000000"/>
                </a:solidFill>
                <a:latin typeface="Arial" pitchFamily="34" charset="0"/>
                <a:ea typeface="+mn-ea"/>
                <a:sym typeface="Wingdings" pitchFamily="2" charset="2"/>
              </a:rPr>
              <a:t>						     Eact = 0.24 eV Pd</a:t>
            </a:r>
            <a:endParaRPr lang="en-US" sz="2400" b="0" smtClean="0">
              <a:solidFill>
                <a:srgbClr val="000000"/>
              </a:solidFill>
              <a:latin typeface="Arial" pitchFamily="34" charset="0"/>
              <a:ea typeface="+mn-ea"/>
            </a:endParaRPr>
          </a:p>
        </p:txBody>
      </p:sp>
    </p:spTree>
    <p:extLst>
      <p:ext uri="{BB962C8B-B14F-4D97-AF65-F5344CB8AC3E}">
        <p14:creationId xmlns:p14="http://schemas.microsoft.com/office/powerpoint/2010/main" val="107265940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en-US"/>
              <a:t>New mechanism: ORR3: Oad hydration</a:t>
            </a:r>
          </a:p>
        </p:txBody>
      </p:sp>
      <p:sp>
        <p:nvSpPr>
          <p:cNvPr id="1180692" name="Text Box 20"/>
          <p:cNvSpPr txBox="1">
            <a:spLocks noChangeArrowheads="1"/>
          </p:cNvSpPr>
          <p:nvPr/>
        </p:nvSpPr>
        <p:spPr bwMode="auto">
          <a:xfrm>
            <a:off x="0" y="5027613"/>
            <a:ext cx="9144000" cy="1800225"/>
          </a:xfrm>
          <a:prstGeom prst="rect">
            <a:avLst/>
          </a:prstGeom>
          <a:solidFill>
            <a:srgbClr val="FFFF66"/>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0" hangingPunct="0"/>
            <a:r>
              <a:rPr lang="en-US" sz="2800" b="0" smtClean="0">
                <a:solidFill>
                  <a:srgbClr val="000000"/>
                </a:solidFill>
                <a:latin typeface="Arial" pitchFamily="34" charset="0"/>
                <a:ea typeface="+mn-ea"/>
              </a:rPr>
              <a:t>Oad hydration is best way to form OHad</a:t>
            </a:r>
          </a:p>
          <a:p>
            <a:pPr eaLnBrk="0" hangingPunct="0"/>
            <a:r>
              <a:rPr lang="en-US" sz="2800" b="0" smtClean="0">
                <a:solidFill>
                  <a:srgbClr val="000000"/>
                </a:solidFill>
                <a:latin typeface="Arial" pitchFamily="34" charset="0"/>
                <a:ea typeface="+mn-ea"/>
              </a:rPr>
              <a:t>Now Pt the RDS becomes O2 dissociation (Gas Phase)</a:t>
            </a:r>
          </a:p>
          <a:p>
            <a:pPr eaLnBrk="0" hangingPunct="0"/>
            <a:r>
              <a:rPr lang="en-US" sz="2800" b="0" smtClean="0">
                <a:solidFill>
                  <a:srgbClr val="000000"/>
                </a:solidFill>
                <a:latin typeface="Arial" pitchFamily="34" charset="0"/>
                <a:ea typeface="+mn-ea"/>
              </a:rPr>
              <a:t>Pt (0.30 eV) &lt;&lt; Pd (0.58 eV) but seems too fast for Pt</a:t>
            </a:r>
          </a:p>
          <a:p>
            <a:pPr eaLnBrk="0" hangingPunct="0"/>
            <a:r>
              <a:rPr lang="en-US" sz="2800" b="0" smtClean="0">
                <a:solidFill>
                  <a:srgbClr val="000000"/>
                </a:solidFill>
                <a:latin typeface="Arial" pitchFamily="34" charset="0"/>
                <a:ea typeface="+mn-ea"/>
              </a:rPr>
              <a:t>Now consider the hydrophilic phase in more detail</a:t>
            </a:r>
          </a:p>
        </p:txBody>
      </p:sp>
      <p:grpSp>
        <p:nvGrpSpPr>
          <p:cNvPr id="1180699" name="Group 27"/>
          <p:cNvGrpSpPr>
            <a:grpSpLocks/>
          </p:cNvGrpSpPr>
          <p:nvPr/>
        </p:nvGrpSpPr>
        <p:grpSpPr bwMode="auto">
          <a:xfrm>
            <a:off x="457200" y="914400"/>
            <a:ext cx="4648200" cy="609600"/>
            <a:chOff x="288" y="3504"/>
            <a:chExt cx="2928" cy="384"/>
          </a:xfrm>
        </p:grpSpPr>
        <p:sp>
          <p:nvSpPr>
            <p:cNvPr id="1180700" name="Line 28"/>
            <p:cNvSpPr>
              <a:spLocks noChangeShapeType="1"/>
            </p:cNvSpPr>
            <p:nvPr/>
          </p:nvSpPr>
          <p:spPr bwMode="auto">
            <a:xfrm>
              <a:off x="288" y="3888"/>
              <a:ext cx="2928" cy="0"/>
            </a:xfrm>
            <a:prstGeom prst="line">
              <a:avLst/>
            </a:prstGeom>
            <a:noFill/>
            <a:ln w="508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0" smtClean="0">
                <a:solidFill>
                  <a:srgbClr val="000000"/>
                </a:solidFill>
                <a:latin typeface="Arial" pitchFamily="34" charset="0"/>
                <a:ea typeface="+mn-ea"/>
              </a:endParaRPr>
            </a:p>
          </p:txBody>
        </p:sp>
        <p:sp>
          <p:nvSpPr>
            <p:cNvPr id="1180701" name="Text Box 29"/>
            <p:cNvSpPr txBox="1">
              <a:spLocks noChangeArrowheads="1"/>
            </p:cNvSpPr>
            <p:nvPr/>
          </p:nvSpPr>
          <p:spPr bwMode="auto">
            <a:xfrm>
              <a:off x="480" y="360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FF0000"/>
                  </a:solidFill>
                  <a:latin typeface="Arial" pitchFamily="34" charset="0"/>
                  <a:ea typeface="+mn-ea"/>
                </a:rPr>
                <a:t>O</a:t>
              </a:r>
            </a:p>
          </p:txBody>
        </p:sp>
        <p:sp>
          <p:nvSpPr>
            <p:cNvPr id="1180702" name="Text Box 30"/>
            <p:cNvSpPr txBox="1">
              <a:spLocks noChangeArrowheads="1"/>
            </p:cNvSpPr>
            <p:nvPr/>
          </p:nvSpPr>
          <p:spPr bwMode="auto">
            <a:xfrm>
              <a:off x="960" y="35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3333CC"/>
                  </a:solidFill>
                  <a:latin typeface="Arial" pitchFamily="34" charset="0"/>
                  <a:ea typeface="+mn-ea"/>
                </a:rPr>
                <a:t>H</a:t>
              </a:r>
            </a:p>
          </p:txBody>
        </p:sp>
        <p:sp>
          <p:nvSpPr>
            <p:cNvPr id="1180703" name="Text Box 31"/>
            <p:cNvSpPr txBox="1">
              <a:spLocks noChangeArrowheads="1"/>
            </p:cNvSpPr>
            <p:nvPr/>
          </p:nvSpPr>
          <p:spPr bwMode="auto">
            <a:xfrm>
              <a:off x="1104" y="360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3333CC"/>
                  </a:solidFill>
                  <a:latin typeface="Arial" pitchFamily="34" charset="0"/>
                  <a:ea typeface="+mn-ea"/>
                </a:rPr>
                <a:t>O</a:t>
              </a:r>
            </a:p>
          </p:txBody>
        </p:sp>
        <p:sp>
          <p:nvSpPr>
            <p:cNvPr id="1180704" name="Text Box 32"/>
            <p:cNvSpPr txBox="1">
              <a:spLocks noChangeArrowheads="1"/>
            </p:cNvSpPr>
            <p:nvPr/>
          </p:nvSpPr>
          <p:spPr bwMode="auto">
            <a:xfrm>
              <a:off x="1296" y="35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3333CC"/>
                  </a:solidFill>
                  <a:latin typeface="Arial" pitchFamily="34" charset="0"/>
                  <a:ea typeface="+mn-ea"/>
                </a:rPr>
                <a:t>H</a:t>
              </a:r>
            </a:p>
          </p:txBody>
        </p:sp>
        <p:sp>
          <p:nvSpPr>
            <p:cNvPr id="1180705" name="Text Box 33"/>
            <p:cNvSpPr txBox="1">
              <a:spLocks noChangeArrowheads="1"/>
            </p:cNvSpPr>
            <p:nvPr/>
          </p:nvSpPr>
          <p:spPr bwMode="auto">
            <a:xfrm>
              <a:off x="1680" y="360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000000"/>
                  </a:solidFill>
                  <a:latin typeface="Arial" pitchFamily="34" charset="0"/>
                  <a:ea typeface="+mn-ea"/>
                  <a:sym typeface="Wingdings" pitchFamily="2" charset="2"/>
                </a:rPr>
                <a:t></a:t>
              </a:r>
              <a:endParaRPr lang="en-US" sz="2400" b="0" smtClean="0">
                <a:solidFill>
                  <a:srgbClr val="000000"/>
                </a:solidFill>
                <a:latin typeface="Arial" pitchFamily="34" charset="0"/>
                <a:ea typeface="+mn-ea"/>
              </a:endParaRPr>
            </a:p>
          </p:txBody>
        </p:sp>
        <p:sp>
          <p:nvSpPr>
            <p:cNvPr id="1180706" name="Text Box 34"/>
            <p:cNvSpPr txBox="1">
              <a:spLocks noChangeArrowheads="1"/>
            </p:cNvSpPr>
            <p:nvPr/>
          </p:nvSpPr>
          <p:spPr bwMode="auto">
            <a:xfrm>
              <a:off x="2016" y="360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FF0000"/>
                  </a:solidFill>
                  <a:latin typeface="Arial" pitchFamily="34" charset="0"/>
                  <a:ea typeface="+mn-ea"/>
                </a:rPr>
                <a:t>O</a:t>
              </a:r>
            </a:p>
          </p:txBody>
        </p:sp>
        <p:sp>
          <p:nvSpPr>
            <p:cNvPr id="1180707" name="Text Box 35"/>
            <p:cNvSpPr txBox="1">
              <a:spLocks noChangeArrowheads="1"/>
            </p:cNvSpPr>
            <p:nvPr/>
          </p:nvSpPr>
          <p:spPr bwMode="auto">
            <a:xfrm>
              <a:off x="2208" y="35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3333CC"/>
                  </a:solidFill>
                  <a:latin typeface="Arial" pitchFamily="34" charset="0"/>
                  <a:ea typeface="+mn-ea"/>
                </a:rPr>
                <a:t>H</a:t>
              </a:r>
            </a:p>
          </p:txBody>
        </p:sp>
        <p:sp>
          <p:nvSpPr>
            <p:cNvPr id="1180708" name="Text Box 36"/>
            <p:cNvSpPr txBox="1">
              <a:spLocks noChangeArrowheads="1"/>
            </p:cNvSpPr>
            <p:nvPr/>
          </p:nvSpPr>
          <p:spPr bwMode="auto">
            <a:xfrm>
              <a:off x="2640" y="360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000000"/>
                  </a:solidFill>
                  <a:latin typeface="Arial" pitchFamily="34" charset="0"/>
                  <a:ea typeface="+mn-ea"/>
                </a:rPr>
                <a:t>O</a:t>
              </a:r>
            </a:p>
          </p:txBody>
        </p:sp>
        <p:sp>
          <p:nvSpPr>
            <p:cNvPr id="1180709" name="Text Box 37"/>
            <p:cNvSpPr txBox="1">
              <a:spLocks noChangeArrowheads="1"/>
            </p:cNvSpPr>
            <p:nvPr/>
          </p:nvSpPr>
          <p:spPr bwMode="auto">
            <a:xfrm>
              <a:off x="2832" y="350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3333CC"/>
                  </a:solidFill>
                  <a:latin typeface="Arial" pitchFamily="34" charset="0"/>
                  <a:ea typeface="+mn-ea"/>
                </a:rPr>
                <a:t>H</a:t>
              </a:r>
            </a:p>
          </p:txBody>
        </p:sp>
      </p:grpSp>
      <p:sp>
        <p:nvSpPr>
          <p:cNvPr id="1180710" name="Rectangle 38"/>
          <p:cNvSpPr>
            <a:spLocks noChangeArrowheads="1"/>
          </p:cNvSpPr>
          <p:nvPr/>
        </p:nvSpPr>
        <p:spPr bwMode="auto">
          <a:xfrm>
            <a:off x="228600" y="762000"/>
            <a:ext cx="5410200" cy="9906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180711" name="Text Box 39"/>
          <p:cNvSpPr txBox="1">
            <a:spLocks noChangeArrowheads="1"/>
          </p:cNvSpPr>
          <p:nvPr/>
        </p:nvSpPr>
        <p:spPr bwMode="auto">
          <a:xfrm>
            <a:off x="5867400" y="990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000000"/>
                </a:solidFill>
                <a:latin typeface="Arial" pitchFamily="34" charset="0"/>
                <a:ea typeface="+mn-ea"/>
              </a:rPr>
              <a:t>Pt: E</a:t>
            </a:r>
            <a:r>
              <a:rPr lang="en-US" sz="2400" b="0" baseline="-25000" smtClean="0">
                <a:solidFill>
                  <a:srgbClr val="000000"/>
                </a:solidFill>
                <a:latin typeface="Arial" pitchFamily="34" charset="0"/>
                <a:ea typeface="+mn-ea"/>
              </a:rPr>
              <a:t>act</a:t>
            </a:r>
            <a:r>
              <a:rPr lang="en-US" sz="2400" b="0" smtClean="0">
                <a:solidFill>
                  <a:srgbClr val="000000"/>
                </a:solidFill>
                <a:latin typeface="Arial" pitchFamily="34" charset="0"/>
                <a:ea typeface="+mn-ea"/>
              </a:rPr>
              <a:t> = 0.23</a:t>
            </a:r>
          </a:p>
        </p:txBody>
      </p:sp>
      <p:grpSp>
        <p:nvGrpSpPr>
          <p:cNvPr id="1180718" name="Group 46"/>
          <p:cNvGrpSpPr>
            <a:grpSpLocks/>
          </p:cNvGrpSpPr>
          <p:nvPr/>
        </p:nvGrpSpPr>
        <p:grpSpPr bwMode="auto">
          <a:xfrm>
            <a:off x="0" y="1447800"/>
            <a:ext cx="8686800" cy="3462338"/>
            <a:chOff x="0" y="1200"/>
            <a:chExt cx="5472" cy="2181"/>
          </a:xfrm>
        </p:grpSpPr>
        <p:sp>
          <p:nvSpPr>
            <p:cNvPr id="1180693" name="Text Box 21"/>
            <p:cNvSpPr txBox="1">
              <a:spLocks noChangeArrowheads="1"/>
            </p:cNvSpPr>
            <p:nvPr/>
          </p:nvSpPr>
          <p:spPr bwMode="auto">
            <a:xfrm>
              <a:off x="0" y="1440"/>
              <a:ext cx="3408" cy="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0" hangingPunct="0"/>
              <a:r>
                <a:rPr lang="en-US" sz="2800" b="0" smtClean="0">
                  <a:solidFill>
                    <a:srgbClr val="000000"/>
                  </a:solidFill>
                  <a:latin typeface="Arial" pitchFamily="34" charset="0"/>
                  <a:ea typeface="+mn-ea"/>
                </a:rPr>
                <a:t>O</a:t>
              </a:r>
              <a:r>
                <a:rPr lang="en-US" sz="2800" b="0" baseline="-25000" smtClean="0">
                  <a:solidFill>
                    <a:srgbClr val="000000"/>
                  </a:solidFill>
                  <a:latin typeface="Arial" pitchFamily="34" charset="0"/>
                  <a:ea typeface="+mn-ea"/>
                </a:rPr>
                <a:t>2</a:t>
              </a:r>
              <a:r>
                <a:rPr lang="en-US" sz="2800" b="0" smtClean="0">
                  <a:solidFill>
                    <a:srgbClr val="000000"/>
                  </a:solidFill>
                  <a:latin typeface="Arial" pitchFamily="34" charset="0"/>
                  <a:ea typeface="+mn-ea"/>
                </a:rPr>
                <a:t> </a:t>
              </a:r>
              <a:r>
                <a:rPr lang="en-US" sz="2800" b="0" baseline="-25000" smtClean="0">
                  <a:solidFill>
                    <a:srgbClr val="000000"/>
                  </a:solidFill>
                  <a:latin typeface="Arial" pitchFamily="34" charset="0"/>
                  <a:ea typeface="+mn-ea"/>
                </a:rPr>
                <a:t>gas</a:t>
              </a:r>
              <a:r>
                <a:rPr lang="en-US" sz="2800" b="0" smtClean="0">
                  <a:solidFill>
                    <a:srgbClr val="000000"/>
                  </a:solidFill>
                  <a:latin typeface="Arial" pitchFamily="34" charset="0"/>
                  <a:ea typeface="+mn-ea"/>
                </a:rPr>
                <a:t> </a:t>
              </a:r>
              <a:r>
                <a:rPr lang="en-US" sz="2800" b="0" smtClean="0">
                  <a:solidFill>
                    <a:srgbClr val="000000"/>
                  </a:solidFill>
                  <a:latin typeface="Arial" pitchFamily="34" charset="0"/>
                  <a:ea typeface="+mn-ea"/>
                  <a:sym typeface="Wingdings" pitchFamily="2" charset="2"/>
                </a:rPr>
                <a:t> O</a:t>
              </a:r>
              <a:r>
                <a:rPr lang="en-US" sz="2800" b="0" baseline="-25000" smtClean="0">
                  <a:solidFill>
                    <a:srgbClr val="000000"/>
                  </a:solidFill>
                  <a:latin typeface="Arial" pitchFamily="34" charset="0"/>
                  <a:ea typeface="+mn-ea"/>
                  <a:sym typeface="Wingdings" pitchFamily="2" charset="2"/>
                </a:rPr>
                <a:t>2ad </a:t>
              </a:r>
            </a:p>
            <a:p>
              <a:pPr eaLnBrk="0" hangingPunct="0"/>
              <a:r>
                <a:rPr lang="en-US" sz="2800" b="0" smtClean="0">
                  <a:solidFill>
                    <a:srgbClr val="000000"/>
                  </a:solidFill>
                  <a:latin typeface="Arial" pitchFamily="34" charset="0"/>
                  <a:ea typeface="+mn-ea"/>
                  <a:sym typeface="Wingdings" pitchFamily="2" charset="2"/>
                </a:rPr>
                <a:t>Had + O</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ad HOOad</a:t>
              </a:r>
            </a:p>
            <a:p>
              <a:pPr eaLnBrk="0" hangingPunct="0"/>
              <a:r>
                <a:rPr lang="en-US" sz="2800" b="0" smtClean="0">
                  <a:solidFill>
                    <a:srgbClr val="000000"/>
                  </a:solidFill>
                  <a:latin typeface="Arial" pitchFamily="34" charset="0"/>
                  <a:ea typeface="+mn-ea"/>
                  <a:sym typeface="Wingdings" pitchFamily="2" charset="2"/>
                </a:rPr>
                <a:t>HOOad  Oad + OHad </a:t>
              </a:r>
            </a:p>
            <a:p>
              <a:pPr eaLnBrk="0" hangingPunct="0"/>
              <a:r>
                <a:rPr lang="en-US" sz="2800" b="0" smtClean="0">
                  <a:solidFill>
                    <a:srgbClr val="000000"/>
                  </a:solidFill>
                  <a:latin typeface="Arial" pitchFamily="34" charset="0"/>
                  <a:ea typeface="+mn-ea"/>
                  <a:sym typeface="Wingdings" pitchFamily="2" charset="2"/>
                </a:rPr>
                <a:t>Oad + H</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Oad  OHad + OHad </a:t>
              </a:r>
            </a:p>
            <a:p>
              <a:pPr eaLnBrk="0" hangingPunct="0"/>
              <a:r>
                <a:rPr lang="en-US" sz="2800" b="0" smtClean="0">
                  <a:solidFill>
                    <a:srgbClr val="000000"/>
                  </a:solidFill>
                  <a:latin typeface="Arial" pitchFamily="34" charset="0"/>
                  <a:ea typeface="+mn-ea"/>
                  <a:sym typeface="Wingdings" pitchFamily="2" charset="2"/>
                </a:rPr>
                <a:t>H</a:t>
              </a:r>
              <a:r>
                <a:rPr lang="en-US" sz="2800" b="0" baseline="-25000" smtClean="0">
                  <a:solidFill>
                    <a:srgbClr val="000000"/>
                  </a:solidFill>
                  <a:latin typeface="Arial" pitchFamily="34" charset="0"/>
                  <a:ea typeface="+mn-ea"/>
                  <a:sym typeface="Wingdings" pitchFamily="2" charset="2"/>
                </a:rPr>
                <a:t>2gas</a:t>
              </a:r>
              <a:r>
                <a:rPr lang="en-US" sz="2800" b="0" smtClean="0">
                  <a:solidFill>
                    <a:srgbClr val="000000"/>
                  </a:solidFill>
                  <a:latin typeface="Arial" pitchFamily="34" charset="0"/>
                  <a:ea typeface="+mn-ea"/>
                  <a:sym typeface="Wingdings" pitchFamily="2" charset="2"/>
                </a:rPr>
                <a:t>  2 Had</a:t>
              </a:r>
            </a:p>
            <a:p>
              <a:pPr eaLnBrk="0" hangingPunct="0"/>
              <a:r>
                <a:rPr lang="en-US" sz="2800" b="0" smtClean="0">
                  <a:solidFill>
                    <a:srgbClr val="000000"/>
                  </a:solidFill>
                  <a:latin typeface="Arial" pitchFamily="34" charset="0"/>
                  <a:ea typeface="+mn-ea"/>
                  <a:sym typeface="Wingdings" pitchFamily="2" charset="2"/>
                </a:rPr>
                <a:t>Had + OHad  H</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Oad</a:t>
              </a:r>
            </a:p>
            <a:p>
              <a:pPr eaLnBrk="0" hangingPunct="0"/>
              <a:r>
                <a:rPr lang="en-US" sz="2800" b="0" smtClean="0">
                  <a:solidFill>
                    <a:srgbClr val="000000"/>
                  </a:solidFill>
                  <a:latin typeface="Arial" pitchFamily="34" charset="0"/>
                  <a:ea typeface="+mn-ea"/>
                  <a:sym typeface="Wingdings" pitchFamily="2" charset="2"/>
                </a:rPr>
                <a:t>H</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Oad  H</a:t>
              </a:r>
              <a:r>
                <a:rPr lang="en-US" sz="2800" b="0" baseline="-25000" smtClean="0">
                  <a:solidFill>
                    <a:srgbClr val="000000"/>
                  </a:solidFill>
                  <a:latin typeface="Arial" pitchFamily="34" charset="0"/>
                  <a:ea typeface="+mn-ea"/>
                  <a:sym typeface="Wingdings" pitchFamily="2" charset="2"/>
                </a:rPr>
                <a:t>2</a:t>
              </a:r>
              <a:r>
                <a:rPr lang="en-US" sz="2800" b="0" smtClean="0">
                  <a:solidFill>
                    <a:srgbClr val="000000"/>
                  </a:solidFill>
                  <a:latin typeface="Arial" pitchFamily="34" charset="0"/>
                  <a:ea typeface="+mn-ea"/>
                  <a:sym typeface="Wingdings" pitchFamily="2" charset="2"/>
                </a:rPr>
                <a:t>Ogas</a:t>
              </a:r>
            </a:p>
          </p:txBody>
        </p:sp>
        <p:sp>
          <p:nvSpPr>
            <p:cNvPr id="1180694" name="Rectangle 22"/>
            <p:cNvSpPr>
              <a:spLocks noChangeArrowheads="1"/>
            </p:cNvSpPr>
            <p:nvPr/>
          </p:nvSpPr>
          <p:spPr bwMode="auto">
            <a:xfrm>
              <a:off x="0" y="2208"/>
              <a:ext cx="3456" cy="384"/>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180712" name="Text Box 40"/>
            <p:cNvSpPr txBox="1">
              <a:spLocks noChangeArrowheads="1"/>
            </p:cNvSpPr>
            <p:nvPr/>
          </p:nvSpPr>
          <p:spPr bwMode="auto">
            <a:xfrm>
              <a:off x="2160" y="1392"/>
              <a:ext cx="864" cy="28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0" smtClean="0">
                  <a:solidFill>
                    <a:srgbClr val="000000"/>
                  </a:solidFill>
                  <a:latin typeface="Arial" pitchFamily="34" charset="0"/>
                  <a:ea typeface="+mn-ea"/>
                </a:rPr>
                <a:t>ORR3</a:t>
              </a:r>
            </a:p>
          </p:txBody>
        </p:sp>
        <p:sp>
          <p:nvSpPr>
            <p:cNvPr id="1180713" name="Text Box 41"/>
            <p:cNvSpPr txBox="1">
              <a:spLocks noChangeArrowheads="1"/>
            </p:cNvSpPr>
            <p:nvPr/>
          </p:nvSpPr>
          <p:spPr bwMode="auto">
            <a:xfrm>
              <a:off x="3408" y="1200"/>
              <a:ext cx="1008" cy="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0" dirty="0" err="1" smtClean="0">
                  <a:solidFill>
                    <a:srgbClr val="000000"/>
                  </a:solidFill>
                  <a:latin typeface="Arial" pitchFamily="34" charset="0"/>
                  <a:ea typeface="+mn-ea"/>
                </a:rPr>
                <a:t>Pt</a:t>
              </a:r>
              <a:endParaRPr lang="en-US" sz="2800" b="0" dirty="0" smtClean="0">
                <a:solidFill>
                  <a:srgbClr val="000000"/>
                </a:solidFill>
                <a:latin typeface="Arial" pitchFamily="34" charset="0"/>
                <a:ea typeface="+mn-ea"/>
              </a:endParaRPr>
            </a:p>
            <a:p>
              <a:r>
                <a:rPr lang="en-US" sz="2800" b="0" dirty="0" smtClean="0">
                  <a:solidFill>
                    <a:srgbClr val="000000"/>
                  </a:solidFill>
                  <a:latin typeface="Arial" pitchFamily="34" charset="0"/>
                  <a:ea typeface="+mn-ea"/>
                </a:rPr>
                <a:t>0</a:t>
              </a:r>
            </a:p>
            <a:p>
              <a:r>
                <a:rPr lang="en-US" sz="2800" b="0" dirty="0" smtClean="0">
                  <a:solidFill>
                    <a:srgbClr val="000000"/>
                  </a:solidFill>
                  <a:latin typeface="Arial" pitchFamily="34" charset="0"/>
                  <a:ea typeface="+mn-ea"/>
                </a:rPr>
                <a:t>0.30 eV</a:t>
              </a:r>
            </a:p>
            <a:p>
              <a:r>
                <a:rPr lang="en-US" sz="2800" b="0" dirty="0" smtClean="0">
                  <a:solidFill>
                    <a:srgbClr val="000000"/>
                  </a:solidFill>
                  <a:latin typeface="Arial" pitchFamily="34" charset="0"/>
                  <a:ea typeface="+mn-ea"/>
                </a:rPr>
                <a:t>0.12 eV</a:t>
              </a:r>
            </a:p>
            <a:p>
              <a:r>
                <a:rPr lang="en-US" sz="2800" b="0" dirty="0" smtClean="0">
                  <a:solidFill>
                    <a:srgbClr val="000000"/>
                  </a:solidFill>
                  <a:latin typeface="Arial" pitchFamily="34" charset="0"/>
                  <a:ea typeface="+mn-ea"/>
                </a:rPr>
                <a:t>0.23 eV</a:t>
              </a:r>
            </a:p>
            <a:p>
              <a:r>
                <a:rPr lang="en-US" sz="2800" b="0" dirty="0" smtClean="0">
                  <a:solidFill>
                    <a:srgbClr val="000000"/>
                  </a:solidFill>
                  <a:latin typeface="Arial" pitchFamily="34" charset="0"/>
                  <a:ea typeface="+mn-ea"/>
                </a:rPr>
                <a:t>0</a:t>
              </a:r>
            </a:p>
            <a:p>
              <a:r>
                <a:rPr lang="en-US" sz="2800" b="0" dirty="0" smtClean="0">
                  <a:solidFill>
                    <a:srgbClr val="000000"/>
                  </a:solidFill>
                  <a:latin typeface="Arial" pitchFamily="34" charset="0"/>
                  <a:ea typeface="+mn-ea"/>
                </a:rPr>
                <a:t>0.14 eV</a:t>
              </a:r>
            </a:p>
          </p:txBody>
        </p:sp>
        <p:sp>
          <p:nvSpPr>
            <p:cNvPr id="1180714" name="Text Box 42"/>
            <p:cNvSpPr txBox="1">
              <a:spLocks noChangeArrowheads="1"/>
            </p:cNvSpPr>
            <p:nvPr/>
          </p:nvSpPr>
          <p:spPr bwMode="auto">
            <a:xfrm>
              <a:off x="4464" y="1200"/>
              <a:ext cx="1008" cy="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0" dirty="0" err="1" smtClean="0">
                  <a:solidFill>
                    <a:srgbClr val="000000"/>
                  </a:solidFill>
                  <a:latin typeface="Arial" pitchFamily="34" charset="0"/>
                  <a:ea typeface="+mn-ea"/>
                </a:rPr>
                <a:t>Pd</a:t>
              </a:r>
              <a:endParaRPr lang="en-US" sz="2800" b="0" dirty="0" smtClean="0">
                <a:solidFill>
                  <a:srgbClr val="000000"/>
                </a:solidFill>
                <a:latin typeface="Arial" pitchFamily="34" charset="0"/>
                <a:ea typeface="+mn-ea"/>
              </a:endParaRPr>
            </a:p>
            <a:p>
              <a:r>
                <a:rPr lang="en-US" sz="2800" b="0" dirty="0" smtClean="0">
                  <a:solidFill>
                    <a:srgbClr val="000000"/>
                  </a:solidFill>
                  <a:latin typeface="Arial" pitchFamily="34" charset="0"/>
                  <a:ea typeface="+mn-ea"/>
                </a:rPr>
                <a:t>0</a:t>
              </a:r>
            </a:p>
            <a:p>
              <a:r>
                <a:rPr lang="en-US" sz="2800" b="0" dirty="0" smtClean="0">
                  <a:solidFill>
                    <a:srgbClr val="000000"/>
                  </a:solidFill>
                  <a:latin typeface="Arial" pitchFamily="34" charset="0"/>
                  <a:ea typeface="+mn-ea"/>
                </a:rPr>
                <a:t>0.55 eV</a:t>
              </a:r>
            </a:p>
            <a:p>
              <a:r>
                <a:rPr lang="en-US" sz="2800" b="0" dirty="0" smtClean="0">
                  <a:solidFill>
                    <a:srgbClr val="000000"/>
                  </a:solidFill>
                  <a:latin typeface="Arial" pitchFamily="34" charset="0"/>
                  <a:ea typeface="+mn-ea"/>
                </a:rPr>
                <a:t>0.26 eV</a:t>
              </a:r>
            </a:p>
            <a:p>
              <a:r>
                <a:rPr lang="en-US" sz="2800" b="0" dirty="0" smtClean="0">
                  <a:solidFill>
                    <a:srgbClr val="000000"/>
                  </a:solidFill>
                  <a:latin typeface="Arial" pitchFamily="34" charset="0"/>
                  <a:ea typeface="+mn-ea"/>
                </a:rPr>
                <a:t>0.24 eV</a:t>
              </a:r>
            </a:p>
            <a:p>
              <a:r>
                <a:rPr lang="en-US" sz="2800" b="0" dirty="0" smtClean="0">
                  <a:solidFill>
                    <a:srgbClr val="000000"/>
                  </a:solidFill>
                  <a:latin typeface="Arial" pitchFamily="34" charset="0"/>
                  <a:ea typeface="+mn-ea"/>
                </a:rPr>
                <a:t>0</a:t>
              </a:r>
            </a:p>
            <a:p>
              <a:r>
                <a:rPr lang="en-US" sz="2800" b="0" dirty="0" smtClean="0">
                  <a:solidFill>
                    <a:srgbClr val="000000"/>
                  </a:solidFill>
                  <a:latin typeface="Arial" pitchFamily="34" charset="0"/>
                  <a:ea typeface="+mn-ea"/>
                </a:rPr>
                <a:t>0.58 eV</a:t>
              </a:r>
            </a:p>
          </p:txBody>
        </p:sp>
        <p:sp>
          <p:nvSpPr>
            <p:cNvPr id="1180715" name="Rectangle 43"/>
            <p:cNvSpPr>
              <a:spLocks noChangeArrowheads="1"/>
            </p:cNvSpPr>
            <p:nvPr/>
          </p:nvSpPr>
          <p:spPr bwMode="auto">
            <a:xfrm>
              <a:off x="3360" y="1728"/>
              <a:ext cx="960" cy="336"/>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180716" name="Rectangle 44"/>
            <p:cNvSpPr>
              <a:spLocks noChangeArrowheads="1"/>
            </p:cNvSpPr>
            <p:nvPr/>
          </p:nvSpPr>
          <p:spPr bwMode="auto">
            <a:xfrm>
              <a:off x="4464" y="1728"/>
              <a:ext cx="960" cy="336"/>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sp>
          <p:nvSpPr>
            <p:cNvPr id="1180717" name="Rectangle 45"/>
            <p:cNvSpPr>
              <a:spLocks noChangeArrowheads="1"/>
            </p:cNvSpPr>
            <p:nvPr/>
          </p:nvSpPr>
          <p:spPr bwMode="auto">
            <a:xfrm>
              <a:off x="4416" y="2832"/>
              <a:ext cx="960" cy="336"/>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b="0" smtClean="0">
                <a:solidFill>
                  <a:srgbClr val="000000"/>
                </a:solidFill>
                <a:latin typeface="Arial" pitchFamily="34" charset="0"/>
                <a:ea typeface="+mn-ea"/>
              </a:endParaRPr>
            </a:p>
          </p:txBody>
        </p:sp>
      </p:grpSp>
    </p:spTree>
    <p:extLst>
      <p:ext uri="{BB962C8B-B14F-4D97-AF65-F5344CB8AC3E}">
        <p14:creationId xmlns:p14="http://schemas.microsoft.com/office/powerpoint/2010/main" val="250101101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6994" name="Slide Number Placeholder 1"/>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2C0CA0FB-1844-4250-8479-A2A0DAF09D18}" type="slidenum">
              <a:rPr lang="en-US" sz="1000" b="0">
                <a:cs typeface="Arial" charset="0"/>
              </a:rPr>
              <a:pPr algn="r" eaLnBrk="1" hangingPunct="1"/>
              <a:t>73</a:t>
            </a:fld>
            <a:endParaRPr lang="en-US" sz="1000" b="0">
              <a:cs typeface="Arial" charset="0"/>
            </a:endParaRPr>
          </a:p>
        </p:txBody>
      </p:sp>
      <p:sp>
        <p:nvSpPr>
          <p:cNvPr id="10836995" name="Title 2"/>
          <p:cNvSpPr>
            <a:spLocks noGrp="1"/>
          </p:cNvSpPr>
          <p:nvPr>
            <p:ph type="title" idx="4294967295"/>
          </p:nvPr>
        </p:nvSpPr>
        <p:spPr bwMode="auto">
          <a:xfrm>
            <a:off x="5562600" y="76199"/>
            <a:ext cx="3505200" cy="1666875"/>
          </a:xfrm>
          <a:prstGeom prst="rect">
            <a:avLst/>
          </a:prstGeom>
          <a:solidFill>
            <a:srgbClr val="FFCC00"/>
          </a:solidFill>
          <a:ln>
            <a:solidFill>
              <a:srgbClr val="000000"/>
            </a:solidFill>
            <a:miter lim="800000"/>
            <a:headEnd/>
            <a:tailEnd/>
          </a:ln>
        </p:spPr>
        <p:txBody>
          <a:bodyPr lIns="91416" tIns="45709" rIns="91416" bIns="45709" anchor="b"/>
          <a:lstStyle/>
          <a:p>
            <a:r>
              <a:rPr lang="en-US" dirty="0">
                <a:solidFill>
                  <a:srgbClr val="0000FF"/>
                </a:solidFill>
              </a:rPr>
              <a:t>Include Solvent Effect for </a:t>
            </a:r>
            <a:r>
              <a:rPr lang="en-US" dirty="0" smtClean="0">
                <a:solidFill>
                  <a:srgbClr val="0000FF"/>
                </a:solidFill>
              </a:rPr>
              <a:t>fuel cell catalysts</a:t>
            </a:r>
            <a:endParaRPr lang="en-US" dirty="0">
              <a:solidFill>
                <a:srgbClr val="0000FF"/>
              </a:solidFill>
            </a:endParaRPr>
          </a:p>
        </p:txBody>
      </p:sp>
      <p:pic>
        <p:nvPicPr>
          <p:cNvPr id="108369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43075"/>
            <a:ext cx="7010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6997" name="Text Placeholder 3"/>
          <p:cNvSpPr>
            <a:spLocks noGrp="1"/>
          </p:cNvSpPr>
          <p:nvPr>
            <p:ph type="body" idx="4294967295"/>
          </p:nvPr>
        </p:nvSpPr>
        <p:spPr bwMode="auto">
          <a:xfrm>
            <a:off x="228600" y="0"/>
            <a:ext cx="5410200" cy="5078413"/>
          </a:xfrm>
          <a:prstGeom prst="rect">
            <a:avLst/>
          </a:prstGeom>
          <a:solidFill>
            <a:srgbClr val="FFFFFF"/>
          </a:solidFill>
          <a:ln>
            <a:solidFill>
              <a:srgbClr val="000000"/>
            </a:solidFill>
            <a:miter lim="800000"/>
            <a:headEnd/>
            <a:tailEnd/>
          </a:ln>
        </p:spPr>
        <p:txBody>
          <a:bodyPr lIns="91416" tIns="45709" rIns="91416" bIns="45709"/>
          <a:lstStyle/>
          <a:p>
            <a:pPr marL="0" indent="0" algn="ctr">
              <a:buFontTx/>
              <a:buNone/>
            </a:pPr>
            <a:r>
              <a:rPr lang="en-US"/>
              <a:t>Methods: </a:t>
            </a:r>
          </a:p>
          <a:p>
            <a:pPr marL="457200" lvl="1" indent="0" algn="ctr">
              <a:buFontTx/>
              <a:buNone/>
            </a:pPr>
            <a:r>
              <a:rPr lang="en-US"/>
              <a:t>Explicit: Hard to implement for periodic slabs. </a:t>
            </a:r>
          </a:p>
          <a:p>
            <a:pPr marL="457200" lvl="1" indent="0" algn="ctr">
              <a:buFontTx/>
              <a:buNone/>
            </a:pPr>
            <a:r>
              <a:rPr lang="en-US"/>
              <a:t>Poisson-Boltzmann continuum model</a:t>
            </a:r>
          </a:p>
          <a:p>
            <a:pPr marL="0" indent="0" algn="ctr">
              <a:buFontTx/>
              <a:buNone/>
            </a:pPr>
            <a:r>
              <a:rPr lang="en-US"/>
              <a:t>APBS numerical CMDF</a:t>
            </a:r>
          </a:p>
          <a:p>
            <a:pPr marL="457200" lvl="1" indent="0" algn="ctr">
              <a:buFontTx/>
              <a:buNone/>
            </a:pPr>
            <a:r>
              <a:rPr lang="en-US"/>
              <a:t>Poisson Boltzmann</a:t>
            </a:r>
          </a:p>
          <a:p>
            <a:pPr marL="457200" lvl="1" indent="0" algn="ctr">
              <a:buFontTx/>
              <a:buNone/>
            </a:pPr>
            <a:r>
              <a:rPr lang="en-US"/>
              <a:t>UFF radii</a:t>
            </a:r>
          </a:p>
          <a:p>
            <a:pPr marL="457200" lvl="1" indent="0" algn="ctr">
              <a:buFontTx/>
              <a:buNone/>
            </a:pPr>
            <a:r>
              <a:rPr lang="en-US"/>
              <a:t>SeqQuest calculated charge</a:t>
            </a:r>
          </a:p>
          <a:p>
            <a:pPr marL="457200" lvl="1" indent="0" algn="ctr">
              <a:buFontTx/>
              <a:buNone/>
            </a:pPr>
            <a:r>
              <a:rPr lang="en-US"/>
              <a:t>c(10x10) surface</a:t>
            </a:r>
          </a:p>
        </p:txBody>
      </p:sp>
      <p:pic>
        <p:nvPicPr>
          <p:cNvPr id="10836998" name="Picture 6" descr="mueller_Page_08"/>
          <p:cNvPicPr>
            <a:picLocks noChangeAspect="1" noChangeArrowheads="1"/>
          </p:cNvPicPr>
          <p:nvPr/>
        </p:nvPicPr>
        <p:blipFill>
          <a:blip r:embed="rId4">
            <a:extLst>
              <a:ext uri="{28A0092B-C50C-407E-A947-70E740481C1C}">
                <a14:useLocalDpi xmlns:a14="http://schemas.microsoft.com/office/drawing/2010/main" val="0"/>
              </a:ext>
            </a:extLst>
          </a:blip>
          <a:srcRect l="42157" t="29544" r="43137" b="52274"/>
          <a:stretch>
            <a:fillRect/>
          </a:stretch>
        </p:blipFill>
        <p:spPr bwMode="auto">
          <a:xfrm>
            <a:off x="0" y="4419600"/>
            <a:ext cx="152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4406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5090" name="Rectangle 2"/>
          <p:cNvSpPr>
            <a:spLocks noGrp="1" noChangeArrowheads="1"/>
          </p:cNvSpPr>
          <p:nvPr>
            <p:ph type="title" idx="4294967295"/>
          </p:nvPr>
        </p:nvSpPr>
        <p:spPr bwMode="auto">
          <a:xfrm>
            <a:off x="0" y="0"/>
            <a:ext cx="9144000" cy="838200"/>
          </a:xfrm>
          <a:prstGeom prst="rect">
            <a:avLst/>
          </a:prstGeom>
          <a:solidFill>
            <a:srgbClr val="FFFFFF"/>
          </a:solidFill>
          <a:ln>
            <a:solidFill>
              <a:srgbClr val="000000"/>
            </a:solidFill>
            <a:miter lim="800000"/>
            <a:headEnd/>
            <a:tailEnd/>
          </a:ln>
        </p:spPr>
        <p:txBody>
          <a:bodyPr/>
          <a:lstStyle/>
          <a:p>
            <a:r>
              <a:rPr lang="en-US"/>
              <a:t>Effect of solvation on barriers </a:t>
            </a:r>
          </a:p>
        </p:txBody>
      </p:sp>
      <p:sp>
        <p:nvSpPr>
          <p:cNvPr id="10585091" name="Text Box 3"/>
          <p:cNvSpPr txBox="1">
            <a:spLocks noChangeArrowheads="1"/>
          </p:cNvSpPr>
          <p:nvPr/>
        </p:nvSpPr>
        <p:spPr bwMode="auto">
          <a:xfrm>
            <a:off x="0" y="1600200"/>
            <a:ext cx="4343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r>
              <a:rPr lang="en-US" sz="2800" b="0">
                <a:solidFill>
                  <a:srgbClr val="000000"/>
                </a:solidFill>
                <a:latin typeface="Arial" charset="0"/>
                <a:cs typeface="Arial" charset="0"/>
              </a:rPr>
              <a:t>O</a:t>
            </a:r>
            <a:r>
              <a:rPr lang="en-US" sz="2800" b="0" baseline="-25000">
                <a:solidFill>
                  <a:srgbClr val="000000"/>
                </a:solidFill>
                <a:latin typeface="Arial" charset="0"/>
                <a:cs typeface="Arial" charset="0"/>
              </a:rPr>
              <a:t>2</a:t>
            </a:r>
            <a:r>
              <a:rPr lang="en-US" sz="2800" b="0">
                <a:solidFill>
                  <a:srgbClr val="000000"/>
                </a:solidFill>
                <a:latin typeface="Arial" charset="0"/>
                <a:cs typeface="Arial" charset="0"/>
              </a:rPr>
              <a:t> </a:t>
            </a:r>
            <a:r>
              <a:rPr lang="en-US" sz="2800" b="0" baseline="-25000">
                <a:solidFill>
                  <a:srgbClr val="000000"/>
                </a:solidFill>
                <a:latin typeface="Arial" charset="0"/>
                <a:cs typeface="Arial" charset="0"/>
              </a:rPr>
              <a:t>gas</a:t>
            </a:r>
            <a:r>
              <a:rPr lang="en-US" sz="2800" b="0">
                <a:solidFill>
                  <a:srgbClr val="000000"/>
                </a:solidFill>
                <a:latin typeface="Arial" charset="0"/>
                <a:cs typeface="Arial" charset="0"/>
              </a:rPr>
              <a:t>  2 O</a:t>
            </a:r>
            <a:r>
              <a:rPr lang="en-US" sz="2800" b="0" baseline="-25000">
                <a:solidFill>
                  <a:srgbClr val="000000"/>
                </a:solidFill>
                <a:latin typeface="Arial" charset="0"/>
                <a:cs typeface="Arial" charset="0"/>
              </a:rPr>
              <a:t>ad </a:t>
            </a:r>
            <a:endParaRPr lang="en-US" sz="2800" b="0">
              <a:solidFill>
                <a:srgbClr val="000000"/>
              </a:solidFill>
              <a:latin typeface="Arial" charset="0"/>
              <a:cs typeface="Arial" charset="0"/>
            </a:endParaRPr>
          </a:p>
          <a:p>
            <a:r>
              <a:rPr lang="en-US" sz="2800" b="0">
                <a:solidFill>
                  <a:srgbClr val="000000"/>
                </a:solidFill>
                <a:latin typeface="Arial" charset="0"/>
                <a:cs typeface="Arial" charset="0"/>
              </a:rPr>
              <a:t>Had + O</a:t>
            </a:r>
            <a:r>
              <a:rPr lang="en-US" sz="2800" b="0" baseline="-25000">
                <a:solidFill>
                  <a:srgbClr val="000000"/>
                </a:solidFill>
                <a:latin typeface="Arial" charset="0"/>
                <a:cs typeface="Arial" charset="0"/>
              </a:rPr>
              <a:t>2</a:t>
            </a:r>
            <a:r>
              <a:rPr lang="en-US" sz="2800" b="0">
                <a:solidFill>
                  <a:srgbClr val="000000"/>
                </a:solidFill>
                <a:latin typeface="Arial" charset="0"/>
                <a:cs typeface="Arial" charset="0"/>
              </a:rPr>
              <a:t>ad HOOad</a:t>
            </a:r>
          </a:p>
          <a:p>
            <a:r>
              <a:rPr lang="en-US" sz="2800" b="0">
                <a:solidFill>
                  <a:srgbClr val="000000"/>
                </a:solidFill>
                <a:latin typeface="Arial" charset="0"/>
                <a:cs typeface="Arial" charset="0"/>
              </a:rPr>
              <a:t>HOOad  Oad + OHad </a:t>
            </a:r>
          </a:p>
          <a:p>
            <a:r>
              <a:rPr lang="en-US" sz="2800" b="0">
                <a:solidFill>
                  <a:srgbClr val="000000"/>
                </a:solidFill>
                <a:latin typeface="Arial" charset="0"/>
                <a:cs typeface="Arial" charset="0"/>
              </a:rPr>
              <a:t>Oad + H</a:t>
            </a:r>
            <a:r>
              <a:rPr lang="en-US" sz="2800" b="0" baseline="-25000">
                <a:solidFill>
                  <a:srgbClr val="000000"/>
                </a:solidFill>
                <a:latin typeface="Arial" charset="0"/>
                <a:cs typeface="Arial" charset="0"/>
              </a:rPr>
              <a:t>2</a:t>
            </a:r>
            <a:r>
              <a:rPr lang="en-US" sz="2800" b="0">
                <a:solidFill>
                  <a:srgbClr val="000000"/>
                </a:solidFill>
                <a:latin typeface="Arial" charset="0"/>
                <a:cs typeface="Arial" charset="0"/>
              </a:rPr>
              <a:t>Oad  2 OHad </a:t>
            </a:r>
          </a:p>
          <a:p>
            <a:r>
              <a:rPr lang="en-US" sz="2800" b="0">
                <a:solidFill>
                  <a:srgbClr val="000000"/>
                </a:solidFill>
                <a:latin typeface="Arial" charset="0"/>
                <a:cs typeface="Arial" charset="0"/>
              </a:rPr>
              <a:t>Had + Oad  HOad</a:t>
            </a:r>
          </a:p>
          <a:p>
            <a:r>
              <a:rPr lang="en-US" sz="2800" b="0">
                <a:solidFill>
                  <a:srgbClr val="000000"/>
                </a:solidFill>
                <a:latin typeface="Arial" charset="0"/>
                <a:cs typeface="Arial" charset="0"/>
              </a:rPr>
              <a:t>Had + OHad  H2Oad</a:t>
            </a:r>
          </a:p>
        </p:txBody>
      </p:sp>
      <p:sp>
        <p:nvSpPr>
          <p:cNvPr id="10585092" name="Text Box 4"/>
          <p:cNvSpPr txBox="1">
            <a:spLocks noChangeArrowheads="1"/>
          </p:cNvSpPr>
          <p:nvPr/>
        </p:nvSpPr>
        <p:spPr bwMode="auto">
          <a:xfrm>
            <a:off x="4267200" y="866775"/>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0">
                <a:solidFill>
                  <a:srgbClr val="000000"/>
                </a:solidFill>
                <a:latin typeface="Arial" charset="0"/>
                <a:cs typeface="Arial" charset="0"/>
              </a:rPr>
              <a:t>With solvent</a:t>
            </a:r>
          </a:p>
        </p:txBody>
      </p:sp>
      <p:sp>
        <p:nvSpPr>
          <p:cNvPr id="10585093" name="Text Box 5"/>
          <p:cNvSpPr txBox="1">
            <a:spLocks noChangeArrowheads="1"/>
          </p:cNvSpPr>
          <p:nvPr/>
        </p:nvSpPr>
        <p:spPr bwMode="auto">
          <a:xfrm>
            <a:off x="6934200" y="8382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0">
                <a:solidFill>
                  <a:srgbClr val="000000"/>
                </a:solidFill>
                <a:latin typeface="Arial" charset="0"/>
                <a:cs typeface="Arial" charset="0"/>
              </a:rPr>
              <a:t>Gas phase</a:t>
            </a:r>
          </a:p>
        </p:txBody>
      </p:sp>
      <p:sp>
        <p:nvSpPr>
          <p:cNvPr id="10585094" name="Text Box 6"/>
          <p:cNvSpPr txBox="1">
            <a:spLocks noChangeArrowheads="1"/>
          </p:cNvSpPr>
          <p:nvPr/>
        </p:nvSpPr>
        <p:spPr bwMode="auto">
          <a:xfrm>
            <a:off x="4419600" y="1201738"/>
            <a:ext cx="9144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0">
                <a:solidFill>
                  <a:srgbClr val="000000"/>
                </a:solidFill>
                <a:latin typeface="Arial" charset="0"/>
                <a:cs typeface="Arial" charset="0"/>
              </a:rPr>
              <a:t>Pt</a:t>
            </a:r>
          </a:p>
          <a:p>
            <a:pPr eaLnBrk="1" hangingPunct="1"/>
            <a:r>
              <a:rPr lang="en-US" sz="2800" b="0">
                <a:solidFill>
                  <a:srgbClr val="000000"/>
                </a:solidFill>
                <a:latin typeface="Arial" charset="0"/>
                <a:cs typeface="Arial" charset="0"/>
              </a:rPr>
              <a:t>0.00</a:t>
            </a:r>
          </a:p>
          <a:p>
            <a:pPr eaLnBrk="1" hangingPunct="1"/>
            <a:r>
              <a:rPr lang="en-US" sz="2800" b="0">
                <a:solidFill>
                  <a:srgbClr val="000000"/>
                </a:solidFill>
                <a:latin typeface="Arial" charset="0"/>
                <a:cs typeface="Arial" charset="0"/>
              </a:rPr>
              <a:t>0.22</a:t>
            </a:r>
          </a:p>
          <a:p>
            <a:pPr eaLnBrk="1" hangingPunct="1"/>
            <a:r>
              <a:rPr lang="en-US" sz="2800" b="0">
                <a:solidFill>
                  <a:srgbClr val="000000"/>
                </a:solidFill>
                <a:latin typeface="Arial" charset="0"/>
                <a:cs typeface="Arial" charset="0"/>
              </a:rPr>
              <a:t>0.00</a:t>
            </a:r>
          </a:p>
          <a:p>
            <a:pPr eaLnBrk="1" hangingPunct="1"/>
            <a:r>
              <a:rPr lang="en-US" sz="2800" b="0">
                <a:solidFill>
                  <a:srgbClr val="000000"/>
                </a:solidFill>
                <a:latin typeface="Arial" charset="0"/>
                <a:cs typeface="Arial" charset="0"/>
              </a:rPr>
              <a:t>0.50</a:t>
            </a:r>
          </a:p>
          <a:p>
            <a:pPr eaLnBrk="1" hangingPunct="1"/>
            <a:r>
              <a:rPr lang="en-US" sz="2800" b="0">
                <a:solidFill>
                  <a:srgbClr val="000000"/>
                </a:solidFill>
                <a:latin typeface="Arial" charset="0"/>
                <a:cs typeface="Arial" charset="0"/>
              </a:rPr>
              <a:t>0.97</a:t>
            </a:r>
          </a:p>
          <a:p>
            <a:pPr eaLnBrk="1" hangingPunct="1"/>
            <a:r>
              <a:rPr lang="en-US" sz="2800" b="0">
                <a:solidFill>
                  <a:srgbClr val="000000"/>
                </a:solidFill>
                <a:latin typeface="Arial" charset="0"/>
                <a:cs typeface="Arial" charset="0"/>
              </a:rPr>
              <a:t>0.24</a:t>
            </a:r>
          </a:p>
        </p:txBody>
      </p:sp>
      <p:sp>
        <p:nvSpPr>
          <p:cNvPr id="10585095" name="Text Box 7"/>
          <p:cNvSpPr txBox="1">
            <a:spLocks noChangeArrowheads="1"/>
          </p:cNvSpPr>
          <p:nvPr/>
        </p:nvSpPr>
        <p:spPr bwMode="auto">
          <a:xfrm>
            <a:off x="5334000" y="1219200"/>
            <a:ext cx="99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0">
                <a:solidFill>
                  <a:srgbClr val="000000"/>
                </a:solidFill>
                <a:latin typeface="Arial" charset="0"/>
                <a:cs typeface="Arial" charset="0"/>
              </a:rPr>
              <a:t>Pd</a:t>
            </a:r>
          </a:p>
          <a:p>
            <a:pPr eaLnBrk="1" hangingPunct="1"/>
            <a:r>
              <a:rPr lang="en-US" sz="2800" b="0">
                <a:solidFill>
                  <a:srgbClr val="000000"/>
                </a:solidFill>
                <a:latin typeface="Arial" charset="0"/>
                <a:cs typeface="Arial" charset="0"/>
              </a:rPr>
              <a:t>0.27</a:t>
            </a:r>
          </a:p>
          <a:p>
            <a:pPr eaLnBrk="1" hangingPunct="1"/>
            <a:r>
              <a:rPr lang="en-US" sz="2800" b="0">
                <a:solidFill>
                  <a:srgbClr val="000000"/>
                </a:solidFill>
                <a:latin typeface="Arial" charset="0"/>
                <a:cs typeface="Arial" charset="0"/>
              </a:rPr>
              <a:t>0.74</a:t>
            </a:r>
          </a:p>
          <a:p>
            <a:pPr eaLnBrk="1" hangingPunct="1"/>
            <a:r>
              <a:rPr lang="en-US" sz="2800" b="0">
                <a:solidFill>
                  <a:srgbClr val="000000"/>
                </a:solidFill>
                <a:latin typeface="Arial" charset="0"/>
                <a:cs typeface="Arial" charset="0"/>
              </a:rPr>
              <a:t>0.10</a:t>
            </a:r>
          </a:p>
          <a:p>
            <a:pPr eaLnBrk="1" hangingPunct="1"/>
            <a:r>
              <a:rPr lang="en-US" sz="2800" b="0">
                <a:solidFill>
                  <a:srgbClr val="000000"/>
                </a:solidFill>
                <a:latin typeface="Arial" charset="0"/>
                <a:cs typeface="Arial" charset="0"/>
              </a:rPr>
              <a:t>0.49</a:t>
            </a:r>
          </a:p>
          <a:p>
            <a:pPr eaLnBrk="1" hangingPunct="1"/>
            <a:r>
              <a:rPr lang="en-US" sz="2800" b="0">
                <a:solidFill>
                  <a:srgbClr val="000000"/>
                </a:solidFill>
                <a:latin typeface="Arial" charset="0"/>
                <a:cs typeface="Arial" charset="0"/>
              </a:rPr>
              <a:t>0.47</a:t>
            </a:r>
          </a:p>
          <a:p>
            <a:pPr eaLnBrk="1" hangingPunct="1"/>
            <a:r>
              <a:rPr lang="en-US" sz="2800" b="0">
                <a:solidFill>
                  <a:srgbClr val="000000"/>
                </a:solidFill>
                <a:latin typeface="Arial" charset="0"/>
                <a:cs typeface="Arial" charset="0"/>
              </a:rPr>
              <a:t>0.78</a:t>
            </a:r>
          </a:p>
        </p:txBody>
      </p:sp>
      <p:sp>
        <p:nvSpPr>
          <p:cNvPr id="10585096" name="Text Box 8"/>
          <p:cNvSpPr txBox="1">
            <a:spLocks noChangeArrowheads="1"/>
          </p:cNvSpPr>
          <p:nvPr/>
        </p:nvSpPr>
        <p:spPr bwMode="auto">
          <a:xfrm>
            <a:off x="6858000" y="1219200"/>
            <a:ext cx="914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0">
                <a:solidFill>
                  <a:srgbClr val="000000"/>
                </a:solidFill>
                <a:latin typeface="Arial" charset="0"/>
                <a:cs typeface="Arial" charset="0"/>
              </a:rPr>
              <a:t>Pt</a:t>
            </a:r>
          </a:p>
          <a:p>
            <a:pPr eaLnBrk="1" hangingPunct="1"/>
            <a:r>
              <a:rPr lang="en-US" sz="2800" b="0">
                <a:solidFill>
                  <a:srgbClr val="000000"/>
                </a:solidFill>
                <a:latin typeface="Arial" charset="0"/>
                <a:cs typeface="Arial" charset="0"/>
              </a:rPr>
              <a:t>0.57</a:t>
            </a:r>
          </a:p>
          <a:p>
            <a:pPr eaLnBrk="1" hangingPunct="1"/>
            <a:r>
              <a:rPr lang="en-US" sz="2800" b="0">
                <a:solidFill>
                  <a:srgbClr val="000000"/>
                </a:solidFill>
                <a:latin typeface="Arial" charset="0"/>
                <a:cs typeface="Arial" charset="0"/>
              </a:rPr>
              <a:t>0.30</a:t>
            </a:r>
          </a:p>
          <a:p>
            <a:pPr eaLnBrk="1" hangingPunct="1"/>
            <a:r>
              <a:rPr lang="en-US" sz="2800" b="0">
                <a:solidFill>
                  <a:srgbClr val="000000"/>
                </a:solidFill>
                <a:latin typeface="Arial" charset="0"/>
                <a:cs typeface="Arial" charset="0"/>
              </a:rPr>
              <a:t>0.12</a:t>
            </a:r>
          </a:p>
          <a:p>
            <a:pPr eaLnBrk="1" hangingPunct="1"/>
            <a:r>
              <a:rPr lang="en-US" sz="2800" b="0">
                <a:solidFill>
                  <a:srgbClr val="000000"/>
                </a:solidFill>
                <a:latin typeface="Arial" charset="0"/>
                <a:cs typeface="Arial" charset="0"/>
              </a:rPr>
              <a:t>0.23</a:t>
            </a:r>
          </a:p>
          <a:p>
            <a:pPr eaLnBrk="1" hangingPunct="1"/>
            <a:r>
              <a:rPr lang="en-US" sz="2800" b="0">
                <a:solidFill>
                  <a:srgbClr val="000000"/>
                </a:solidFill>
                <a:latin typeface="Arial" charset="0"/>
                <a:cs typeface="Arial" charset="0"/>
              </a:rPr>
              <a:t>0.74</a:t>
            </a:r>
          </a:p>
          <a:p>
            <a:pPr eaLnBrk="1" hangingPunct="1"/>
            <a:r>
              <a:rPr lang="en-US" sz="2800" b="0">
                <a:solidFill>
                  <a:srgbClr val="000000"/>
                </a:solidFill>
                <a:latin typeface="Arial" charset="0"/>
                <a:cs typeface="Arial" charset="0"/>
              </a:rPr>
              <a:t>0.14</a:t>
            </a:r>
          </a:p>
        </p:txBody>
      </p:sp>
      <p:sp>
        <p:nvSpPr>
          <p:cNvPr id="10585097" name="Text Box 9"/>
          <p:cNvSpPr txBox="1">
            <a:spLocks noChangeArrowheads="1"/>
          </p:cNvSpPr>
          <p:nvPr/>
        </p:nvSpPr>
        <p:spPr bwMode="auto">
          <a:xfrm>
            <a:off x="7772400" y="1219200"/>
            <a:ext cx="99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800" b="0">
                <a:solidFill>
                  <a:srgbClr val="000000"/>
                </a:solidFill>
                <a:latin typeface="Arial" charset="0"/>
                <a:cs typeface="Arial" charset="0"/>
              </a:rPr>
              <a:t>Pd</a:t>
            </a:r>
          </a:p>
          <a:p>
            <a:pPr eaLnBrk="1" hangingPunct="1"/>
            <a:r>
              <a:rPr lang="en-US" sz="2800" b="0">
                <a:solidFill>
                  <a:srgbClr val="000000"/>
                </a:solidFill>
                <a:latin typeface="Arial" charset="0"/>
                <a:cs typeface="Arial" charset="0"/>
              </a:rPr>
              <a:t>0.72</a:t>
            </a:r>
          </a:p>
          <a:p>
            <a:pPr eaLnBrk="1" hangingPunct="1"/>
            <a:r>
              <a:rPr lang="en-US" sz="2800" b="0">
                <a:solidFill>
                  <a:srgbClr val="000000"/>
                </a:solidFill>
                <a:latin typeface="Arial" charset="0"/>
                <a:cs typeface="Arial" charset="0"/>
              </a:rPr>
              <a:t>0.55</a:t>
            </a:r>
          </a:p>
          <a:p>
            <a:pPr eaLnBrk="1" hangingPunct="1"/>
            <a:r>
              <a:rPr lang="en-US" sz="2800" b="0">
                <a:solidFill>
                  <a:srgbClr val="000000"/>
                </a:solidFill>
                <a:latin typeface="Arial" charset="0"/>
                <a:cs typeface="Arial" charset="0"/>
              </a:rPr>
              <a:t>0.26</a:t>
            </a:r>
          </a:p>
          <a:p>
            <a:pPr eaLnBrk="1" hangingPunct="1"/>
            <a:r>
              <a:rPr lang="en-US" sz="2800" b="0">
                <a:solidFill>
                  <a:srgbClr val="000000"/>
                </a:solidFill>
                <a:latin typeface="Arial" charset="0"/>
                <a:cs typeface="Arial" charset="0"/>
              </a:rPr>
              <a:t>0.24</a:t>
            </a:r>
          </a:p>
          <a:p>
            <a:pPr eaLnBrk="1" hangingPunct="1"/>
            <a:r>
              <a:rPr lang="en-US" sz="2800" b="0">
                <a:solidFill>
                  <a:srgbClr val="000000"/>
                </a:solidFill>
                <a:latin typeface="Arial" charset="0"/>
                <a:cs typeface="Arial" charset="0"/>
              </a:rPr>
              <a:t>0.30</a:t>
            </a:r>
          </a:p>
          <a:p>
            <a:pPr eaLnBrk="1" hangingPunct="1"/>
            <a:r>
              <a:rPr lang="en-US" sz="2800" b="0">
                <a:solidFill>
                  <a:srgbClr val="000000"/>
                </a:solidFill>
                <a:latin typeface="Arial" charset="0"/>
                <a:cs typeface="Arial" charset="0"/>
              </a:rPr>
              <a:t>0.58</a:t>
            </a:r>
          </a:p>
        </p:txBody>
      </p:sp>
      <p:sp>
        <p:nvSpPr>
          <p:cNvPr id="10585098" name="Text Box 10"/>
          <p:cNvSpPr txBox="1">
            <a:spLocks noChangeArrowheads="1"/>
          </p:cNvSpPr>
          <p:nvPr/>
        </p:nvSpPr>
        <p:spPr bwMode="auto">
          <a:xfrm>
            <a:off x="152400" y="4940300"/>
            <a:ext cx="8458200" cy="1938992"/>
          </a:xfrm>
          <a:prstGeom prst="rect">
            <a:avLst/>
          </a:prstGeom>
          <a:solidFill>
            <a:srgbClr val="FFFF00"/>
          </a:solidFill>
          <a:ln>
            <a:noFill/>
          </a:ln>
          <a:effectLst/>
          <a:extLst/>
        </p:spPr>
        <p:txBody>
          <a:bodyPr>
            <a:spAutoFit/>
          </a:bodyPr>
          <a:lstStyle/>
          <a:p>
            <a:pPr eaLnBrk="1" hangingPunct="1"/>
            <a:r>
              <a:rPr lang="en-US" sz="2400" b="0" dirty="0">
                <a:solidFill>
                  <a:srgbClr val="000000"/>
                </a:solidFill>
                <a:latin typeface="Arial" charset="0"/>
                <a:cs typeface="Arial" charset="0"/>
              </a:rPr>
              <a:t>Highest solvation effect is for Oad</a:t>
            </a:r>
          </a:p>
          <a:p>
            <a:pPr eaLnBrk="1" hangingPunct="1"/>
            <a:r>
              <a:rPr lang="en-US" sz="2400" b="0" dirty="0">
                <a:solidFill>
                  <a:srgbClr val="000000"/>
                </a:solidFill>
                <a:latin typeface="Arial" charset="0"/>
                <a:cs typeface="Arial" charset="0"/>
              </a:rPr>
              <a:t>Big decrease barrier for O</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 </a:t>
            </a:r>
            <a:r>
              <a:rPr lang="en-US" sz="2400" b="0" baseline="-25000" dirty="0">
                <a:solidFill>
                  <a:srgbClr val="000000"/>
                </a:solidFill>
                <a:latin typeface="Arial" charset="0"/>
                <a:cs typeface="Arial" charset="0"/>
              </a:rPr>
              <a:t>gas</a:t>
            </a:r>
            <a:r>
              <a:rPr lang="en-US" sz="2400" b="0" dirty="0">
                <a:solidFill>
                  <a:srgbClr val="000000"/>
                </a:solidFill>
                <a:latin typeface="Arial" charset="0"/>
                <a:cs typeface="Arial" charset="0"/>
              </a:rPr>
              <a:t> </a:t>
            </a:r>
            <a:r>
              <a:rPr lang="en-US" sz="2400" b="0" dirty="0" smtClean="0">
                <a:solidFill>
                  <a:srgbClr val="000000"/>
                </a:solidFill>
                <a:latin typeface="Arial" charset="0"/>
                <a:cs typeface="Arial" charset="0"/>
                <a:sym typeface="Wingdings" pitchFamily="2" charset="2"/>
              </a:rPr>
              <a:t></a:t>
            </a:r>
            <a:r>
              <a:rPr lang="en-US" sz="2400" b="0" dirty="0" smtClean="0">
                <a:solidFill>
                  <a:srgbClr val="000000"/>
                </a:solidFill>
                <a:latin typeface="Arial" charset="0"/>
                <a:cs typeface="Arial" charset="0"/>
              </a:rPr>
              <a:t> </a:t>
            </a:r>
            <a:r>
              <a:rPr lang="en-US" sz="2400" b="0" dirty="0">
                <a:solidFill>
                  <a:srgbClr val="000000"/>
                </a:solidFill>
                <a:latin typeface="Arial" charset="0"/>
                <a:cs typeface="Arial" charset="0"/>
              </a:rPr>
              <a:t>2 O</a:t>
            </a:r>
            <a:r>
              <a:rPr lang="en-US" sz="2400" b="0" baseline="-25000" dirty="0">
                <a:solidFill>
                  <a:srgbClr val="000000"/>
                </a:solidFill>
                <a:latin typeface="Arial" charset="0"/>
                <a:cs typeface="Arial" charset="0"/>
              </a:rPr>
              <a:t>ad </a:t>
            </a:r>
            <a:r>
              <a:rPr lang="en-US" sz="2400" b="0" dirty="0">
                <a:solidFill>
                  <a:srgbClr val="000000"/>
                </a:solidFill>
                <a:latin typeface="Arial" charset="0"/>
                <a:cs typeface="Arial" charset="0"/>
              </a:rPr>
              <a:t>by ~0.5 eV</a:t>
            </a:r>
            <a:endParaRPr lang="en-US" sz="2400" b="0" baseline="-25000" dirty="0">
              <a:solidFill>
                <a:srgbClr val="000000"/>
              </a:solidFill>
              <a:latin typeface="Arial" charset="0"/>
              <a:cs typeface="Arial" charset="0"/>
            </a:endParaRPr>
          </a:p>
          <a:p>
            <a:pPr eaLnBrk="1" hangingPunct="1"/>
            <a:r>
              <a:rPr lang="en-US" sz="2400" b="0" dirty="0">
                <a:solidFill>
                  <a:srgbClr val="000000"/>
                </a:solidFill>
                <a:latin typeface="Arial" charset="0"/>
                <a:cs typeface="Arial" charset="0"/>
              </a:rPr>
              <a:t>Increases barrier for Oad + H</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Oad </a:t>
            </a:r>
            <a:r>
              <a:rPr lang="en-US" sz="2400" b="0" dirty="0" smtClean="0">
                <a:solidFill>
                  <a:srgbClr val="000000"/>
                </a:solidFill>
                <a:latin typeface="Arial" charset="0"/>
                <a:cs typeface="Arial" charset="0"/>
                <a:sym typeface="Wingdings" pitchFamily="2" charset="2"/>
              </a:rPr>
              <a:t> </a:t>
            </a:r>
            <a:r>
              <a:rPr lang="en-US" sz="2400" b="0" dirty="0" smtClean="0">
                <a:solidFill>
                  <a:srgbClr val="000000"/>
                </a:solidFill>
                <a:latin typeface="Arial" charset="0"/>
                <a:cs typeface="Arial" charset="0"/>
              </a:rPr>
              <a:t>2 </a:t>
            </a:r>
            <a:r>
              <a:rPr lang="en-US" sz="2400" b="0" dirty="0">
                <a:solidFill>
                  <a:srgbClr val="000000"/>
                </a:solidFill>
                <a:latin typeface="Arial" charset="0"/>
                <a:cs typeface="Arial" charset="0"/>
              </a:rPr>
              <a:t>OHad by 0.25 eV</a:t>
            </a:r>
          </a:p>
          <a:p>
            <a:pPr eaLnBrk="1" hangingPunct="1"/>
            <a:r>
              <a:rPr lang="en-US" sz="2400" b="0" dirty="0">
                <a:solidFill>
                  <a:srgbClr val="000000"/>
                </a:solidFill>
                <a:latin typeface="Arial" charset="0"/>
                <a:cs typeface="Arial" charset="0"/>
              </a:rPr>
              <a:t>But still more favorable than Had + Oad </a:t>
            </a:r>
            <a:r>
              <a:rPr lang="en-US" sz="2400" b="0" dirty="0" smtClean="0">
                <a:solidFill>
                  <a:srgbClr val="000000"/>
                </a:solidFill>
                <a:latin typeface="Arial" charset="0"/>
                <a:cs typeface="Arial" charset="0"/>
                <a:sym typeface="Wingdings" pitchFamily="2" charset="2"/>
              </a:rPr>
              <a:t> </a:t>
            </a:r>
            <a:r>
              <a:rPr lang="en-US" sz="2400" b="0" dirty="0" smtClean="0">
                <a:solidFill>
                  <a:srgbClr val="000000"/>
                </a:solidFill>
                <a:latin typeface="Arial" charset="0"/>
                <a:cs typeface="Arial" charset="0"/>
              </a:rPr>
              <a:t>HOad</a:t>
            </a:r>
            <a:endParaRPr lang="en-US" sz="2400" b="0" dirty="0">
              <a:solidFill>
                <a:srgbClr val="000000"/>
              </a:solidFill>
              <a:latin typeface="Arial" charset="0"/>
              <a:cs typeface="Arial" charset="0"/>
            </a:endParaRPr>
          </a:p>
          <a:p>
            <a:pPr eaLnBrk="1" hangingPunct="1"/>
            <a:r>
              <a:rPr lang="en-US" sz="2400" b="0" dirty="0">
                <a:solidFill>
                  <a:srgbClr val="000000"/>
                </a:solidFill>
                <a:latin typeface="Arial" charset="0"/>
                <a:cs typeface="Arial" charset="0"/>
              </a:rPr>
              <a:t>Increases barrier for Had + OHad </a:t>
            </a:r>
            <a:r>
              <a:rPr lang="en-US" sz="2400" b="0" dirty="0" smtClean="0">
                <a:solidFill>
                  <a:srgbClr val="000000"/>
                </a:solidFill>
                <a:latin typeface="Arial" charset="0"/>
                <a:cs typeface="Arial" charset="0"/>
                <a:sym typeface="Wingdings" pitchFamily="2" charset="2"/>
              </a:rPr>
              <a:t></a:t>
            </a:r>
            <a:r>
              <a:rPr lang="en-US" sz="2400" b="0" dirty="0" smtClean="0">
                <a:solidFill>
                  <a:srgbClr val="000000"/>
                </a:solidFill>
                <a:latin typeface="Arial" charset="0"/>
                <a:cs typeface="Arial" charset="0"/>
              </a:rPr>
              <a:t> </a:t>
            </a:r>
            <a:r>
              <a:rPr lang="en-US" sz="2400" b="0" dirty="0">
                <a:solidFill>
                  <a:srgbClr val="000000"/>
                </a:solidFill>
                <a:latin typeface="Arial" charset="0"/>
                <a:cs typeface="Arial" charset="0"/>
              </a:rPr>
              <a:t>H</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Oad by 0.1 to 0.2 eV</a:t>
            </a:r>
          </a:p>
        </p:txBody>
      </p:sp>
      <p:sp>
        <p:nvSpPr>
          <p:cNvPr id="10585099" name="Rectangle 11"/>
          <p:cNvSpPr>
            <a:spLocks noChangeArrowheads="1"/>
          </p:cNvSpPr>
          <p:nvPr/>
        </p:nvSpPr>
        <p:spPr bwMode="auto">
          <a:xfrm>
            <a:off x="4495800" y="1736725"/>
            <a:ext cx="838200" cy="3810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0" name="Rectangle 12"/>
          <p:cNvSpPr>
            <a:spLocks noChangeArrowheads="1"/>
          </p:cNvSpPr>
          <p:nvPr/>
        </p:nvSpPr>
        <p:spPr bwMode="auto">
          <a:xfrm>
            <a:off x="4495800" y="3794125"/>
            <a:ext cx="838200" cy="457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1" name="Rectangle 13"/>
          <p:cNvSpPr>
            <a:spLocks noChangeArrowheads="1"/>
          </p:cNvSpPr>
          <p:nvPr/>
        </p:nvSpPr>
        <p:spPr bwMode="auto">
          <a:xfrm>
            <a:off x="4495800" y="2955925"/>
            <a:ext cx="838200" cy="457200"/>
          </a:xfrm>
          <a:prstGeom prst="rect">
            <a:avLst/>
          </a:prstGeom>
          <a:noFill/>
          <a:ln w="5715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2" name="Rectangle 14"/>
          <p:cNvSpPr>
            <a:spLocks noChangeArrowheads="1"/>
          </p:cNvSpPr>
          <p:nvPr/>
        </p:nvSpPr>
        <p:spPr bwMode="auto">
          <a:xfrm>
            <a:off x="5334000" y="1736725"/>
            <a:ext cx="838200" cy="3810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3" name="Rectangle 15"/>
          <p:cNvSpPr>
            <a:spLocks noChangeArrowheads="1"/>
          </p:cNvSpPr>
          <p:nvPr/>
        </p:nvSpPr>
        <p:spPr bwMode="auto">
          <a:xfrm>
            <a:off x="5334000" y="3413125"/>
            <a:ext cx="838200" cy="3810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4" name="Rectangle 16"/>
          <p:cNvSpPr>
            <a:spLocks noChangeArrowheads="1"/>
          </p:cNvSpPr>
          <p:nvPr/>
        </p:nvSpPr>
        <p:spPr bwMode="auto">
          <a:xfrm>
            <a:off x="5334000" y="3794125"/>
            <a:ext cx="838200" cy="457200"/>
          </a:xfrm>
          <a:prstGeom prst="rect">
            <a:avLst/>
          </a:prstGeom>
          <a:noFill/>
          <a:ln w="5715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5" name="Rectangle 17"/>
          <p:cNvSpPr>
            <a:spLocks noChangeArrowheads="1"/>
          </p:cNvSpPr>
          <p:nvPr/>
        </p:nvSpPr>
        <p:spPr bwMode="auto">
          <a:xfrm>
            <a:off x="6858000" y="2133600"/>
            <a:ext cx="838200" cy="838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6" name="Rectangle 18"/>
          <p:cNvSpPr>
            <a:spLocks noChangeArrowheads="1"/>
          </p:cNvSpPr>
          <p:nvPr/>
        </p:nvSpPr>
        <p:spPr bwMode="auto">
          <a:xfrm>
            <a:off x="6858000" y="2940050"/>
            <a:ext cx="838200" cy="457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7" name="Rectangle 19"/>
          <p:cNvSpPr>
            <a:spLocks noChangeArrowheads="1"/>
          </p:cNvSpPr>
          <p:nvPr/>
        </p:nvSpPr>
        <p:spPr bwMode="auto">
          <a:xfrm>
            <a:off x="6858000" y="3778250"/>
            <a:ext cx="838200" cy="457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8" name="Rectangle 20"/>
          <p:cNvSpPr>
            <a:spLocks noChangeArrowheads="1"/>
          </p:cNvSpPr>
          <p:nvPr/>
        </p:nvSpPr>
        <p:spPr bwMode="auto">
          <a:xfrm>
            <a:off x="6858000" y="2101850"/>
            <a:ext cx="838200" cy="457200"/>
          </a:xfrm>
          <a:prstGeom prst="rect">
            <a:avLst/>
          </a:prstGeom>
          <a:noFill/>
          <a:ln w="5715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09" name="Rectangle 21"/>
          <p:cNvSpPr>
            <a:spLocks noChangeArrowheads="1"/>
          </p:cNvSpPr>
          <p:nvPr/>
        </p:nvSpPr>
        <p:spPr bwMode="auto">
          <a:xfrm>
            <a:off x="7772400" y="2101850"/>
            <a:ext cx="838200" cy="838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10" name="Rectangle 22"/>
          <p:cNvSpPr>
            <a:spLocks noChangeArrowheads="1"/>
          </p:cNvSpPr>
          <p:nvPr/>
        </p:nvSpPr>
        <p:spPr bwMode="auto">
          <a:xfrm>
            <a:off x="7772400" y="2940050"/>
            <a:ext cx="838200" cy="457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11" name="Rectangle 23"/>
          <p:cNvSpPr>
            <a:spLocks noChangeArrowheads="1"/>
          </p:cNvSpPr>
          <p:nvPr/>
        </p:nvSpPr>
        <p:spPr bwMode="auto">
          <a:xfrm>
            <a:off x="7772400" y="3810000"/>
            <a:ext cx="838200" cy="457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12" name="Rectangle 24"/>
          <p:cNvSpPr>
            <a:spLocks noChangeArrowheads="1"/>
          </p:cNvSpPr>
          <p:nvPr/>
        </p:nvSpPr>
        <p:spPr bwMode="auto">
          <a:xfrm>
            <a:off x="7772400" y="3778250"/>
            <a:ext cx="838200" cy="457200"/>
          </a:xfrm>
          <a:prstGeom prst="rect">
            <a:avLst/>
          </a:prstGeom>
          <a:noFill/>
          <a:ln w="57150">
            <a:solidFill>
              <a:srgbClr val="66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585113" name="Text Box 25"/>
          <p:cNvSpPr txBox="1">
            <a:spLocks noChangeArrowheads="1"/>
          </p:cNvSpPr>
          <p:nvPr/>
        </p:nvSpPr>
        <p:spPr bwMode="auto">
          <a:xfrm>
            <a:off x="3886200" y="3032125"/>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14" name="Text Box 26"/>
          <p:cNvSpPr txBox="1">
            <a:spLocks noChangeArrowheads="1"/>
          </p:cNvSpPr>
          <p:nvPr/>
        </p:nvSpPr>
        <p:spPr bwMode="auto">
          <a:xfrm>
            <a:off x="6096000" y="385445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15" name="Text Box 27"/>
          <p:cNvSpPr txBox="1">
            <a:spLocks noChangeArrowheads="1"/>
          </p:cNvSpPr>
          <p:nvPr/>
        </p:nvSpPr>
        <p:spPr bwMode="auto">
          <a:xfrm>
            <a:off x="6248400" y="210185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16" name="Text Box 28"/>
          <p:cNvSpPr txBox="1">
            <a:spLocks noChangeArrowheads="1"/>
          </p:cNvSpPr>
          <p:nvPr/>
        </p:nvSpPr>
        <p:spPr bwMode="auto">
          <a:xfrm>
            <a:off x="8534400" y="385445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17" name="Text Box 29"/>
          <p:cNvSpPr txBox="1">
            <a:spLocks noChangeArrowheads="1"/>
          </p:cNvSpPr>
          <p:nvPr/>
        </p:nvSpPr>
        <p:spPr bwMode="auto">
          <a:xfrm>
            <a:off x="3810000" y="4419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18" name="Text Box 30"/>
          <p:cNvSpPr txBox="1">
            <a:spLocks noChangeArrowheads="1"/>
          </p:cNvSpPr>
          <p:nvPr/>
        </p:nvSpPr>
        <p:spPr bwMode="auto">
          <a:xfrm>
            <a:off x="4495800" y="4343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0">
                <a:solidFill>
                  <a:srgbClr val="000000"/>
                </a:solidFill>
                <a:latin typeface="Arial" charset="0"/>
                <a:cs typeface="Arial" charset="0"/>
              </a:rPr>
              <a:t>0.50</a:t>
            </a:r>
          </a:p>
        </p:txBody>
      </p:sp>
      <p:sp>
        <p:nvSpPr>
          <p:cNvPr id="10585119" name="Text Box 31"/>
          <p:cNvSpPr txBox="1">
            <a:spLocks noChangeArrowheads="1"/>
          </p:cNvSpPr>
          <p:nvPr/>
        </p:nvSpPr>
        <p:spPr bwMode="auto">
          <a:xfrm>
            <a:off x="5334000" y="43275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0">
                <a:solidFill>
                  <a:srgbClr val="000000"/>
                </a:solidFill>
                <a:latin typeface="Arial" charset="0"/>
                <a:cs typeface="Arial" charset="0"/>
              </a:rPr>
              <a:t>0.78</a:t>
            </a:r>
          </a:p>
        </p:txBody>
      </p:sp>
      <p:sp>
        <p:nvSpPr>
          <p:cNvPr id="10585120" name="Text Box 32"/>
          <p:cNvSpPr txBox="1">
            <a:spLocks noChangeArrowheads="1"/>
          </p:cNvSpPr>
          <p:nvPr/>
        </p:nvSpPr>
        <p:spPr bwMode="auto">
          <a:xfrm>
            <a:off x="8534400" y="431165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a:solidFill>
                  <a:srgbClr val="669900"/>
                </a:solidFill>
                <a:latin typeface="Arial" charset="0"/>
                <a:cs typeface="Arial" charset="0"/>
              </a:rPr>
              <a:t>RDS</a:t>
            </a:r>
          </a:p>
        </p:txBody>
      </p:sp>
      <p:sp>
        <p:nvSpPr>
          <p:cNvPr id="10585121" name="Text Box 33"/>
          <p:cNvSpPr txBox="1">
            <a:spLocks noChangeArrowheads="1"/>
          </p:cNvSpPr>
          <p:nvPr/>
        </p:nvSpPr>
        <p:spPr bwMode="auto">
          <a:xfrm>
            <a:off x="6858000" y="43275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0">
                <a:solidFill>
                  <a:srgbClr val="000000"/>
                </a:solidFill>
                <a:latin typeface="Arial" charset="0"/>
                <a:cs typeface="Arial" charset="0"/>
              </a:rPr>
              <a:t>0.30</a:t>
            </a:r>
          </a:p>
        </p:txBody>
      </p:sp>
      <p:sp>
        <p:nvSpPr>
          <p:cNvPr id="10585122" name="Text Box 34"/>
          <p:cNvSpPr txBox="1">
            <a:spLocks noChangeArrowheads="1"/>
          </p:cNvSpPr>
          <p:nvPr/>
        </p:nvSpPr>
        <p:spPr bwMode="auto">
          <a:xfrm>
            <a:off x="7696200" y="431165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0">
                <a:solidFill>
                  <a:srgbClr val="000000"/>
                </a:solidFill>
                <a:latin typeface="Arial" charset="0"/>
                <a:cs typeface="Arial" charset="0"/>
              </a:rPr>
              <a:t>0.58</a:t>
            </a:r>
          </a:p>
        </p:txBody>
      </p:sp>
    </p:spTree>
    <p:extLst>
      <p:ext uri="{BB962C8B-B14F-4D97-AF65-F5344CB8AC3E}">
        <p14:creationId xmlns:p14="http://schemas.microsoft.com/office/powerpoint/2010/main" val="21038568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7138" name="Picture 2"/>
          <p:cNvPicPr>
            <a:picLocks noChangeAspect="1" noChangeArrowheads="1"/>
          </p:cNvPicPr>
          <p:nvPr/>
        </p:nvPicPr>
        <p:blipFill>
          <a:blip r:embed="rId3">
            <a:extLst>
              <a:ext uri="{28A0092B-C50C-407E-A947-70E740481C1C}">
                <a14:useLocalDpi xmlns:a14="http://schemas.microsoft.com/office/drawing/2010/main" val="0"/>
              </a:ext>
            </a:extLst>
          </a:blip>
          <a:srcRect t="29314" r="53488" b="6046"/>
          <a:stretch>
            <a:fillRect/>
          </a:stretch>
        </p:blipFill>
        <p:spPr bwMode="auto">
          <a:xfrm>
            <a:off x="838200" y="0"/>
            <a:ext cx="3962400" cy="3178175"/>
          </a:xfrm>
          <a:prstGeom prst="rect">
            <a:avLst/>
          </a:prstGeom>
          <a:noFill/>
          <a:extLst>
            <a:ext uri="{909E8E84-426E-40DD-AFC4-6F175D3DCCD1}">
              <a14:hiddenFill xmlns:a14="http://schemas.microsoft.com/office/drawing/2010/main">
                <a:solidFill>
                  <a:srgbClr val="FFFFFF"/>
                </a:solidFill>
              </a14:hiddenFill>
            </a:ext>
          </a:extLst>
        </p:spPr>
      </p:pic>
      <p:pic>
        <p:nvPicPr>
          <p:cNvPr id="105871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63" t="15366" b="4030"/>
          <a:stretch>
            <a:fillRect/>
          </a:stretch>
        </p:blipFill>
        <p:spPr bwMode="auto">
          <a:xfrm rot="5400000">
            <a:off x="4557713" y="90487"/>
            <a:ext cx="3810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10587140" name="Oval 4"/>
          <p:cNvSpPr>
            <a:spLocks noChangeArrowheads="1"/>
          </p:cNvSpPr>
          <p:nvPr/>
        </p:nvSpPr>
        <p:spPr bwMode="auto">
          <a:xfrm>
            <a:off x="-381000" y="2971800"/>
            <a:ext cx="9829800" cy="1371600"/>
          </a:xfrm>
          <a:prstGeom prst="ellipse">
            <a:avLst/>
          </a:prstGeom>
          <a:solidFill>
            <a:srgbClr val="FFFF66"/>
          </a:solidFill>
          <a:ln w="508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rgbClr val="3333CC"/>
              </a:solidFill>
              <a:latin typeface="Arial" charset="0"/>
              <a:cs typeface="Arial" charset="0"/>
            </a:endParaRPr>
          </a:p>
        </p:txBody>
      </p:sp>
      <p:sp>
        <p:nvSpPr>
          <p:cNvPr id="10587141" name="Text Box 5"/>
          <p:cNvSpPr txBox="1">
            <a:spLocks noChangeArrowheads="1"/>
          </p:cNvSpPr>
          <p:nvPr/>
        </p:nvSpPr>
        <p:spPr bwMode="auto">
          <a:xfrm>
            <a:off x="2362200" y="31242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0">
                <a:solidFill>
                  <a:srgbClr val="003399"/>
                </a:solidFill>
                <a:latin typeface="Arial" charset="0"/>
                <a:cs typeface="Arial" charset="0"/>
              </a:rPr>
              <a:t>catalyst</a:t>
            </a:r>
          </a:p>
        </p:txBody>
      </p:sp>
      <p:sp>
        <p:nvSpPr>
          <p:cNvPr id="10587142" name="Text Box 6"/>
          <p:cNvSpPr txBox="1">
            <a:spLocks noChangeArrowheads="1"/>
          </p:cNvSpPr>
          <p:nvPr/>
        </p:nvSpPr>
        <p:spPr bwMode="auto">
          <a:xfrm>
            <a:off x="7010400" y="1022350"/>
            <a:ext cx="2133600" cy="1187450"/>
          </a:xfrm>
          <a:prstGeom prst="rect">
            <a:avLst/>
          </a:prstGeom>
          <a:solidFill>
            <a:srgbClr val="FF33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1" hangingPunct="1">
              <a:spcBef>
                <a:spcPct val="50000"/>
              </a:spcBef>
            </a:pPr>
            <a:r>
              <a:rPr lang="en-US" sz="2400">
                <a:solidFill>
                  <a:srgbClr val="0000FF"/>
                </a:solidFill>
                <a:latin typeface="Arial" charset="0"/>
                <a:cs typeface="Arial" charset="0"/>
              </a:rPr>
              <a:t>Hydrophobic polymer O</a:t>
            </a:r>
            <a:r>
              <a:rPr lang="en-US" sz="2400" baseline="-25000">
                <a:solidFill>
                  <a:srgbClr val="0000FF"/>
                </a:solidFill>
                <a:latin typeface="Arial" charset="0"/>
                <a:cs typeface="Arial" charset="0"/>
              </a:rPr>
              <a:t>2</a:t>
            </a:r>
            <a:r>
              <a:rPr lang="en-US" sz="2400">
                <a:solidFill>
                  <a:srgbClr val="0000FF"/>
                </a:solidFill>
                <a:latin typeface="Arial" charset="0"/>
                <a:cs typeface="Arial" charset="0"/>
              </a:rPr>
              <a:t> channel</a:t>
            </a:r>
          </a:p>
        </p:txBody>
      </p:sp>
      <p:sp>
        <p:nvSpPr>
          <p:cNvPr id="10587143" name="Text Box 7"/>
          <p:cNvSpPr txBox="1">
            <a:spLocks noChangeArrowheads="1"/>
          </p:cNvSpPr>
          <p:nvPr/>
        </p:nvSpPr>
        <p:spPr bwMode="auto">
          <a:xfrm>
            <a:off x="2590800" y="990600"/>
            <a:ext cx="1905000" cy="11874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lgn="ctr" eaLnBrk="1" hangingPunct="1">
              <a:spcBef>
                <a:spcPct val="50000"/>
              </a:spcBef>
            </a:pPr>
            <a:r>
              <a:rPr lang="en-US" sz="2400">
                <a:solidFill>
                  <a:srgbClr val="FF0000"/>
                </a:solidFill>
                <a:latin typeface="Arial" charset="0"/>
                <a:cs typeface="Arial" charset="0"/>
              </a:rPr>
              <a:t>Hydrophilic water channel</a:t>
            </a:r>
          </a:p>
        </p:txBody>
      </p:sp>
      <p:grpSp>
        <p:nvGrpSpPr>
          <p:cNvPr id="10587144" name="Group 8"/>
          <p:cNvGrpSpPr>
            <a:grpSpLocks/>
          </p:cNvGrpSpPr>
          <p:nvPr/>
        </p:nvGrpSpPr>
        <p:grpSpPr bwMode="auto">
          <a:xfrm>
            <a:off x="1447800" y="533400"/>
            <a:ext cx="914400" cy="1143000"/>
            <a:chOff x="240" y="1248"/>
            <a:chExt cx="576" cy="720"/>
          </a:xfrm>
        </p:grpSpPr>
        <p:sp>
          <p:nvSpPr>
            <p:cNvPr id="10587145" name="AutoShape 9"/>
            <p:cNvSpPr>
              <a:spLocks noChangeArrowheads="1"/>
            </p:cNvSpPr>
            <p:nvPr/>
          </p:nvSpPr>
          <p:spPr bwMode="auto">
            <a:xfrm>
              <a:off x="240" y="1248"/>
              <a:ext cx="576" cy="720"/>
            </a:xfrm>
            <a:prstGeom prst="downArrow">
              <a:avLst>
                <a:gd name="adj1" fmla="val 50000"/>
                <a:gd name="adj2" fmla="val 31250"/>
              </a:avLst>
            </a:prstGeom>
            <a:noFill/>
            <a:ln w="508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rgbClr val="000000"/>
                </a:solidFill>
              </a:endParaRPr>
            </a:p>
          </p:txBody>
        </p:sp>
        <p:sp>
          <p:nvSpPr>
            <p:cNvPr id="10587146" name="Text Box 10"/>
            <p:cNvSpPr txBox="1">
              <a:spLocks noChangeArrowheads="1"/>
            </p:cNvSpPr>
            <p:nvPr/>
          </p:nvSpPr>
          <p:spPr bwMode="auto">
            <a:xfrm>
              <a:off x="240" y="1584"/>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latin typeface="Arial" charset="0"/>
                  <a:cs typeface="Arial" charset="0"/>
                </a:rPr>
                <a:t>O</a:t>
              </a:r>
              <a:r>
                <a:rPr lang="en-US" sz="2400" baseline="-25000">
                  <a:solidFill>
                    <a:srgbClr val="000000"/>
                  </a:solidFill>
                  <a:latin typeface="Arial" charset="0"/>
                  <a:cs typeface="Arial" charset="0"/>
                </a:rPr>
                <a:t>2</a:t>
              </a:r>
            </a:p>
          </p:txBody>
        </p:sp>
      </p:grpSp>
      <p:grpSp>
        <p:nvGrpSpPr>
          <p:cNvPr id="10587147" name="Group 11"/>
          <p:cNvGrpSpPr>
            <a:grpSpLocks/>
          </p:cNvGrpSpPr>
          <p:nvPr/>
        </p:nvGrpSpPr>
        <p:grpSpPr bwMode="auto">
          <a:xfrm>
            <a:off x="5867400" y="685800"/>
            <a:ext cx="914400" cy="1143000"/>
            <a:chOff x="1056" y="1248"/>
            <a:chExt cx="576" cy="720"/>
          </a:xfrm>
        </p:grpSpPr>
        <p:sp>
          <p:nvSpPr>
            <p:cNvPr id="10587148" name="AutoShape 12"/>
            <p:cNvSpPr>
              <a:spLocks noChangeArrowheads="1"/>
            </p:cNvSpPr>
            <p:nvPr/>
          </p:nvSpPr>
          <p:spPr bwMode="auto">
            <a:xfrm>
              <a:off x="1056" y="1248"/>
              <a:ext cx="576" cy="720"/>
            </a:xfrm>
            <a:prstGeom prst="downArrow">
              <a:avLst>
                <a:gd name="adj1" fmla="val 50000"/>
                <a:gd name="adj2" fmla="val 31250"/>
              </a:avLst>
            </a:prstGeom>
            <a:noFill/>
            <a:ln w="50800">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rgbClr val="000000"/>
                </a:solidFill>
              </a:endParaRPr>
            </a:p>
          </p:txBody>
        </p:sp>
        <p:sp>
          <p:nvSpPr>
            <p:cNvPr id="10587149" name="Text Box 13"/>
            <p:cNvSpPr txBox="1">
              <a:spLocks noChangeArrowheads="1"/>
            </p:cNvSpPr>
            <p:nvPr/>
          </p:nvSpPr>
          <p:spPr bwMode="auto">
            <a:xfrm>
              <a:off x="1056" y="163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00"/>
                  </a:solidFill>
                  <a:latin typeface="Arial" charset="0"/>
                  <a:cs typeface="Arial" charset="0"/>
                </a:rPr>
                <a:t>H</a:t>
              </a:r>
              <a:r>
                <a:rPr lang="en-US" sz="2400" baseline="30000">
                  <a:solidFill>
                    <a:srgbClr val="000000"/>
                  </a:solidFill>
                  <a:latin typeface="Arial" charset="0"/>
                  <a:cs typeface="Arial" charset="0"/>
                </a:rPr>
                <a:t>+</a:t>
              </a:r>
            </a:p>
          </p:txBody>
        </p:sp>
      </p:grpSp>
      <p:sp>
        <p:nvSpPr>
          <p:cNvPr id="10587150" name="Text Box 14"/>
          <p:cNvSpPr txBox="1">
            <a:spLocks noChangeArrowheads="1"/>
          </p:cNvSpPr>
          <p:nvPr/>
        </p:nvSpPr>
        <p:spPr bwMode="auto">
          <a:xfrm>
            <a:off x="0" y="3581400"/>
            <a:ext cx="9144000" cy="1938992"/>
          </a:xfrm>
          <a:prstGeom prst="rect">
            <a:avLst/>
          </a:prstGeom>
          <a:solidFill>
            <a:srgbClr val="FFFFFF"/>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dirty="0">
                <a:solidFill>
                  <a:srgbClr val="000000"/>
                </a:solidFill>
                <a:latin typeface="Arial" charset="0"/>
                <a:cs typeface="Arial" charset="0"/>
              </a:rPr>
              <a:t>Assume O</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 comes through hydrophobic channel and dissociates on the catalyst surface, barrier is large, O stays in hydrophobic</a:t>
            </a:r>
          </a:p>
          <a:p>
            <a:r>
              <a:rPr lang="en-US" sz="2400" b="0" dirty="0">
                <a:solidFill>
                  <a:srgbClr val="000000"/>
                </a:solidFill>
                <a:latin typeface="Arial" charset="0"/>
                <a:cs typeface="Arial" charset="0"/>
              </a:rPr>
              <a:t>H</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O migrates from water phase and reacts </a:t>
            </a:r>
            <a:r>
              <a:rPr lang="en-US" sz="2400" b="0" dirty="0" smtClean="0">
                <a:solidFill>
                  <a:srgbClr val="000000"/>
                </a:solidFill>
                <a:latin typeface="Arial" charset="0"/>
                <a:cs typeface="Arial" charset="0"/>
                <a:sym typeface="Wingdings" pitchFamily="2" charset="2"/>
              </a:rPr>
              <a:t></a:t>
            </a:r>
            <a:r>
              <a:rPr lang="en-US" sz="2400" b="0" dirty="0" smtClean="0">
                <a:solidFill>
                  <a:srgbClr val="000000"/>
                </a:solidFill>
                <a:latin typeface="Arial" charset="0"/>
                <a:cs typeface="Arial" charset="0"/>
              </a:rPr>
              <a:t>two </a:t>
            </a:r>
            <a:r>
              <a:rPr lang="en-US" sz="2400" b="0" dirty="0">
                <a:solidFill>
                  <a:srgbClr val="000000"/>
                </a:solidFill>
                <a:latin typeface="Arial" charset="0"/>
                <a:cs typeface="Arial" charset="0"/>
              </a:rPr>
              <a:t>OH</a:t>
            </a:r>
          </a:p>
          <a:p>
            <a:r>
              <a:rPr lang="en-US" sz="2400" b="0" dirty="0">
                <a:solidFill>
                  <a:srgbClr val="000000"/>
                </a:solidFill>
                <a:latin typeface="Arial" charset="0"/>
                <a:cs typeface="Arial" charset="0"/>
              </a:rPr>
              <a:t>OH can migrate, so can Had. Get together to make H</a:t>
            </a:r>
            <a:r>
              <a:rPr lang="en-US" sz="2400" b="0" baseline="-25000" dirty="0">
                <a:solidFill>
                  <a:srgbClr val="000000"/>
                </a:solidFill>
                <a:latin typeface="Arial" charset="0"/>
                <a:cs typeface="Arial" charset="0"/>
              </a:rPr>
              <a:t>2</a:t>
            </a:r>
            <a:r>
              <a:rPr lang="en-US" sz="2400" b="0" dirty="0">
                <a:solidFill>
                  <a:srgbClr val="000000"/>
                </a:solidFill>
                <a:latin typeface="Arial" charset="0"/>
                <a:cs typeface="Arial" charset="0"/>
              </a:rPr>
              <a:t>O in water phase. </a:t>
            </a:r>
          </a:p>
        </p:txBody>
      </p:sp>
      <p:sp>
        <p:nvSpPr>
          <p:cNvPr id="10587151" name="Text Box 15"/>
          <p:cNvSpPr txBox="1">
            <a:spLocks noChangeArrowheads="1"/>
          </p:cNvSpPr>
          <p:nvPr/>
        </p:nvSpPr>
        <p:spPr bwMode="auto">
          <a:xfrm>
            <a:off x="3810000" y="0"/>
            <a:ext cx="5334000" cy="579438"/>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b="0">
                <a:solidFill>
                  <a:srgbClr val="003399"/>
                </a:solidFill>
                <a:latin typeface="Arial" charset="0"/>
                <a:cs typeface="Arial" charset="0"/>
              </a:rPr>
              <a:t>Model of catalyst processes</a:t>
            </a:r>
          </a:p>
        </p:txBody>
      </p:sp>
      <p:sp>
        <p:nvSpPr>
          <p:cNvPr id="10587152" name="Text Box 16"/>
          <p:cNvSpPr txBox="1">
            <a:spLocks noChangeArrowheads="1"/>
          </p:cNvSpPr>
          <p:nvPr/>
        </p:nvSpPr>
        <p:spPr bwMode="auto">
          <a:xfrm>
            <a:off x="1219200" y="259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O</a:t>
            </a:r>
          </a:p>
        </p:txBody>
      </p:sp>
      <p:sp>
        <p:nvSpPr>
          <p:cNvPr id="10587153" name="Text Box 17"/>
          <p:cNvSpPr txBox="1">
            <a:spLocks noChangeArrowheads="1"/>
          </p:cNvSpPr>
          <p:nvPr/>
        </p:nvSpPr>
        <p:spPr bwMode="auto">
          <a:xfrm>
            <a:off x="266700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H</a:t>
            </a:r>
            <a:r>
              <a:rPr lang="en-US" sz="2400" baseline="-25000">
                <a:solidFill>
                  <a:srgbClr val="000000"/>
                </a:solidFill>
                <a:latin typeface="Arial" charset="0"/>
                <a:cs typeface="Arial" charset="0"/>
              </a:rPr>
              <a:t>2</a:t>
            </a:r>
            <a:r>
              <a:rPr lang="en-US" sz="2400">
                <a:solidFill>
                  <a:srgbClr val="000000"/>
                </a:solidFill>
                <a:latin typeface="Arial" charset="0"/>
                <a:cs typeface="Arial" charset="0"/>
              </a:rPr>
              <a:t>O</a:t>
            </a:r>
          </a:p>
        </p:txBody>
      </p:sp>
      <p:sp>
        <p:nvSpPr>
          <p:cNvPr id="10587154" name="Line 18"/>
          <p:cNvSpPr>
            <a:spLocks noChangeShapeType="1"/>
          </p:cNvSpPr>
          <p:nvPr/>
        </p:nvSpPr>
        <p:spPr bwMode="auto">
          <a:xfrm flipH="1">
            <a:off x="2362200" y="2743200"/>
            <a:ext cx="304800" cy="0"/>
          </a:xfrm>
          <a:prstGeom prst="line">
            <a:avLst/>
          </a:prstGeom>
          <a:noFill/>
          <a:ln w="76200">
            <a:solidFill>
              <a:srgbClr val="00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587155" name="Text Box 19"/>
          <p:cNvSpPr txBox="1">
            <a:spLocks noChangeArrowheads="1"/>
          </p:cNvSpPr>
          <p:nvPr/>
        </p:nvSpPr>
        <p:spPr bwMode="auto">
          <a:xfrm>
            <a:off x="1676400" y="2667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HO</a:t>
            </a:r>
          </a:p>
        </p:txBody>
      </p:sp>
      <p:sp>
        <p:nvSpPr>
          <p:cNvPr id="10587156" name="Text Box 20"/>
          <p:cNvSpPr txBox="1">
            <a:spLocks noChangeArrowheads="1"/>
          </p:cNvSpPr>
          <p:nvPr/>
        </p:nvSpPr>
        <p:spPr bwMode="auto">
          <a:xfrm>
            <a:off x="4800600" y="2514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HO + H </a:t>
            </a:r>
          </a:p>
        </p:txBody>
      </p:sp>
      <p:sp>
        <p:nvSpPr>
          <p:cNvPr id="10587157" name="Line 21"/>
          <p:cNvSpPr>
            <a:spLocks noChangeShapeType="1"/>
          </p:cNvSpPr>
          <p:nvPr/>
        </p:nvSpPr>
        <p:spPr bwMode="auto">
          <a:xfrm flipV="1">
            <a:off x="6019800" y="2514600"/>
            <a:ext cx="609600" cy="228600"/>
          </a:xfrm>
          <a:prstGeom prst="line">
            <a:avLst/>
          </a:prstGeom>
          <a:noFill/>
          <a:ln w="76200">
            <a:solidFill>
              <a:srgbClr val="00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587158" name="Text Box 22"/>
          <p:cNvSpPr txBox="1">
            <a:spLocks noChangeArrowheads="1"/>
          </p:cNvSpPr>
          <p:nvPr/>
        </p:nvSpPr>
        <p:spPr bwMode="auto">
          <a:xfrm>
            <a:off x="6629400" y="2209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000000"/>
                </a:solidFill>
                <a:latin typeface="Arial" charset="0"/>
                <a:cs typeface="Arial" charset="0"/>
              </a:rPr>
              <a:t>H</a:t>
            </a:r>
            <a:r>
              <a:rPr lang="en-US" sz="2400" baseline="-25000">
                <a:solidFill>
                  <a:srgbClr val="000000"/>
                </a:solidFill>
                <a:latin typeface="Arial" charset="0"/>
                <a:cs typeface="Arial" charset="0"/>
              </a:rPr>
              <a:t>2</a:t>
            </a:r>
            <a:r>
              <a:rPr lang="en-US" sz="2400">
                <a:solidFill>
                  <a:srgbClr val="000000"/>
                </a:solidFill>
                <a:latin typeface="Arial" charset="0"/>
                <a:cs typeface="Arial" charset="0"/>
              </a:rPr>
              <a:t>O</a:t>
            </a:r>
          </a:p>
        </p:txBody>
      </p:sp>
      <p:sp>
        <p:nvSpPr>
          <p:cNvPr id="10587159" name="Text Box 23"/>
          <p:cNvSpPr txBox="1">
            <a:spLocks noChangeArrowheads="1"/>
          </p:cNvSpPr>
          <p:nvPr/>
        </p:nvSpPr>
        <p:spPr bwMode="auto">
          <a:xfrm>
            <a:off x="0" y="5638800"/>
            <a:ext cx="8991600" cy="1187450"/>
          </a:xfrm>
          <a:prstGeom prst="rect">
            <a:avLst/>
          </a:prstGeom>
          <a:solidFill>
            <a:srgbClr val="FFFF66"/>
          </a:solidFill>
          <a:ln>
            <a:noFill/>
          </a:ln>
          <a:effectLst/>
          <a:extLs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n-US" sz="2400" b="0">
                <a:solidFill>
                  <a:srgbClr val="000000"/>
                </a:solidFill>
                <a:latin typeface="Arial" charset="0"/>
                <a:cs typeface="Arial" charset="0"/>
              </a:rPr>
              <a:t>Critical to PEM FC performance, boundaries between hydrophobic and hydrophilic phases, both must percolate and both must be accessible to reactions at the surface.</a:t>
            </a:r>
          </a:p>
        </p:txBody>
      </p:sp>
    </p:spTree>
    <p:extLst>
      <p:ext uri="{BB962C8B-B14F-4D97-AF65-F5344CB8AC3E}">
        <p14:creationId xmlns:p14="http://schemas.microsoft.com/office/powerpoint/2010/main" val="139639012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3730" name="Rectangle 2"/>
          <p:cNvSpPr>
            <a:spLocks noGrp="1" noChangeArrowheads="1"/>
          </p:cNvSpPr>
          <p:nvPr>
            <p:ph type="title" idx="4294967295"/>
          </p:nvPr>
        </p:nvSpPr>
        <p:spPr bwMode="auto">
          <a:xfrm>
            <a:off x="0" y="0"/>
            <a:ext cx="9144000" cy="1295400"/>
          </a:xfrm>
          <a:prstGeom prst="rect">
            <a:avLst/>
          </a:prstGeom>
          <a:solidFill>
            <a:srgbClr val="FFCC00"/>
          </a:solidFill>
          <a:ln>
            <a:noFill/>
            <a:miter lim="800000"/>
            <a:headEnd/>
            <a:tailEnd/>
          </a:ln>
        </p:spPr>
        <p:txBody>
          <a:bodyPr/>
          <a:lstStyle/>
          <a:p>
            <a:r>
              <a:rPr kumimoji="1" lang="en-US" b="0" dirty="0">
                <a:solidFill>
                  <a:schemeClr val="tx2"/>
                </a:solidFill>
              </a:rPr>
              <a:t>Problem: </a:t>
            </a:r>
            <a:r>
              <a:rPr kumimoji="1" lang="en-US" b="0" dirty="0" smtClean="0">
                <a:solidFill>
                  <a:schemeClr val="tx2"/>
                </a:solidFill>
              </a:rPr>
              <a:t>materials  synthesis simulations require </a:t>
            </a:r>
            <a:r>
              <a:rPr kumimoji="1" lang="en-US" b="0" dirty="0">
                <a:solidFill>
                  <a:schemeClr val="tx2"/>
                </a:solidFill>
              </a:rPr>
              <a:t>accurate </a:t>
            </a:r>
            <a:r>
              <a:rPr kumimoji="1" lang="en-US" b="0" dirty="0" smtClean="0">
                <a:solidFill>
                  <a:schemeClr val="tx2"/>
                </a:solidFill>
              </a:rPr>
              <a:t>reaction rates on &gt;10</a:t>
            </a:r>
            <a:r>
              <a:rPr kumimoji="1" lang="en-US" b="0" baseline="30000" dirty="0" smtClean="0">
                <a:solidFill>
                  <a:schemeClr val="tx2"/>
                </a:solidFill>
              </a:rPr>
              <a:t>5</a:t>
            </a:r>
            <a:r>
              <a:rPr kumimoji="1" lang="en-US" b="0" dirty="0" smtClean="0">
                <a:solidFill>
                  <a:schemeClr val="tx2"/>
                </a:solidFill>
              </a:rPr>
              <a:t> atoms (10 nm cube) </a:t>
            </a:r>
            <a:r>
              <a:rPr kumimoji="1" lang="en-US" b="0" dirty="0">
                <a:solidFill>
                  <a:schemeClr val="tx2"/>
                </a:solidFill>
              </a:rPr>
              <a:t>for </a:t>
            </a:r>
            <a:r>
              <a:rPr kumimoji="1" lang="en-US" b="0" dirty="0" err="1">
                <a:solidFill>
                  <a:schemeClr val="tx2"/>
                </a:solidFill>
              </a:rPr>
              <a:t>100’s</a:t>
            </a:r>
            <a:r>
              <a:rPr kumimoji="1" lang="en-US" b="0" dirty="0">
                <a:solidFill>
                  <a:schemeClr val="tx2"/>
                </a:solidFill>
              </a:rPr>
              <a:t> of </a:t>
            </a:r>
            <a:r>
              <a:rPr kumimoji="1" lang="en-US" b="0" dirty="0" smtClean="0">
                <a:solidFill>
                  <a:schemeClr val="tx2"/>
                </a:solidFill>
              </a:rPr>
              <a:t>nanoseconds at T = 100-</a:t>
            </a:r>
            <a:r>
              <a:rPr kumimoji="1" lang="en-US" b="0" dirty="0" err="1" smtClean="0">
                <a:solidFill>
                  <a:schemeClr val="tx2"/>
                </a:solidFill>
              </a:rPr>
              <a:t>900C</a:t>
            </a:r>
            <a:endParaRPr kumimoji="1" lang="en-US" b="0" dirty="0">
              <a:solidFill>
                <a:schemeClr val="tx2"/>
              </a:solidFill>
            </a:endParaRPr>
          </a:p>
        </p:txBody>
      </p:sp>
      <p:sp>
        <p:nvSpPr>
          <p:cNvPr id="2" name="TextBox 1"/>
          <p:cNvSpPr txBox="1"/>
          <p:nvPr/>
        </p:nvSpPr>
        <p:spPr>
          <a:xfrm>
            <a:off x="228601" y="1519535"/>
            <a:ext cx="8839200" cy="830997"/>
          </a:xfrm>
          <a:prstGeom prst="rect">
            <a:avLst/>
          </a:prstGeom>
          <a:noFill/>
        </p:spPr>
        <p:txBody>
          <a:bodyPr wrap="square" rtlCol="0">
            <a:spAutoFit/>
          </a:bodyPr>
          <a:lstStyle/>
          <a:p>
            <a:r>
              <a:rPr lang="en-US" sz="2400" b="0" dirty="0" smtClean="0"/>
              <a:t>QM can not handle such large systems </a:t>
            </a:r>
          </a:p>
          <a:p>
            <a:r>
              <a:rPr lang="en-US" sz="2400" b="0" dirty="0" smtClean="0"/>
              <a:t>Also has problems at high Temperature   </a:t>
            </a:r>
            <a:endParaRPr lang="en-US" sz="2400" b="0" dirty="0"/>
          </a:p>
        </p:txBody>
      </p:sp>
    </p:spTree>
    <p:extLst>
      <p:ext uri="{BB962C8B-B14F-4D97-AF65-F5344CB8AC3E}">
        <p14:creationId xmlns:p14="http://schemas.microsoft.com/office/powerpoint/2010/main" val="39138746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3730" name="Rectangle 2"/>
          <p:cNvSpPr>
            <a:spLocks noGrp="1" noChangeArrowheads="1"/>
          </p:cNvSpPr>
          <p:nvPr>
            <p:ph type="title" idx="4294967295"/>
          </p:nvPr>
        </p:nvSpPr>
        <p:spPr bwMode="auto">
          <a:xfrm>
            <a:off x="0" y="0"/>
            <a:ext cx="9144000" cy="1295400"/>
          </a:xfrm>
          <a:prstGeom prst="rect">
            <a:avLst/>
          </a:prstGeom>
          <a:solidFill>
            <a:srgbClr val="FFCC00"/>
          </a:solidFill>
          <a:ln>
            <a:noFill/>
            <a:miter lim="800000"/>
            <a:headEnd/>
            <a:tailEnd/>
          </a:ln>
        </p:spPr>
        <p:txBody>
          <a:bodyPr/>
          <a:lstStyle/>
          <a:p>
            <a:r>
              <a:rPr kumimoji="1" lang="en-US" b="0" dirty="0">
                <a:solidFill>
                  <a:schemeClr val="tx2"/>
                </a:solidFill>
              </a:rPr>
              <a:t>Problem: </a:t>
            </a:r>
            <a:r>
              <a:rPr kumimoji="1" lang="en-US" b="0" dirty="0" smtClean="0">
                <a:solidFill>
                  <a:schemeClr val="tx2"/>
                </a:solidFill>
              </a:rPr>
              <a:t>materials  synthesis simulations require </a:t>
            </a:r>
            <a:r>
              <a:rPr kumimoji="1" lang="en-US" b="0" dirty="0">
                <a:solidFill>
                  <a:schemeClr val="tx2"/>
                </a:solidFill>
              </a:rPr>
              <a:t>accurate </a:t>
            </a:r>
            <a:r>
              <a:rPr kumimoji="1" lang="en-US" b="0" dirty="0" smtClean="0">
                <a:solidFill>
                  <a:schemeClr val="tx2"/>
                </a:solidFill>
              </a:rPr>
              <a:t>reaction rates on &gt;10</a:t>
            </a:r>
            <a:r>
              <a:rPr kumimoji="1" lang="en-US" b="0" baseline="30000" dirty="0" smtClean="0">
                <a:solidFill>
                  <a:schemeClr val="tx2"/>
                </a:solidFill>
              </a:rPr>
              <a:t>5</a:t>
            </a:r>
            <a:r>
              <a:rPr kumimoji="1" lang="en-US" b="0" dirty="0" smtClean="0">
                <a:solidFill>
                  <a:schemeClr val="tx2"/>
                </a:solidFill>
              </a:rPr>
              <a:t> atoms (10 nm cube) </a:t>
            </a:r>
            <a:r>
              <a:rPr kumimoji="1" lang="en-US" b="0" dirty="0">
                <a:solidFill>
                  <a:schemeClr val="tx2"/>
                </a:solidFill>
              </a:rPr>
              <a:t>for </a:t>
            </a:r>
            <a:r>
              <a:rPr kumimoji="1" lang="en-US" b="0" dirty="0" err="1">
                <a:solidFill>
                  <a:schemeClr val="tx2"/>
                </a:solidFill>
              </a:rPr>
              <a:t>100’s</a:t>
            </a:r>
            <a:r>
              <a:rPr kumimoji="1" lang="en-US" b="0" dirty="0">
                <a:solidFill>
                  <a:schemeClr val="tx2"/>
                </a:solidFill>
              </a:rPr>
              <a:t> of </a:t>
            </a:r>
            <a:r>
              <a:rPr kumimoji="1" lang="en-US" b="0" dirty="0" smtClean="0">
                <a:solidFill>
                  <a:schemeClr val="tx2"/>
                </a:solidFill>
              </a:rPr>
              <a:t>nanoseconds at T = 100-</a:t>
            </a:r>
            <a:r>
              <a:rPr kumimoji="1" lang="en-US" b="0" dirty="0" err="1" smtClean="0">
                <a:solidFill>
                  <a:schemeClr val="tx2"/>
                </a:solidFill>
              </a:rPr>
              <a:t>900C</a:t>
            </a:r>
            <a:endParaRPr kumimoji="1" lang="en-US" b="0" dirty="0">
              <a:solidFill>
                <a:schemeClr val="tx2"/>
              </a:solidFill>
            </a:endParaRPr>
          </a:p>
        </p:txBody>
      </p:sp>
      <p:sp>
        <p:nvSpPr>
          <p:cNvPr id="10313731" name="Text Box 3"/>
          <p:cNvSpPr txBox="1">
            <a:spLocks noChangeArrowheads="1"/>
          </p:cNvSpPr>
          <p:nvPr/>
        </p:nvSpPr>
        <p:spPr bwMode="auto">
          <a:xfrm>
            <a:off x="0" y="2521825"/>
            <a:ext cx="9144000" cy="830975"/>
          </a:xfrm>
          <a:prstGeom prst="rect">
            <a:avLst/>
          </a:prstGeom>
          <a:solidFill>
            <a:schemeClr val="hlink"/>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p>
            <a:pPr>
              <a:spcBef>
                <a:spcPct val="50000"/>
              </a:spcBef>
            </a:pPr>
            <a:r>
              <a:rPr kumimoji="1" lang="en-US" sz="2400" b="0" dirty="0">
                <a:solidFill>
                  <a:srgbClr val="000000"/>
                </a:solidFill>
                <a:latin typeface="Arial" charset="0"/>
                <a:ea typeface="ＭＳ Ｐゴシック" pitchFamily="34" charset="-128"/>
                <a:cs typeface="Arial" charset="0"/>
              </a:rPr>
              <a:t>Describes reaction mechanisms (transition states and barriers) at </a:t>
            </a:r>
            <a:r>
              <a:rPr kumimoji="1" lang="en-US" sz="2400" b="0" dirty="0" smtClean="0">
                <a:solidFill>
                  <a:srgbClr val="000000"/>
                </a:solidFill>
                <a:latin typeface="Arial" charset="0"/>
                <a:ea typeface="ＭＳ Ｐゴシック" pitchFamily="34" charset="-128"/>
                <a:cs typeface="Arial" charset="0"/>
              </a:rPr>
              <a:t>~ accuracy </a:t>
            </a:r>
            <a:r>
              <a:rPr kumimoji="1" lang="en-US" sz="2400" b="0" dirty="0">
                <a:solidFill>
                  <a:srgbClr val="000000"/>
                </a:solidFill>
                <a:latin typeface="Arial" charset="0"/>
                <a:ea typeface="ＭＳ Ｐゴシック" pitchFamily="34" charset="-128"/>
                <a:cs typeface="Arial" charset="0"/>
              </a:rPr>
              <a:t>of QM at computation costs </a:t>
            </a:r>
            <a:r>
              <a:rPr kumimoji="1" lang="en-US" sz="2400" b="0" dirty="0" smtClean="0">
                <a:solidFill>
                  <a:srgbClr val="000000"/>
                </a:solidFill>
                <a:latin typeface="Arial" charset="0"/>
                <a:ea typeface="ＭＳ Ｐゴシック" pitchFamily="34" charset="-128"/>
                <a:cs typeface="Arial" charset="0"/>
              </a:rPr>
              <a:t>~ ordinary </a:t>
            </a:r>
            <a:r>
              <a:rPr kumimoji="1" lang="en-US" sz="2400" b="0" dirty="0">
                <a:solidFill>
                  <a:srgbClr val="000000"/>
                </a:solidFill>
                <a:latin typeface="Arial" charset="0"/>
                <a:ea typeface="ＭＳ Ｐゴシック" pitchFamily="34" charset="-128"/>
                <a:cs typeface="Arial" charset="0"/>
              </a:rPr>
              <a:t>force </a:t>
            </a:r>
            <a:r>
              <a:rPr kumimoji="1" lang="en-US" sz="2400" b="0" dirty="0" smtClean="0">
                <a:solidFill>
                  <a:srgbClr val="000000"/>
                </a:solidFill>
                <a:latin typeface="Arial" charset="0"/>
                <a:ea typeface="ＭＳ Ｐゴシック" pitchFamily="34" charset="-128"/>
                <a:cs typeface="Arial" charset="0"/>
              </a:rPr>
              <a:t>field MD</a:t>
            </a:r>
            <a:endParaRPr kumimoji="1" lang="en-US" sz="2400" b="0" dirty="0">
              <a:solidFill>
                <a:srgbClr val="000000"/>
              </a:solidFill>
              <a:latin typeface="Arial" charset="0"/>
              <a:ea typeface="ＭＳ Ｐゴシック" pitchFamily="34" charset="-128"/>
              <a:cs typeface="Arial" charset="0"/>
            </a:endParaRPr>
          </a:p>
        </p:txBody>
      </p:sp>
      <p:grpSp>
        <p:nvGrpSpPr>
          <p:cNvPr id="10313732" name="Group 4"/>
          <p:cNvGrpSpPr>
            <a:grpSpLocks/>
          </p:cNvGrpSpPr>
          <p:nvPr/>
        </p:nvGrpSpPr>
        <p:grpSpPr bwMode="auto">
          <a:xfrm>
            <a:off x="533400" y="3429000"/>
            <a:ext cx="7820025" cy="1422400"/>
            <a:chOff x="404" y="672"/>
            <a:chExt cx="4926" cy="896"/>
          </a:xfrm>
        </p:grpSpPr>
        <p:graphicFrame>
          <p:nvGraphicFramePr>
            <p:cNvPr id="10313733" name="Object 5"/>
            <p:cNvGraphicFramePr>
              <a:graphicFrameLocks noChangeAspect="1"/>
            </p:cNvGraphicFramePr>
            <p:nvPr/>
          </p:nvGraphicFramePr>
          <p:xfrm>
            <a:off x="775" y="672"/>
            <a:ext cx="2118" cy="288"/>
          </p:xfrm>
          <a:graphic>
            <a:graphicData uri="http://schemas.openxmlformats.org/presentationml/2006/ole">
              <mc:AlternateContent xmlns:mc="http://schemas.openxmlformats.org/markup-compatibility/2006">
                <mc:Choice xmlns:v="urn:schemas-microsoft-com:vml" Requires="v">
                  <p:oleObj spid="_x0000_s10833954" name="Equation" r:id="rId4" imgW="1434960" imgH="190440" progId="Equation.3">
                    <p:embed/>
                  </p:oleObj>
                </mc:Choice>
                <mc:Fallback>
                  <p:oleObj name="Equation" r:id="rId4" imgW="1434960" imgH="190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 y="672"/>
                          <a:ext cx="2118" cy="288"/>
                        </a:xfrm>
                        <a:prstGeom prst="rect">
                          <a:avLst/>
                        </a:prstGeom>
                        <a:solidFill>
                          <a:schemeClr val="folHlink"/>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3734" name="Text Box 6"/>
            <p:cNvSpPr txBox="1">
              <a:spLocks noChangeArrowheads="1"/>
            </p:cNvSpPr>
            <p:nvPr/>
          </p:nvSpPr>
          <p:spPr bwMode="auto">
            <a:xfrm>
              <a:off x="404" y="1056"/>
              <a:ext cx="1228"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r>
                <a:rPr lang="en-US" b="0">
                  <a:solidFill>
                    <a:srgbClr val="000000"/>
                  </a:solidFill>
                  <a:latin typeface="Arial" charset="0"/>
                  <a:cs typeface="Arial" charset="0"/>
                </a:rPr>
                <a:t>Valence energy</a:t>
              </a:r>
            </a:p>
          </p:txBody>
        </p:sp>
        <p:sp>
          <p:nvSpPr>
            <p:cNvPr id="10313735" name="Text Box 7"/>
            <p:cNvSpPr txBox="1">
              <a:spLocks noChangeArrowheads="1"/>
            </p:cNvSpPr>
            <p:nvPr/>
          </p:nvSpPr>
          <p:spPr bwMode="auto">
            <a:xfrm>
              <a:off x="3410" y="696"/>
              <a:ext cx="1920" cy="8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1" tIns="46026" rIns="92051" bIns="46026">
              <a:spAutoFit/>
            </a:bodyPr>
            <a:lstStyle/>
            <a:p>
              <a:r>
                <a:rPr lang="en-US" b="0">
                  <a:solidFill>
                    <a:srgbClr val="003366"/>
                  </a:solidFill>
                  <a:latin typeface="Arial" charset="0"/>
                  <a:cs typeface="Arial" charset="0"/>
                </a:rPr>
                <a:t>short distance Pauli Repulsion + long range dispersion</a:t>
              </a:r>
            </a:p>
            <a:p>
              <a:r>
                <a:rPr lang="en-US" b="0">
                  <a:solidFill>
                    <a:srgbClr val="800000"/>
                  </a:solidFill>
                  <a:latin typeface="Arial" charset="0"/>
                  <a:cs typeface="Arial" charset="0"/>
                </a:rPr>
                <a:t>(pairwise Morse function)</a:t>
              </a:r>
            </a:p>
          </p:txBody>
        </p:sp>
        <p:sp>
          <p:nvSpPr>
            <p:cNvPr id="10313736" name="Line 8"/>
            <p:cNvSpPr>
              <a:spLocks noChangeShapeType="1"/>
            </p:cNvSpPr>
            <p:nvPr/>
          </p:nvSpPr>
          <p:spPr bwMode="auto">
            <a:xfrm flipV="1">
              <a:off x="1146" y="960"/>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solidFill>
                  <a:srgbClr val="000000"/>
                </a:solidFill>
              </a:endParaRPr>
            </a:p>
          </p:txBody>
        </p:sp>
        <p:sp>
          <p:nvSpPr>
            <p:cNvPr id="10313737" name="Line 9"/>
            <p:cNvSpPr>
              <a:spLocks noChangeShapeType="1"/>
            </p:cNvSpPr>
            <p:nvPr/>
          </p:nvSpPr>
          <p:spPr bwMode="auto">
            <a:xfrm flipH="1" flipV="1">
              <a:off x="2010" y="874"/>
              <a:ext cx="211" cy="4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313738" name="Line 10"/>
            <p:cNvSpPr>
              <a:spLocks noChangeShapeType="1"/>
            </p:cNvSpPr>
            <p:nvPr/>
          </p:nvSpPr>
          <p:spPr bwMode="auto">
            <a:xfrm flipH="1" flipV="1">
              <a:off x="2869" y="832"/>
              <a:ext cx="573"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313739" name="Text Box 11"/>
            <p:cNvSpPr txBox="1">
              <a:spLocks noChangeArrowheads="1"/>
            </p:cNvSpPr>
            <p:nvPr/>
          </p:nvSpPr>
          <p:spPr bwMode="auto">
            <a:xfrm>
              <a:off x="1690" y="1318"/>
              <a:ext cx="1520" cy="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r>
                <a:rPr lang="en-US" b="0">
                  <a:solidFill>
                    <a:srgbClr val="000000"/>
                  </a:solidFill>
                  <a:latin typeface="Arial" charset="0"/>
                  <a:cs typeface="Arial" charset="0"/>
                </a:rPr>
                <a:t>Electrostatic energy</a:t>
              </a:r>
            </a:p>
          </p:txBody>
        </p:sp>
      </p:grpSp>
      <p:sp>
        <p:nvSpPr>
          <p:cNvPr id="10313740" name="Rectangle 12"/>
          <p:cNvSpPr>
            <a:spLocks noChangeArrowheads="1"/>
          </p:cNvSpPr>
          <p:nvPr/>
        </p:nvSpPr>
        <p:spPr bwMode="auto">
          <a:xfrm>
            <a:off x="0" y="4800600"/>
            <a:ext cx="5562600" cy="19050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4" tIns="44439" rIns="90464" bIns="44439"/>
          <a:lstStyle/>
          <a:p>
            <a:pPr algn="ctr" eaLnBrk="1" hangingPunct="1">
              <a:buSzPct val="100000"/>
            </a:pPr>
            <a:r>
              <a:rPr lang="en-US" b="0">
                <a:solidFill>
                  <a:srgbClr val="3333CC"/>
                </a:solidFill>
                <a:latin typeface="Arial" charset="0"/>
              </a:rPr>
              <a:t>bonds break, form smoothly</a:t>
            </a:r>
          </a:p>
          <a:p>
            <a:pPr algn="ctr" eaLnBrk="1" hangingPunct="1">
              <a:buSzPct val="100000"/>
            </a:pPr>
            <a:r>
              <a:rPr lang="en-US" b="0">
                <a:solidFill>
                  <a:srgbClr val="3333CC"/>
                </a:solidFill>
                <a:latin typeface="Arial" charset="0"/>
              </a:rPr>
              <a:t>Accurate description reaction barriers.</a:t>
            </a:r>
            <a:r>
              <a:rPr lang="en-US" b="0">
                <a:solidFill>
                  <a:srgbClr val="000000"/>
                </a:solidFill>
                <a:latin typeface="Arial" charset="0"/>
              </a:rPr>
              <a:t>  </a:t>
            </a:r>
          </a:p>
          <a:p>
            <a:pPr algn="ctr" eaLnBrk="1" hangingPunct="1">
              <a:buSzPct val="100000"/>
            </a:pPr>
            <a:r>
              <a:rPr lang="en-US" b="0">
                <a:solidFill>
                  <a:srgbClr val="3333CC"/>
                </a:solidFill>
                <a:latin typeface="Arial" charset="0"/>
              </a:rPr>
              <a:t>charges change smoothly as reactions proceed</a:t>
            </a:r>
          </a:p>
          <a:p>
            <a:pPr algn="ctr" eaLnBrk="1" hangingPunct="1">
              <a:buSzPct val="100000"/>
            </a:pPr>
            <a:r>
              <a:rPr lang="en-US" b="0">
                <a:solidFill>
                  <a:srgbClr val="3333CC"/>
                </a:solidFill>
                <a:latin typeface="Arial" charset="0"/>
              </a:rPr>
              <a:t>All parameters from quantum mechanics</a:t>
            </a:r>
          </a:p>
          <a:p>
            <a:pPr algn="ctr" eaLnBrk="1" hangingPunct="1">
              <a:buSzPct val="100000"/>
            </a:pPr>
            <a:r>
              <a:rPr lang="en-US" b="0">
                <a:solidFill>
                  <a:srgbClr val="009900"/>
                </a:solidFill>
                <a:latin typeface="Arial" charset="0"/>
              </a:rPr>
              <a:t>ReaxFF describes reactive processes </a:t>
            </a:r>
          </a:p>
          <a:p>
            <a:pPr algn="ctr" eaLnBrk="1" hangingPunct="1">
              <a:buSzPct val="100000"/>
            </a:pPr>
            <a:r>
              <a:rPr lang="en-US" b="0">
                <a:solidFill>
                  <a:srgbClr val="009900"/>
                </a:solidFill>
                <a:latin typeface="Arial" charset="0"/>
              </a:rPr>
              <a:t>for 1000s to millions of atoms </a:t>
            </a:r>
          </a:p>
        </p:txBody>
      </p:sp>
      <p:sp>
        <p:nvSpPr>
          <p:cNvPr id="10313741" name="Text Box 13"/>
          <p:cNvSpPr txBox="1">
            <a:spLocks noChangeArrowheads="1"/>
          </p:cNvSpPr>
          <p:nvPr/>
        </p:nvSpPr>
        <p:spPr bwMode="auto">
          <a:xfrm>
            <a:off x="0" y="1828800"/>
            <a:ext cx="9131300" cy="461643"/>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9" rIns="91416" bIns="45709">
            <a:spAutoFit/>
          </a:bodyPr>
          <a:lstStyle/>
          <a:p>
            <a:pPr algn="ctr">
              <a:spcBef>
                <a:spcPct val="50000"/>
              </a:spcBef>
            </a:pPr>
            <a:r>
              <a:rPr kumimoji="1" lang="en-US" sz="2400" b="0" dirty="0" smtClean="0">
                <a:solidFill>
                  <a:srgbClr val="000000"/>
                </a:solidFill>
                <a:latin typeface="Arial" charset="0"/>
                <a:cs typeface="Arial" charset="0"/>
              </a:rPr>
              <a:t>To solve this problem we developed: </a:t>
            </a:r>
            <a:r>
              <a:rPr kumimoji="1" lang="en-US" sz="2400" b="0" dirty="0">
                <a:solidFill>
                  <a:srgbClr val="000000"/>
                </a:solidFill>
                <a:latin typeface="Arial" charset="0"/>
                <a:cs typeface="Arial" charset="0"/>
              </a:rPr>
              <a:t>ReaxFF reactive force field</a:t>
            </a:r>
          </a:p>
        </p:txBody>
      </p:sp>
      <p:grpSp>
        <p:nvGrpSpPr>
          <p:cNvPr id="10313742" name="Group 14"/>
          <p:cNvGrpSpPr>
            <a:grpSpLocks/>
          </p:cNvGrpSpPr>
          <p:nvPr/>
        </p:nvGrpSpPr>
        <p:grpSpPr bwMode="auto">
          <a:xfrm>
            <a:off x="5562600" y="4495800"/>
            <a:ext cx="3733800" cy="2408238"/>
            <a:chOff x="144" y="2592"/>
            <a:chExt cx="2352" cy="1517"/>
          </a:xfrm>
        </p:grpSpPr>
        <p:sp>
          <p:nvSpPr>
            <p:cNvPr id="10313743" name="Freeform 15"/>
            <p:cNvSpPr>
              <a:spLocks/>
            </p:cNvSpPr>
            <p:nvPr/>
          </p:nvSpPr>
          <p:spPr bwMode="auto">
            <a:xfrm>
              <a:off x="576" y="2592"/>
              <a:ext cx="1920" cy="1200"/>
            </a:xfrm>
            <a:custGeom>
              <a:avLst/>
              <a:gdLst>
                <a:gd name="T0" fmla="*/ 0 w 4033"/>
                <a:gd name="T1" fmla="*/ 0 h 2737"/>
                <a:gd name="T2" fmla="*/ 0 w 4033"/>
                <a:gd name="T3" fmla="*/ 2736 h 2737"/>
                <a:gd name="T4" fmla="*/ 4032 w 4033"/>
                <a:gd name="T5" fmla="*/ 2736 h 2737"/>
              </a:gdLst>
              <a:ahLst/>
              <a:cxnLst>
                <a:cxn ang="0">
                  <a:pos x="T0" y="T1"/>
                </a:cxn>
                <a:cxn ang="0">
                  <a:pos x="T2" y="T3"/>
                </a:cxn>
                <a:cxn ang="0">
                  <a:pos x="T4" y="T5"/>
                </a:cxn>
              </a:cxnLst>
              <a:rect l="0" t="0" r="r" b="b"/>
              <a:pathLst>
                <a:path w="4033" h="2737">
                  <a:moveTo>
                    <a:pt x="0" y="0"/>
                  </a:moveTo>
                  <a:lnTo>
                    <a:pt x="0" y="2736"/>
                  </a:lnTo>
                  <a:lnTo>
                    <a:pt x="4032" y="2736"/>
                  </a:lnTo>
                </a:path>
              </a:pathLst>
            </a:custGeom>
            <a:noFill/>
            <a:ln w="28575"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3744" name="Rectangle 16"/>
            <p:cNvSpPr>
              <a:spLocks noChangeArrowheads="1"/>
            </p:cNvSpPr>
            <p:nvPr/>
          </p:nvSpPr>
          <p:spPr bwMode="auto">
            <a:xfrm rot="16200000">
              <a:off x="66" y="3102"/>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Time</a:t>
              </a:r>
            </a:p>
          </p:txBody>
        </p:sp>
        <p:sp>
          <p:nvSpPr>
            <p:cNvPr id="10313745" name="Rectangle 17"/>
            <p:cNvSpPr>
              <a:spLocks noChangeArrowheads="1"/>
            </p:cNvSpPr>
            <p:nvPr/>
          </p:nvSpPr>
          <p:spPr bwMode="auto">
            <a:xfrm>
              <a:off x="1248" y="3936"/>
              <a:ext cx="4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Distance</a:t>
              </a:r>
            </a:p>
          </p:txBody>
        </p:sp>
        <p:sp>
          <p:nvSpPr>
            <p:cNvPr id="10313746" name="Rectangle 18"/>
            <p:cNvSpPr>
              <a:spLocks noChangeArrowheads="1"/>
            </p:cNvSpPr>
            <p:nvPr/>
          </p:nvSpPr>
          <p:spPr bwMode="auto">
            <a:xfrm>
              <a:off x="624" y="3840"/>
              <a:ext cx="5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Ångstrom</a:t>
              </a:r>
            </a:p>
          </p:txBody>
        </p:sp>
        <p:sp>
          <p:nvSpPr>
            <p:cNvPr id="10313747" name="Rectangle 19"/>
            <p:cNvSpPr>
              <a:spLocks noChangeArrowheads="1"/>
            </p:cNvSpPr>
            <p:nvPr/>
          </p:nvSpPr>
          <p:spPr bwMode="auto">
            <a:xfrm>
              <a:off x="1824" y="3792"/>
              <a:ext cx="5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Kilometres</a:t>
              </a:r>
            </a:p>
          </p:txBody>
        </p:sp>
        <p:sp>
          <p:nvSpPr>
            <p:cNvPr id="10313748" name="Rectangle 20"/>
            <p:cNvSpPr>
              <a:spLocks noChangeArrowheads="1"/>
            </p:cNvSpPr>
            <p:nvPr/>
          </p:nvSpPr>
          <p:spPr bwMode="auto">
            <a:xfrm>
              <a:off x="240" y="3504"/>
              <a:ext cx="3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10</a:t>
              </a:r>
              <a:r>
                <a:rPr lang="en-US" sz="1200" b="0" baseline="30000">
                  <a:solidFill>
                    <a:srgbClr val="000000"/>
                  </a:solidFill>
                  <a:latin typeface="Arial" charset="0"/>
                  <a:cs typeface="Arial" charset="0"/>
                </a:rPr>
                <a:t>-15</a:t>
              </a:r>
              <a:endParaRPr lang="en-US" sz="1200" b="0">
                <a:solidFill>
                  <a:srgbClr val="000000"/>
                </a:solidFill>
                <a:latin typeface="Arial" charset="0"/>
                <a:cs typeface="Arial" charset="0"/>
              </a:endParaRPr>
            </a:p>
          </p:txBody>
        </p:sp>
        <p:sp>
          <p:nvSpPr>
            <p:cNvPr id="10313749" name="Rectangle 21"/>
            <p:cNvSpPr>
              <a:spLocks noChangeArrowheads="1"/>
            </p:cNvSpPr>
            <p:nvPr/>
          </p:nvSpPr>
          <p:spPr bwMode="auto">
            <a:xfrm>
              <a:off x="240" y="2640"/>
              <a:ext cx="3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1200" b="0">
                  <a:solidFill>
                    <a:srgbClr val="000000"/>
                  </a:solidFill>
                  <a:latin typeface="Arial" charset="0"/>
                  <a:cs typeface="Arial" charset="0"/>
                </a:rPr>
                <a:t>years</a:t>
              </a:r>
            </a:p>
          </p:txBody>
        </p:sp>
        <p:sp>
          <p:nvSpPr>
            <p:cNvPr id="10313750" name="AutoShape 22"/>
            <p:cNvSpPr>
              <a:spLocks noChangeArrowheads="1"/>
            </p:cNvSpPr>
            <p:nvPr/>
          </p:nvSpPr>
          <p:spPr bwMode="auto">
            <a:xfrm>
              <a:off x="672" y="3456"/>
              <a:ext cx="384" cy="256"/>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nchor="ctr"/>
            <a:lstStyle/>
            <a:p>
              <a:pPr algn="ctr" eaLnBrk="1" hangingPunct="1"/>
              <a:r>
                <a:rPr lang="en-US" sz="1600" b="0">
                  <a:solidFill>
                    <a:srgbClr val="000000"/>
                  </a:solidFill>
                  <a:latin typeface="Arial" charset="0"/>
                  <a:cs typeface="Arial" charset="0"/>
                </a:rPr>
                <a:t>QC</a:t>
              </a:r>
            </a:p>
          </p:txBody>
        </p:sp>
        <p:sp>
          <p:nvSpPr>
            <p:cNvPr id="10313751" name="AutoShape 23"/>
            <p:cNvSpPr>
              <a:spLocks noChangeArrowheads="1"/>
            </p:cNvSpPr>
            <p:nvPr/>
          </p:nvSpPr>
          <p:spPr bwMode="auto">
            <a:xfrm>
              <a:off x="1248" y="3120"/>
              <a:ext cx="432" cy="256"/>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nchor="ctr"/>
            <a:lstStyle/>
            <a:p>
              <a:pPr algn="ctr" eaLnBrk="1" hangingPunct="1"/>
              <a:r>
                <a:rPr lang="en-US" sz="1600" b="0">
                  <a:solidFill>
                    <a:srgbClr val="000000"/>
                  </a:solidFill>
                  <a:latin typeface="Arial" charset="0"/>
                  <a:cs typeface="Arial" charset="0"/>
                </a:rPr>
                <a:t>MD</a:t>
              </a:r>
            </a:p>
          </p:txBody>
        </p:sp>
        <p:sp>
          <p:nvSpPr>
            <p:cNvPr id="10313752" name="AutoShape 24"/>
            <p:cNvSpPr>
              <a:spLocks noChangeArrowheads="1"/>
            </p:cNvSpPr>
            <p:nvPr/>
          </p:nvSpPr>
          <p:spPr bwMode="auto">
            <a:xfrm>
              <a:off x="1584" y="2880"/>
              <a:ext cx="480" cy="256"/>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nchor="ctr"/>
            <a:lstStyle/>
            <a:p>
              <a:pPr algn="ctr" eaLnBrk="1" hangingPunct="1"/>
              <a:r>
                <a:rPr lang="en-US" sz="1600" b="0">
                  <a:solidFill>
                    <a:srgbClr val="000000"/>
                  </a:solidFill>
                  <a:latin typeface="Arial" charset="0"/>
                  <a:cs typeface="Arial" charset="0"/>
                </a:rPr>
                <a:t>MESO</a:t>
              </a:r>
            </a:p>
          </p:txBody>
        </p:sp>
        <p:sp>
          <p:nvSpPr>
            <p:cNvPr id="10313753" name="AutoShape 25"/>
            <p:cNvSpPr>
              <a:spLocks noChangeArrowheads="1"/>
            </p:cNvSpPr>
            <p:nvPr/>
          </p:nvSpPr>
          <p:spPr bwMode="auto">
            <a:xfrm>
              <a:off x="1824" y="2640"/>
              <a:ext cx="528" cy="288"/>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nchor="ctr"/>
            <a:lstStyle/>
            <a:p>
              <a:pPr algn="ctr" eaLnBrk="1" hangingPunct="1"/>
              <a:r>
                <a:rPr lang="en-US" sz="1600" b="0">
                  <a:solidFill>
                    <a:srgbClr val="000000"/>
                  </a:solidFill>
                  <a:latin typeface="Arial" charset="0"/>
                  <a:cs typeface="Arial" charset="0"/>
                </a:rPr>
                <a:t>MACRO</a:t>
              </a:r>
            </a:p>
          </p:txBody>
        </p:sp>
        <p:sp>
          <p:nvSpPr>
            <p:cNvPr id="10313754" name="AutoShape 26"/>
            <p:cNvSpPr>
              <a:spLocks noChangeArrowheads="1"/>
            </p:cNvSpPr>
            <p:nvPr/>
          </p:nvSpPr>
          <p:spPr bwMode="auto">
            <a:xfrm>
              <a:off x="912" y="3264"/>
              <a:ext cx="576" cy="304"/>
            </a:xfrm>
            <a:prstGeom prst="roundRect">
              <a:avLst>
                <a:gd name="adj" fmla="val 12495"/>
              </a:avLst>
            </a:prstGeom>
            <a:solidFill>
              <a:schemeClr val="accent1"/>
            </a:solidFill>
            <a:ln w="508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nchor="ctr"/>
            <a:lstStyle/>
            <a:p>
              <a:pPr algn="ctr" eaLnBrk="1" hangingPunct="1"/>
              <a:r>
                <a:rPr lang="en-US" sz="1600" b="0">
                  <a:solidFill>
                    <a:srgbClr val="99154B"/>
                  </a:solidFill>
                  <a:latin typeface="Arial" charset="0"/>
                  <a:cs typeface="Arial" charset="0"/>
                </a:rPr>
                <a:t>ReaxFF</a:t>
              </a:r>
              <a:endParaRPr lang="en-US" sz="1600" b="0">
                <a:solidFill>
                  <a:srgbClr val="000000"/>
                </a:solidFill>
                <a:latin typeface="Arial" charset="0"/>
                <a:cs typeface="Arial" charset="0"/>
              </a:endParaRPr>
            </a:p>
          </p:txBody>
        </p:sp>
      </p:grpSp>
      <p:sp>
        <p:nvSpPr>
          <p:cNvPr id="2" name="TextBox 1"/>
          <p:cNvSpPr txBox="1"/>
          <p:nvPr/>
        </p:nvSpPr>
        <p:spPr>
          <a:xfrm>
            <a:off x="228601" y="1366319"/>
            <a:ext cx="8839200" cy="461665"/>
          </a:xfrm>
          <a:prstGeom prst="rect">
            <a:avLst/>
          </a:prstGeom>
          <a:noFill/>
        </p:spPr>
        <p:txBody>
          <a:bodyPr wrap="square" rtlCol="0">
            <a:spAutoFit/>
          </a:bodyPr>
          <a:lstStyle/>
          <a:p>
            <a:r>
              <a:rPr lang="en-US" sz="2400" b="0" dirty="0" smtClean="0"/>
              <a:t>QM not handle such large systems has problems at high Temperature   </a:t>
            </a:r>
            <a:endParaRPr lang="en-US" sz="2400" b="0" dirty="0"/>
          </a:p>
        </p:txBody>
      </p:sp>
    </p:spTree>
    <p:extLst>
      <p:ext uri="{BB962C8B-B14F-4D97-AF65-F5344CB8AC3E}">
        <p14:creationId xmlns:p14="http://schemas.microsoft.com/office/powerpoint/2010/main" val="44064735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9874" name="Text Box 2"/>
          <p:cNvSpPr txBox="1">
            <a:spLocks noChangeArrowheads="1"/>
          </p:cNvSpPr>
          <p:nvPr/>
        </p:nvSpPr>
        <p:spPr bwMode="auto">
          <a:xfrm>
            <a:off x="0" y="914400"/>
            <a:ext cx="9144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r>
              <a:rPr lang="en-GB" sz="2400" b="0">
                <a:solidFill>
                  <a:srgbClr val="CC0000"/>
                </a:solidFill>
                <a:latin typeface="Arial" charset="0"/>
                <a:cs typeface="Arial" charset="0"/>
              </a:rPr>
              <a:t>ReaxFF automatically handles coordination changes and oxidation states associated with reactions, thus </a:t>
            </a:r>
            <a:r>
              <a:rPr lang="en-GB" sz="2400" b="0">
                <a:solidFill>
                  <a:srgbClr val="3333CC"/>
                </a:solidFill>
                <a:latin typeface="Arial" charset="0"/>
                <a:cs typeface="Arial" charset="0"/>
              </a:rPr>
              <a:t>no discontinuities in energy or forces.</a:t>
            </a:r>
            <a:endParaRPr lang="en-GB" sz="2400" b="0">
              <a:solidFill>
                <a:srgbClr val="000000"/>
              </a:solidFill>
              <a:latin typeface="Arial" charset="0"/>
              <a:cs typeface="Arial" charset="0"/>
            </a:endParaRPr>
          </a:p>
          <a:p>
            <a:r>
              <a:rPr lang="en-GB" sz="2400" b="0">
                <a:solidFill>
                  <a:srgbClr val="1A6134"/>
                </a:solidFill>
                <a:latin typeface="Arial" charset="0"/>
                <a:cs typeface="Arial" charset="0"/>
              </a:rPr>
              <a:t>User does not pre-define reactive sites or reaction pathways (ReaxFF figures it out as the reaction proceeds)</a:t>
            </a:r>
            <a:endParaRPr lang="en-GB" sz="2400" b="0">
              <a:solidFill>
                <a:srgbClr val="CC0000"/>
              </a:solidFill>
              <a:latin typeface="Arial" charset="0"/>
              <a:cs typeface="Arial" charset="0"/>
            </a:endParaRPr>
          </a:p>
          <a:p>
            <a:r>
              <a:rPr lang="en-GB" sz="2400" b="0">
                <a:solidFill>
                  <a:srgbClr val="3333CC"/>
                </a:solidFill>
                <a:latin typeface="Arial" charset="0"/>
                <a:cs typeface="Arial" charset="0"/>
              </a:rPr>
              <a:t>Each element leads to only 1 atom type in the force field. </a:t>
            </a:r>
            <a:r>
              <a:rPr lang="en-US" sz="2400" b="0">
                <a:solidFill>
                  <a:srgbClr val="800000"/>
                </a:solidFill>
                <a:latin typeface="Arial" charset="0"/>
                <a:cs typeface="Arial" charset="0"/>
              </a:rPr>
              <a:t>(same O in O</a:t>
            </a:r>
            <a:r>
              <a:rPr lang="en-US" sz="2400" b="0" baseline="-25000">
                <a:solidFill>
                  <a:srgbClr val="800000"/>
                </a:solidFill>
                <a:latin typeface="Arial" charset="0"/>
                <a:cs typeface="Arial" charset="0"/>
              </a:rPr>
              <a:t>3</a:t>
            </a:r>
            <a:r>
              <a:rPr lang="en-US" sz="2400" b="0">
                <a:solidFill>
                  <a:srgbClr val="800000"/>
                </a:solidFill>
                <a:latin typeface="Arial" charset="0"/>
                <a:cs typeface="Arial" charset="0"/>
              </a:rPr>
              <a:t>, SiO</a:t>
            </a:r>
            <a:r>
              <a:rPr lang="en-US" sz="2400" b="0" baseline="-25000">
                <a:solidFill>
                  <a:srgbClr val="800000"/>
                </a:solidFill>
                <a:latin typeface="Arial" charset="0"/>
                <a:cs typeface="Arial" charset="0"/>
              </a:rPr>
              <a:t>2</a:t>
            </a:r>
            <a:r>
              <a:rPr lang="en-US" sz="2400" b="0">
                <a:solidFill>
                  <a:srgbClr val="800000"/>
                </a:solidFill>
                <a:latin typeface="Arial" charset="0"/>
                <a:cs typeface="Arial" charset="0"/>
              </a:rPr>
              <a:t>, H</a:t>
            </a:r>
            <a:r>
              <a:rPr lang="en-US" sz="2400" b="0" baseline="-25000">
                <a:solidFill>
                  <a:srgbClr val="800000"/>
                </a:solidFill>
                <a:latin typeface="Arial" charset="0"/>
                <a:cs typeface="Arial" charset="0"/>
              </a:rPr>
              <a:t>2</a:t>
            </a:r>
            <a:r>
              <a:rPr lang="en-US" sz="2400" b="0">
                <a:solidFill>
                  <a:srgbClr val="800000"/>
                </a:solidFill>
                <a:latin typeface="Arial" charset="0"/>
                <a:cs typeface="Arial" charset="0"/>
              </a:rPr>
              <a:t>CO, HbO</a:t>
            </a:r>
            <a:r>
              <a:rPr lang="en-US" sz="2400" b="0" baseline="-25000">
                <a:solidFill>
                  <a:srgbClr val="800000"/>
                </a:solidFill>
                <a:latin typeface="Arial" charset="0"/>
                <a:cs typeface="Arial" charset="0"/>
              </a:rPr>
              <a:t>2</a:t>
            </a:r>
            <a:r>
              <a:rPr lang="en-US" sz="2400" b="0">
                <a:solidFill>
                  <a:srgbClr val="800000"/>
                </a:solidFill>
                <a:latin typeface="Arial" charset="0"/>
                <a:cs typeface="Arial" charset="0"/>
              </a:rPr>
              <a:t>, BaTiO</a:t>
            </a:r>
            <a:r>
              <a:rPr lang="en-US" sz="2400" b="0" baseline="-25000">
                <a:solidFill>
                  <a:srgbClr val="800000"/>
                </a:solidFill>
                <a:latin typeface="Arial" charset="0"/>
                <a:cs typeface="Arial" charset="0"/>
              </a:rPr>
              <a:t>3</a:t>
            </a:r>
            <a:r>
              <a:rPr lang="en-US" sz="2400" b="0">
                <a:solidFill>
                  <a:srgbClr val="800000"/>
                </a:solidFill>
                <a:latin typeface="Arial" charset="0"/>
                <a:cs typeface="Arial" charset="0"/>
              </a:rPr>
              <a:t>)</a:t>
            </a:r>
            <a:r>
              <a:rPr lang="en-US" sz="2400" b="0">
                <a:solidFill>
                  <a:srgbClr val="000000"/>
                </a:solidFill>
                <a:latin typeface="Arial" charset="0"/>
                <a:cs typeface="Arial" charset="0"/>
              </a:rPr>
              <a:t> </a:t>
            </a:r>
            <a:r>
              <a:rPr lang="en-GB" sz="2400" b="0">
                <a:solidFill>
                  <a:srgbClr val="CC0000"/>
                </a:solidFill>
                <a:latin typeface="Arial" charset="0"/>
                <a:cs typeface="Arial" charset="0"/>
              </a:rPr>
              <a:t>(we do not pre-designate the CO bond in H</a:t>
            </a:r>
            <a:r>
              <a:rPr lang="en-GB" sz="2400" b="0" baseline="-25000">
                <a:solidFill>
                  <a:srgbClr val="CC0000"/>
                </a:solidFill>
                <a:latin typeface="Arial" charset="0"/>
                <a:cs typeface="Arial" charset="0"/>
              </a:rPr>
              <a:t>2</a:t>
            </a:r>
            <a:r>
              <a:rPr lang="en-GB" sz="2400" b="0">
                <a:solidFill>
                  <a:srgbClr val="CC0000"/>
                </a:solidFill>
                <a:latin typeface="Arial" charset="0"/>
                <a:cs typeface="Arial" charset="0"/>
              </a:rPr>
              <a:t>CO as double and the CO bond in H</a:t>
            </a:r>
            <a:r>
              <a:rPr lang="en-GB" sz="2400" b="0" baseline="-25000">
                <a:solidFill>
                  <a:srgbClr val="CC0000"/>
                </a:solidFill>
                <a:latin typeface="Arial" charset="0"/>
                <a:cs typeface="Arial" charset="0"/>
              </a:rPr>
              <a:t>3</a:t>
            </a:r>
            <a:r>
              <a:rPr lang="en-GB" sz="2400" b="0">
                <a:solidFill>
                  <a:srgbClr val="CC0000"/>
                </a:solidFill>
                <a:latin typeface="Arial" charset="0"/>
                <a:cs typeface="Arial" charset="0"/>
              </a:rPr>
              <a:t>COH as single or in CO as triple, ReaxFF figures this out)</a:t>
            </a:r>
          </a:p>
          <a:p>
            <a:r>
              <a:rPr lang="en-GB" sz="2400" b="0">
                <a:solidFill>
                  <a:srgbClr val="009900"/>
                </a:solidFill>
                <a:latin typeface="Arial" charset="0"/>
                <a:cs typeface="Arial" charset="0"/>
              </a:rPr>
              <a:t>ReaxFF determines equilibrium bond lengths, angles, and charges solely from the chemical environment.</a:t>
            </a:r>
          </a:p>
        </p:txBody>
      </p:sp>
      <p:sp>
        <p:nvSpPr>
          <p:cNvPr id="10319875" name="Rectangle 3"/>
          <p:cNvSpPr>
            <a:spLocks noChangeArrowheads="1"/>
          </p:cNvSpPr>
          <p:nvPr/>
        </p:nvSpPr>
        <p:spPr bwMode="auto">
          <a:xfrm>
            <a:off x="501650" y="-10620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9" rIns="91416" bIns="45709">
            <a:spAutoFit/>
          </a:bodyPr>
          <a:lstStyle/>
          <a:p>
            <a:endParaRPr lang="en-US" b="0">
              <a:solidFill>
                <a:srgbClr val="000000"/>
              </a:solidFill>
              <a:latin typeface="Arial" charset="0"/>
              <a:cs typeface="Arial" charset="0"/>
            </a:endParaRPr>
          </a:p>
        </p:txBody>
      </p:sp>
      <p:sp>
        <p:nvSpPr>
          <p:cNvPr id="10319876" name="Rectangle 4"/>
          <p:cNvSpPr>
            <a:spLocks noGrp="1" noChangeArrowheads="1"/>
          </p:cNvSpPr>
          <p:nvPr>
            <p:ph type="title" idx="4294967295"/>
          </p:nvPr>
        </p:nvSpPr>
        <p:spPr bwMode="auto">
          <a:xfrm>
            <a:off x="0" y="0"/>
            <a:ext cx="9144000" cy="838200"/>
          </a:xfrm>
          <a:prstGeom prst="rect">
            <a:avLst/>
          </a:prstGeom>
          <a:solidFill>
            <a:srgbClr val="FFCC00"/>
          </a:solidFill>
          <a:ln>
            <a:noFill/>
            <a:miter lim="800000"/>
            <a:headEnd/>
            <a:tailEnd/>
          </a:ln>
        </p:spPr>
        <p:txBody>
          <a:bodyPr/>
          <a:lstStyle/>
          <a:p>
            <a:r>
              <a:rPr lang="en-GB" b="0" dirty="0"/>
              <a:t>ReaxFF uses generic rules </a:t>
            </a:r>
            <a:br>
              <a:rPr lang="en-GB" b="0" dirty="0"/>
            </a:br>
            <a:r>
              <a:rPr lang="en-GB" b="0" dirty="0"/>
              <a:t>for all parameters and functional forms</a:t>
            </a:r>
            <a:endParaRPr lang="en-US" b="0" dirty="0"/>
          </a:p>
        </p:txBody>
      </p:sp>
      <p:sp>
        <p:nvSpPr>
          <p:cNvPr id="10319877" name="Text Box 5"/>
          <p:cNvSpPr txBox="1">
            <a:spLocks noChangeArrowheads="1"/>
          </p:cNvSpPr>
          <p:nvPr/>
        </p:nvSpPr>
        <p:spPr bwMode="auto">
          <a:xfrm>
            <a:off x="152400" y="5105400"/>
            <a:ext cx="8736013" cy="457200"/>
          </a:xfrm>
          <a:prstGeom prst="rect">
            <a:avLst/>
          </a:prstGeom>
          <a:solidFill>
            <a:schemeClr val="folHlink"/>
          </a:solidFill>
          <a:ln>
            <a:noFill/>
          </a:ln>
          <a:effectLst/>
          <a:extLs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1" tIns="46026" rIns="92051" bIns="46026" anchor="ctr">
            <a:spAutoFit/>
          </a:bodyPr>
          <a:lstStyle/>
          <a:p>
            <a:pPr algn="ctr"/>
            <a:r>
              <a:rPr lang="en-US" sz="2400" b="0">
                <a:solidFill>
                  <a:srgbClr val="0000CC"/>
                </a:solidFill>
                <a:latin typeface="Arial" charset="0"/>
                <a:cs typeface="Arial" charset="0"/>
              </a:rPr>
              <a:t>Require that One FF reproduces </a:t>
            </a:r>
            <a:r>
              <a:rPr lang="en-US" sz="2400" i="1">
                <a:solidFill>
                  <a:srgbClr val="0000CC"/>
                </a:solidFill>
                <a:latin typeface="Arial" charset="0"/>
                <a:cs typeface="Arial" charset="0"/>
              </a:rPr>
              <a:t>all</a:t>
            </a:r>
            <a:r>
              <a:rPr lang="en-US" sz="2400" b="0">
                <a:solidFill>
                  <a:srgbClr val="0000CC"/>
                </a:solidFill>
                <a:latin typeface="Arial" charset="0"/>
                <a:cs typeface="Arial" charset="0"/>
              </a:rPr>
              <a:t> the ab-initio data (ReaxFF)</a:t>
            </a:r>
          </a:p>
        </p:txBody>
      </p:sp>
      <p:sp>
        <p:nvSpPr>
          <p:cNvPr id="10319878" name="Text Box 6"/>
          <p:cNvSpPr txBox="1">
            <a:spLocks noChangeArrowheads="1"/>
          </p:cNvSpPr>
          <p:nvPr/>
        </p:nvSpPr>
        <p:spPr bwMode="auto">
          <a:xfrm>
            <a:off x="0" y="5670550"/>
            <a:ext cx="9144000" cy="1187450"/>
          </a:xfrm>
          <a:prstGeom prst="rect">
            <a:avLst/>
          </a:prstGeom>
          <a:solidFill>
            <a:srgbClr val="FFFF00"/>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sz="2400" b="0">
                <a:solidFill>
                  <a:srgbClr val="009900"/>
                </a:solidFill>
                <a:cs typeface="Arial" charset="0"/>
              </a:rPr>
              <a:t>Most theorists</a:t>
            </a:r>
            <a:r>
              <a:rPr lang="en-US" sz="2400" b="0">
                <a:solidFill>
                  <a:srgbClr val="CC0000"/>
                </a:solidFill>
                <a:cs typeface="Arial" charset="0"/>
              </a:rPr>
              <a:t> (including me) </a:t>
            </a:r>
            <a:r>
              <a:rPr lang="en-US" sz="2400" b="0">
                <a:solidFill>
                  <a:srgbClr val="009900"/>
                </a:solidFill>
                <a:cs typeface="Arial" charset="0"/>
              </a:rPr>
              <a:t>thought that this would be impossible, hence it would never have been funded by NSF, DOE, or NIH since it was far too risky. (DARPA came through, then ONR, then ARO). </a:t>
            </a:r>
          </a:p>
        </p:txBody>
      </p:sp>
    </p:spTree>
    <p:extLst>
      <p:ext uri="{BB962C8B-B14F-4D97-AF65-F5344CB8AC3E}">
        <p14:creationId xmlns:p14="http://schemas.microsoft.com/office/powerpoint/2010/main" val="386678878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Adri van Duin will describe some of the recent breakthroughs in ReaxFF tomorrow</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79</a:t>
            </a:fld>
            <a:endParaRPr lang="en-US"/>
          </a:p>
        </p:txBody>
      </p:sp>
      <p:sp>
        <p:nvSpPr>
          <p:cNvPr id="4" name="TextBox 3"/>
          <p:cNvSpPr txBox="1"/>
          <p:nvPr/>
        </p:nvSpPr>
        <p:spPr>
          <a:xfrm>
            <a:off x="304800" y="990600"/>
            <a:ext cx="8610600" cy="461665"/>
          </a:xfrm>
          <a:prstGeom prst="rect">
            <a:avLst/>
          </a:prstGeom>
          <a:solidFill>
            <a:srgbClr val="FFFF00"/>
          </a:solidFill>
        </p:spPr>
        <p:txBody>
          <a:bodyPr wrap="square" rtlCol="0">
            <a:spAutoFit/>
          </a:bodyPr>
          <a:lstStyle/>
          <a:p>
            <a:r>
              <a:rPr lang="en-US" sz="2400" dirty="0" smtClean="0"/>
              <a:t>Today I would like to talk about charges and polarization</a:t>
            </a:r>
            <a:endParaRPr lang="en-US" sz="2400" dirty="0"/>
          </a:p>
        </p:txBody>
      </p:sp>
      <p:sp>
        <p:nvSpPr>
          <p:cNvPr id="5" name="TextBox 4"/>
          <p:cNvSpPr txBox="1"/>
          <p:nvPr/>
        </p:nvSpPr>
        <p:spPr>
          <a:xfrm>
            <a:off x="381000" y="1524000"/>
            <a:ext cx="8382000" cy="1200329"/>
          </a:xfrm>
          <a:prstGeom prst="rect">
            <a:avLst/>
          </a:prstGeom>
          <a:noFill/>
        </p:spPr>
        <p:txBody>
          <a:bodyPr wrap="square" rtlCol="0">
            <a:spAutoFit/>
          </a:bodyPr>
          <a:lstStyle/>
          <a:p>
            <a:r>
              <a:rPr lang="en-US" sz="2400" dirty="0" smtClean="0"/>
              <a:t>For applications of FF to predicting docking of ligands to proteins and for interactions of molecular systems it is now standard to use charges from QM</a:t>
            </a:r>
            <a:endParaRPr lang="en-US" sz="2400" dirty="0"/>
          </a:p>
        </p:txBody>
      </p:sp>
      <p:grpSp>
        <p:nvGrpSpPr>
          <p:cNvPr id="8" name="Group 7"/>
          <p:cNvGrpSpPr/>
          <p:nvPr/>
        </p:nvGrpSpPr>
        <p:grpSpPr>
          <a:xfrm>
            <a:off x="533400" y="2819400"/>
            <a:ext cx="8001000" cy="2308324"/>
            <a:chOff x="533400" y="3581400"/>
            <a:chExt cx="8001000" cy="2308324"/>
          </a:xfrm>
        </p:grpSpPr>
        <p:sp>
          <p:nvSpPr>
            <p:cNvPr id="6" name="TextBox 5"/>
            <p:cNvSpPr txBox="1"/>
            <p:nvPr/>
          </p:nvSpPr>
          <p:spPr>
            <a:xfrm>
              <a:off x="533400" y="3581400"/>
              <a:ext cx="8001000" cy="2308324"/>
            </a:xfrm>
            <a:prstGeom prst="rect">
              <a:avLst/>
            </a:prstGeom>
            <a:noFill/>
          </p:spPr>
          <p:txBody>
            <a:bodyPr wrap="square" rtlCol="0">
              <a:spAutoFit/>
            </a:bodyPr>
            <a:lstStyle/>
            <a:p>
              <a:r>
                <a:rPr lang="en-US" sz="2400" dirty="0" smtClean="0"/>
                <a:t>Of course QM leads to much more than just charges, it provides the full 3D distribution of charges, which by solving the Poisson Equation </a:t>
              </a:r>
            </a:p>
            <a:p>
              <a:endParaRPr lang="en-US" sz="2400" dirty="0"/>
            </a:p>
            <a:p>
              <a:r>
                <a:rPr lang="en-US" sz="2400" dirty="0" smtClean="0"/>
                <a:t>gives the full electrostatic potential, </a:t>
              </a:r>
              <a:r>
                <a:rPr lang="el-GR" sz="2400" dirty="0" smtClean="0"/>
                <a:t>φ</a:t>
              </a:r>
              <a:r>
                <a:rPr lang="en-US" sz="2400" dirty="0" smtClean="0"/>
                <a:t>, generated by the density of free charges, </a:t>
              </a:r>
              <a:r>
                <a:rPr lang="el-GR" sz="2400" dirty="0" smtClean="0"/>
                <a:t>ρ</a:t>
              </a:r>
              <a:r>
                <a:rPr lang="en-US" sz="2400" baseline="-25000" dirty="0" smtClean="0"/>
                <a:t>f</a:t>
              </a:r>
              <a:endParaRPr lang="en-US" sz="2400" baseline="-25000" dirty="0"/>
            </a:p>
          </p:txBody>
        </p:sp>
        <p:pic>
          <p:nvPicPr>
            <p:cNvPr id="7" name="Picture 6" descr="Poisson's equation - Wikipedia, the free encyclopedia - Mozilla Firefox"/>
            <p:cNvPicPr>
              <a:picLocks noChangeAspect="1"/>
            </p:cNvPicPr>
            <p:nvPr/>
          </p:nvPicPr>
          <p:blipFill rotWithShape="1">
            <a:blip r:embed="rId2">
              <a:extLst>
                <a:ext uri="{28A0092B-C50C-407E-A947-70E740481C1C}">
                  <a14:useLocalDpi xmlns:a14="http://schemas.microsoft.com/office/drawing/2010/main" val="0"/>
                </a:ext>
              </a:extLst>
            </a:blip>
            <a:srcRect l="16900" t="72478" r="61268" b="21557"/>
            <a:stretch/>
          </p:blipFill>
          <p:spPr>
            <a:xfrm>
              <a:off x="4501702" y="4443210"/>
              <a:ext cx="3943967" cy="713461"/>
            </a:xfrm>
            <a:prstGeom prst="rect">
              <a:avLst/>
            </a:prstGeom>
          </p:spPr>
        </p:pic>
      </p:grpSp>
      <p:sp>
        <p:nvSpPr>
          <p:cNvPr id="9" name="TextBox 8"/>
          <p:cNvSpPr txBox="1"/>
          <p:nvPr/>
        </p:nvSpPr>
        <p:spPr>
          <a:xfrm>
            <a:off x="533400" y="5257800"/>
            <a:ext cx="8153400" cy="1569660"/>
          </a:xfrm>
          <a:prstGeom prst="rect">
            <a:avLst/>
          </a:prstGeom>
          <a:noFill/>
        </p:spPr>
        <p:txBody>
          <a:bodyPr wrap="square" rtlCol="0">
            <a:spAutoFit/>
          </a:bodyPr>
          <a:lstStyle/>
          <a:p>
            <a:r>
              <a:rPr lang="en-US" sz="2400" dirty="0" smtClean="0"/>
              <a:t>But for MD we want to represent this potential with point charges on the atoms</a:t>
            </a:r>
          </a:p>
          <a:p>
            <a:r>
              <a:rPr lang="en-US" sz="2400" dirty="0" smtClean="0"/>
              <a:t>The led to Electrostatically derived charges, the most common approach to extracting QM charges.</a:t>
            </a:r>
            <a:endParaRPr lang="en-US" sz="2400" dirty="0"/>
          </a:p>
        </p:txBody>
      </p:sp>
    </p:spTree>
    <p:extLst>
      <p:ext uri="{BB962C8B-B14F-4D97-AF65-F5344CB8AC3E}">
        <p14:creationId xmlns:p14="http://schemas.microsoft.com/office/powerpoint/2010/main" val="11680514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dirty="0" smtClean="0"/>
              <a:t>Starting point for first principles theory and simulation: Quantum Mechanics</a:t>
            </a:r>
          </a:p>
        </p:txBody>
      </p:sp>
      <p:sp>
        <p:nvSpPr>
          <p:cNvPr id="3" name="Slide Number Placeholder 2"/>
          <p:cNvSpPr>
            <a:spLocks noGrp="1"/>
          </p:cNvSpPr>
          <p:nvPr>
            <p:ph type="sldNum" sz="quarter" idx="10"/>
          </p:nvPr>
        </p:nvSpPr>
        <p:spPr/>
        <p:txBody>
          <a:bodyPr/>
          <a:lstStyle/>
          <a:p>
            <a:pPr>
              <a:defRPr/>
            </a:pPr>
            <a:fld id="{CF28131B-F669-46B4-B6AF-ADAD1F94D8CA}" type="slidenum">
              <a:rPr lang="en-US" smtClean="0"/>
              <a:pPr>
                <a:defRPr/>
              </a:pPr>
              <a:t>8</a:t>
            </a:fld>
            <a:endParaRPr lang="en-US"/>
          </a:p>
        </p:txBody>
      </p:sp>
      <p:sp>
        <p:nvSpPr>
          <p:cNvPr id="2" name="TextBox 1"/>
          <p:cNvSpPr txBox="1"/>
          <p:nvPr/>
        </p:nvSpPr>
        <p:spPr>
          <a:xfrm>
            <a:off x="152400" y="997803"/>
            <a:ext cx="8991600" cy="1569660"/>
          </a:xfrm>
          <a:prstGeom prst="rect">
            <a:avLst/>
          </a:prstGeom>
          <a:noFill/>
        </p:spPr>
        <p:txBody>
          <a:bodyPr wrap="square" rtlCol="0">
            <a:spAutoFit/>
          </a:bodyPr>
          <a:lstStyle/>
          <a:p>
            <a:r>
              <a:rPr lang="en-US" sz="2400" dirty="0" smtClean="0"/>
              <a:t>Ab initio methods: </a:t>
            </a:r>
            <a:r>
              <a:rPr lang="en-US" sz="2400" b="0" dirty="0" smtClean="0"/>
              <a:t>Hartree-Fock, Generalized Valence Bond, </a:t>
            </a:r>
            <a:r>
              <a:rPr lang="en-US" sz="2400" b="0" dirty="0" err="1" smtClean="0"/>
              <a:t>CAS-SCF</a:t>
            </a:r>
            <a:r>
              <a:rPr lang="en-US" sz="2400" b="0" dirty="0" smtClean="0"/>
              <a:t>, </a:t>
            </a:r>
            <a:r>
              <a:rPr lang="en-US" sz="2400" b="0" dirty="0" err="1" smtClean="0"/>
              <a:t>MP2</a:t>
            </a:r>
            <a:r>
              <a:rPr lang="en-US" sz="2400" b="0" dirty="0" smtClean="0"/>
              <a:t>, coupled cluster (CC) </a:t>
            </a:r>
          </a:p>
          <a:p>
            <a:r>
              <a:rPr lang="en-US" sz="2400" b="0" dirty="0" smtClean="0"/>
              <a:t>At the coupled cluster level accuracy of  ~1 kcal/mol=0.05 eV for CBS</a:t>
            </a:r>
          </a:p>
          <a:p>
            <a:r>
              <a:rPr lang="en-US" sz="2400" b="0" dirty="0" smtClean="0"/>
              <a:t>But cost scales as N**7. Practical for small systems (benzene dimer)</a:t>
            </a:r>
            <a:endParaRPr lang="en-US" sz="2400" b="0" dirty="0"/>
          </a:p>
        </p:txBody>
      </p:sp>
      <p:sp>
        <p:nvSpPr>
          <p:cNvPr id="5" name="TextBox 4"/>
          <p:cNvSpPr txBox="1"/>
          <p:nvPr/>
        </p:nvSpPr>
        <p:spPr>
          <a:xfrm>
            <a:off x="0" y="2590800"/>
            <a:ext cx="9144000" cy="3231654"/>
          </a:xfrm>
          <a:prstGeom prst="rect">
            <a:avLst/>
          </a:prstGeom>
          <a:noFill/>
        </p:spPr>
        <p:txBody>
          <a:bodyPr wrap="square" rtlCol="0">
            <a:spAutoFit/>
          </a:bodyPr>
          <a:lstStyle/>
          <a:p>
            <a:pPr>
              <a:spcBef>
                <a:spcPct val="50000"/>
              </a:spcBef>
            </a:pPr>
            <a:r>
              <a:rPr lang="en-US" sz="2400" dirty="0" smtClean="0"/>
              <a:t>Density Function Theory: replace </a:t>
            </a:r>
            <a:r>
              <a:rPr lang="en-US" sz="2400" dirty="0"/>
              <a:t>the </a:t>
            </a:r>
            <a:r>
              <a:rPr lang="en-US" sz="2400" dirty="0" err="1"/>
              <a:t>3N</a:t>
            </a:r>
            <a:r>
              <a:rPr lang="en-US" sz="2400" dirty="0"/>
              <a:t> electronic degrees of freedom needed to define the N-electron wavefunction </a:t>
            </a:r>
            <a:r>
              <a:rPr lang="el-GR" sz="2400" dirty="0"/>
              <a:t>Ψ</a:t>
            </a:r>
            <a:r>
              <a:rPr lang="en-US" sz="2400" dirty="0"/>
              <a:t>(1,2,…N) with just the 3 degrees of freedom for the electron density </a:t>
            </a:r>
            <a:r>
              <a:rPr lang="en-US" sz="2400" dirty="0">
                <a:latin typeface="Symbol" pitchFamily="18" charset="2"/>
              </a:rPr>
              <a:t>r</a:t>
            </a:r>
            <a:r>
              <a:rPr lang="en-US" sz="2400" dirty="0"/>
              <a:t>(</a:t>
            </a:r>
            <a:r>
              <a:rPr lang="en-US" sz="2400" dirty="0" err="1"/>
              <a:t>x,y,z</a:t>
            </a:r>
            <a:r>
              <a:rPr lang="en-US" sz="2400" dirty="0"/>
              <a:t>). </a:t>
            </a:r>
            <a:endParaRPr lang="en-US" sz="2400" dirty="0" smtClean="0"/>
          </a:p>
          <a:p>
            <a:pPr>
              <a:spcBef>
                <a:spcPct val="50000"/>
              </a:spcBef>
            </a:pPr>
            <a:r>
              <a:rPr lang="en-US" sz="2400" dirty="0" smtClean="0"/>
              <a:t>Functional             not known but now have accurate approximations</a:t>
            </a:r>
          </a:p>
          <a:p>
            <a:r>
              <a:rPr lang="en-US" sz="2400" dirty="0" err="1"/>
              <a:t>LDA</a:t>
            </a:r>
            <a:r>
              <a:rPr lang="en-US" sz="2400" dirty="0"/>
              <a:t> = Local Density Theory</a:t>
            </a:r>
          </a:p>
          <a:p>
            <a:r>
              <a:rPr lang="en-US" sz="2400" dirty="0" err="1"/>
              <a:t>PBE</a:t>
            </a:r>
            <a:r>
              <a:rPr lang="en-US" sz="2400" dirty="0"/>
              <a:t> = Perdew, Burke, Ernzerhof (1996)</a:t>
            </a:r>
          </a:p>
          <a:p>
            <a:r>
              <a:rPr lang="en-US" sz="2400" dirty="0"/>
              <a:t>B3LYP = Becke-3 </a:t>
            </a:r>
            <a:r>
              <a:rPr lang="en-US" sz="2400" dirty="0" smtClean="0"/>
              <a:t>parameters-</a:t>
            </a:r>
            <a:r>
              <a:rPr lang="en-US" sz="2400" dirty="0" err="1" smtClean="0"/>
              <a:t>Lee,Yang,Parr</a:t>
            </a:r>
            <a:r>
              <a:rPr lang="en-US" sz="2400" dirty="0" smtClean="0"/>
              <a:t> (1995)</a:t>
            </a:r>
            <a:endParaRPr lang="en-US" sz="2400" dirty="0"/>
          </a:p>
          <a:p>
            <a:r>
              <a:rPr lang="en-US" sz="2400" dirty="0" err="1"/>
              <a:t>M06</a:t>
            </a:r>
            <a:r>
              <a:rPr lang="en-US" sz="2400" dirty="0"/>
              <a:t> = </a:t>
            </a:r>
            <a:r>
              <a:rPr lang="en-US" sz="2400" dirty="0" err="1"/>
              <a:t>Minnosota</a:t>
            </a:r>
            <a:r>
              <a:rPr lang="en-US" sz="2400" dirty="0"/>
              <a:t> 2006 (Don Truhlar</a:t>
            </a:r>
            <a:r>
              <a:rPr lang="en-US" sz="2400" dirty="0" smtClean="0"/>
              <a:t>)</a:t>
            </a:r>
            <a:endParaRPr lang="en-US" sz="2400" dirty="0"/>
          </a:p>
        </p:txBody>
      </p:sp>
      <p:graphicFrame>
        <p:nvGraphicFramePr>
          <p:cNvPr id="6" name="Object 5"/>
          <p:cNvGraphicFramePr>
            <a:graphicFrameLocks noGrp="1" noChangeAspect="1"/>
          </p:cNvGraphicFramePr>
          <p:nvPr>
            <p:extLst>
              <p:ext uri="{D42A27DB-BD31-4B8C-83A1-F6EECF244321}">
                <p14:modId xmlns:p14="http://schemas.microsoft.com/office/powerpoint/2010/main" val="1462521380"/>
              </p:ext>
            </p:extLst>
          </p:nvPr>
        </p:nvGraphicFramePr>
        <p:xfrm>
          <a:off x="1447800" y="3797300"/>
          <a:ext cx="1230312" cy="622300"/>
        </p:xfrm>
        <a:graphic>
          <a:graphicData uri="http://schemas.openxmlformats.org/presentationml/2006/ole">
            <mc:AlternateContent xmlns:mc="http://schemas.openxmlformats.org/markup-compatibility/2006">
              <mc:Choice xmlns:v="urn:schemas-microsoft-com:vml" Requires="v">
                <p:oleObj spid="_x0000_s10848285" name="Equation" r:id="rId3" imgW="2438400" imgH="622300" progId="Equation.3">
                  <p:embed/>
                </p:oleObj>
              </mc:Choice>
              <mc:Fallback>
                <p:oleObj name="Equation" r:id="rId3" imgW="2438400" imgH="6223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l="43750" t="13010" r="24219" b="18112"/>
                      <a:stretch>
                        <a:fillRect/>
                      </a:stretch>
                    </p:blipFill>
                    <p:spPr bwMode="auto">
                      <a:xfrm>
                        <a:off x="1447800" y="3797300"/>
                        <a:ext cx="12303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471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5778" name="Rectangle 2"/>
          <p:cNvSpPr>
            <a:spLocks noGrp="1" noChangeArrowheads="1"/>
          </p:cNvSpPr>
          <p:nvPr>
            <p:ph type="title" idx="4294967295"/>
          </p:nvPr>
        </p:nvSpPr>
        <p:spPr bwMode="auto">
          <a:xfrm>
            <a:off x="0" y="0"/>
            <a:ext cx="9144000" cy="838200"/>
          </a:xfrm>
          <a:prstGeom prst="rect">
            <a:avLst/>
          </a:prstGeom>
          <a:solidFill>
            <a:srgbClr val="FFCC00"/>
          </a:solidFill>
          <a:ln>
            <a:noFill/>
            <a:miter lim="800000"/>
            <a:headEnd/>
            <a:tailEnd/>
          </a:ln>
        </p:spPr>
        <p:txBody>
          <a:bodyPr/>
          <a:lstStyle/>
          <a:p>
            <a:r>
              <a:rPr lang="en-US" dirty="0" smtClean="0"/>
              <a:t>An alternative General but Fast approach to predicting charges is QEq</a:t>
            </a:r>
            <a:endParaRPr lang="en-US" dirty="0"/>
          </a:p>
        </p:txBody>
      </p:sp>
      <p:sp>
        <p:nvSpPr>
          <p:cNvPr id="10315779" name="Text Box 3"/>
          <p:cNvSpPr txBox="1">
            <a:spLocks noChangeArrowheads="1"/>
          </p:cNvSpPr>
          <p:nvPr/>
        </p:nvSpPr>
        <p:spPr bwMode="auto">
          <a:xfrm>
            <a:off x="52388" y="5973763"/>
            <a:ext cx="9091612" cy="8309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r>
              <a:rPr lang="en-US" sz="2400" b="0" dirty="0">
                <a:solidFill>
                  <a:srgbClr val="002C58"/>
                </a:solidFill>
                <a:cs typeface="Arial" charset="0"/>
              </a:rPr>
              <a:t>Three universal parameters for each element:</a:t>
            </a:r>
          </a:p>
          <a:p>
            <a:r>
              <a:rPr lang="en-US" sz="2400" b="0" dirty="0">
                <a:solidFill>
                  <a:srgbClr val="002C58"/>
                </a:solidFill>
                <a:cs typeface="Arial" charset="0"/>
              </a:rPr>
              <a:t>1991: use experimental IP, </a:t>
            </a:r>
            <a:r>
              <a:rPr lang="en-US" sz="2400" b="0" dirty="0" err="1">
                <a:solidFill>
                  <a:srgbClr val="002C58"/>
                </a:solidFill>
                <a:cs typeface="Arial" charset="0"/>
              </a:rPr>
              <a:t>EA</a:t>
            </a:r>
            <a:r>
              <a:rPr lang="en-US" sz="2400" b="0" dirty="0">
                <a:solidFill>
                  <a:srgbClr val="002C58"/>
                </a:solidFill>
                <a:cs typeface="Arial" charset="0"/>
              </a:rPr>
              <a:t>, </a:t>
            </a:r>
            <a:r>
              <a:rPr lang="en-US" sz="2400" b="0" dirty="0" err="1">
                <a:solidFill>
                  <a:srgbClr val="002C58"/>
                </a:solidFill>
                <a:cs typeface="Arial" charset="0"/>
              </a:rPr>
              <a:t>R</a:t>
            </a:r>
            <a:r>
              <a:rPr lang="en-US" sz="2400" b="0" baseline="-25000" dirty="0" err="1">
                <a:solidFill>
                  <a:srgbClr val="002C58"/>
                </a:solidFill>
                <a:cs typeface="Arial" charset="0"/>
              </a:rPr>
              <a:t>i</a:t>
            </a:r>
            <a:r>
              <a:rPr lang="en-US" sz="2400" b="0" dirty="0">
                <a:solidFill>
                  <a:srgbClr val="002C58"/>
                </a:solidFill>
                <a:cs typeface="Arial" charset="0"/>
              </a:rPr>
              <a:t>; </a:t>
            </a:r>
            <a:endParaRPr lang="en-US" sz="2800" b="0" dirty="0">
              <a:solidFill>
                <a:srgbClr val="003399"/>
              </a:solidFill>
              <a:cs typeface="Arial" charset="0"/>
            </a:endParaRPr>
          </a:p>
        </p:txBody>
      </p:sp>
      <p:pic>
        <p:nvPicPr>
          <p:cNvPr id="10315780" name="Picture 4"/>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r="50000"/>
          <a:stretch>
            <a:fillRect/>
          </a:stretch>
        </p:blipFill>
        <p:spPr bwMode="auto">
          <a:xfrm>
            <a:off x="5715000" y="6026150"/>
            <a:ext cx="1447800" cy="4508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15781" name="Group 5"/>
          <p:cNvGrpSpPr>
            <a:grpSpLocks/>
          </p:cNvGrpSpPr>
          <p:nvPr/>
        </p:nvGrpSpPr>
        <p:grpSpPr bwMode="auto">
          <a:xfrm>
            <a:off x="6316663" y="3336925"/>
            <a:ext cx="2744787" cy="777875"/>
            <a:chOff x="3979" y="1850"/>
            <a:chExt cx="1729" cy="490"/>
          </a:xfrm>
        </p:grpSpPr>
        <p:sp>
          <p:nvSpPr>
            <p:cNvPr id="10315782" name="Text Box 6"/>
            <p:cNvSpPr txBox="1">
              <a:spLocks noChangeArrowheads="1"/>
            </p:cNvSpPr>
            <p:nvPr/>
          </p:nvSpPr>
          <p:spPr bwMode="auto">
            <a:xfrm>
              <a:off x="3979" y="1900"/>
              <a:ext cx="928" cy="2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a:spcBef>
                  <a:spcPct val="50000"/>
                </a:spcBef>
              </a:pPr>
              <a:r>
                <a:rPr lang="en-US" sz="2400" b="0">
                  <a:solidFill>
                    <a:srgbClr val="000099"/>
                  </a:solidFill>
                  <a:latin typeface="Arial" charset="0"/>
                  <a:cs typeface="Arial" charset="0"/>
                </a:rPr>
                <a:t>Keeping: </a:t>
              </a:r>
            </a:p>
          </p:txBody>
        </p:sp>
        <p:graphicFrame>
          <p:nvGraphicFramePr>
            <p:cNvPr id="10315783" name="Object 7"/>
            <p:cNvGraphicFramePr>
              <a:graphicFrameLocks noChangeAspect="1"/>
            </p:cNvGraphicFramePr>
            <p:nvPr/>
          </p:nvGraphicFramePr>
          <p:xfrm>
            <a:off x="4944" y="1850"/>
            <a:ext cx="764" cy="490"/>
          </p:xfrm>
          <a:graphic>
            <a:graphicData uri="http://schemas.openxmlformats.org/presentationml/2006/ole">
              <mc:AlternateContent xmlns:mc="http://schemas.openxmlformats.org/markup-compatibility/2006">
                <mc:Choice xmlns:v="urn:schemas-microsoft-com:vml" Requires="v">
                  <p:oleObj spid="_x0000_s10835048" name="Equation" r:id="rId5" imgW="533160" imgH="342720" progId="Equation.3">
                    <p:embed/>
                  </p:oleObj>
                </mc:Choice>
                <mc:Fallback>
                  <p:oleObj name="Equation" r:id="rId5" imgW="53316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850"/>
                          <a:ext cx="764" cy="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315784" name="Rectangle 8"/>
          <p:cNvSpPr>
            <a:spLocks noChangeArrowheads="1"/>
          </p:cNvSpPr>
          <p:nvPr/>
        </p:nvSpPr>
        <p:spPr bwMode="auto">
          <a:xfrm>
            <a:off x="77788" y="914400"/>
            <a:ext cx="6856412" cy="22473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1" tIns="46026" rIns="92051" bIns="46026">
            <a:spAutoFit/>
          </a:bodyPr>
          <a:lstStyle/>
          <a:p>
            <a:pPr>
              <a:buFontTx/>
              <a:buChar char="•"/>
            </a:pPr>
            <a:r>
              <a:rPr lang="en-US" b="0" dirty="0">
                <a:solidFill>
                  <a:srgbClr val="003399"/>
                </a:solidFill>
                <a:latin typeface="Arial" charset="0"/>
                <a:cs typeface="Arial" charset="0"/>
              </a:rPr>
              <a:t>Self-consistent Charge Equilibration </a:t>
            </a:r>
            <a:r>
              <a:rPr lang="en-US" b="0" dirty="0">
                <a:solidFill>
                  <a:srgbClr val="800000"/>
                </a:solidFill>
                <a:latin typeface="Arial" charset="0"/>
                <a:cs typeface="Arial" charset="0"/>
              </a:rPr>
              <a:t>(QEq)</a:t>
            </a:r>
          </a:p>
          <a:p>
            <a:pPr>
              <a:buFontTx/>
              <a:buChar char="•"/>
            </a:pPr>
            <a:r>
              <a:rPr lang="en-US" b="0" dirty="0">
                <a:solidFill>
                  <a:srgbClr val="003399"/>
                </a:solidFill>
                <a:latin typeface="Arial" charset="0"/>
                <a:cs typeface="Arial" charset="0"/>
              </a:rPr>
              <a:t>Describe charges as distributed (Gaussian)</a:t>
            </a:r>
          </a:p>
          <a:p>
            <a:pPr>
              <a:buFontTx/>
              <a:buChar char="•"/>
            </a:pPr>
            <a:r>
              <a:rPr lang="en-US" b="0" dirty="0">
                <a:solidFill>
                  <a:srgbClr val="003399"/>
                </a:solidFill>
                <a:latin typeface="Arial" charset="0"/>
                <a:cs typeface="Arial" charset="0"/>
              </a:rPr>
              <a:t>Thus charges on adjacent atoms shielded </a:t>
            </a:r>
          </a:p>
          <a:p>
            <a:r>
              <a:rPr lang="en-US" b="0" dirty="0">
                <a:solidFill>
                  <a:srgbClr val="003399"/>
                </a:solidFill>
                <a:latin typeface="Arial" charset="0"/>
                <a:cs typeface="Arial" charset="0"/>
              </a:rPr>
              <a:t>(interactions </a:t>
            </a:r>
            <a:r>
              <a:rPr lang="en-US" b="0" dirty="0" smtClean="0">
                <a:solidFill>
                  <a:srgbClr val="003399"/>
                </a:solidFill>
                <a:latin typeface="Arial" charset="0"/>
                <a:cs typeface="Arial" charset="0"/>
                <a:sym typeface="Wingdings" pitchFamily="2" charset="2"/>
              </a:rPr>
              <a:t></a:t>
            </a:r>
            <a:r>
              <a:rPr lang="en-US" b="0" dirty="0" smtClean="0">
                <a:solidFill>
                  <a:srgbClr val="003399"/>
                </a:solidFill>
                <a:latin typeface="Arial" charset="0"/>
                <a:cs typeface="Arial" charset="0"/>
              </a:rPr>
              <a:t> constant </a:t>
            </a:r>
            <a:r>
              <a:rPr lang="en-US" b="0" dirty="0">
                <a:solidFill>
                  <a:srgbClr val="003399"/>
                </a:solidFill>
                <a:latin typeface="Arial" charset="0"/>
                <a:cs typeface="Arial" charset="0"/>
              </a:rPr>
              <a:t>as </a:t>
            </a:r>
            <a:r>
              <a:rPr lang="en-US" b="0" dirty="0" smtClean="0">
                <a:solidFill>
                  <a:srgbClr val="003399"/>
                </a:solidFill>
                <a:latin typeface="Arial" charset="0"/>
                <a:cs typeface="Arial" charset="0"/>
              </a:rPr>
              <a:t>R </a:t>
            </a:r>
            <a:r>
              <a:rPr lang="en-US" b="0" dirty="0" smtClean="0">
                <a:solidFill>
                  <a:srgbClr val="003399"/>
                </a:solidFill>
                <a:latin typeface="Arial" charset="0"/>
                <a:cs typeface="Arial" charset="0"/>
                <a:sym typeface="Wingdings" pitchFamily="2" charset="2"/>
              </a:rPr>
              <a:t> </a:t>
            </a:r>
            <a:r>
              <a:rPr lang="en-US" b="0" dirty="0" smtClean="0">
                <a:solidFill>
                  <a:srgbClr val="003399"/>
                </a:solidFill>
                <a:latin typeface="Arial" charset="0"/>
                <a:cs typeface="Arial" charset="0"/>
              </a:rPr>
              <a:t>0</a:t>
            </a:r>
            <a:r>
              <a:rPr lang="en-US" b="0" dirty="0">
                <a:solidFill>
                  <a:srgbClr val="003399"/>
                </a:solidFill>
                <a:latin typeface="Arial" charset="0"/>
                <a:cs typeface="Arial" charset="0"/>
              </a:rPr>
              <a:t>) and include interactions over ALL atoms, even if bonded (no exclusions)</a:t>
            </a:r>
          </a:p>
          <a:p>
            <a:pPr>
              <a:buFontTx/>
              <a:buChar char="•"/>
            </a:pPr>
            <a:r>
              <a:rPr lang="en-US" b="0" dirty="0">
                <a:solidFill>
                  <a:srgbClr val="008000"/>
                </a:solidFill>
                <a:cs typeface="Arial" charset="0"/>
              </a:rPr>
              <a:t>Allow charge transfer </a:t>
            </a:r>
            <a:r>
              <a:rPr lang="en-US" b="0" dirty="0">
                <a:solidFill>
                  <a:srgbClr val="003399"/>
                </a:solidFill>
                <a:latin typeface="Arial" charset="0"/>
                <a:cs typeface="Arial" charset="0"/>
              </a:rPr>
              <a:t>(QEq method)</a:t>
            </a:r>
          </a:p>
        </p:txBody>
      </p:sp>
      <p:grpSp>
        <p:nvGrpSpPr>
          <p:cNvPr id="10315785" name="Group 9"/>
          <p:cNvGrpSpPr>
            <a:grpSpLocks/>
          </p:cNvGrpSpPr>
          <p:nvPr/>
        </p:nvGrpSpPr>
        <p:grpSpPr bwMode="auto">
          <a:xfrm>
            <a:off x="155575" y="2819400"/>
            <a:ext cx="8858250" cy="2362200"/>
            <a:chOff x="98" y="1776"/>
            <a:chExt cx="5580" cy="1488"/>
          </a:xfrm>
        </p:grpSpPr>
        <p:graphicFrame>
          <p:nvGraphicFramePr>
            <p:cNvPr id="10315786" name="Object 10"/>
            <p:cNvGraphicFramePr>
              <a:graphicFrameLocks noChangeAspect="1"/>
            </p:cNvGraphicFramePr>
            <p:nvPr/>
          </p:nvGraphicFramePr>
          <p:xfrm>
            <a:off x="98" y="1908"/>
            <a:ext cx="3725" cy="636"/>
          </p:xfrm>
          <a:graphic>
            <a:graphicData uri="http://schemas.openxmlformats.org/presentationml/2006/ole">
              <mc:AlternateContent xmlns:mc="http://schemas.openxmlformats.org/markup-compatibility/2006">
                <mc:Choice xmlns:v="urn:schemas-microsoft-com:vml" Requires="v">
                  <p:oleObj spid="_x0000_s10835049" name="Equation" r:id="rId7" imgW="2603160" imgH="444240" progId="Equation.3">
                    <p:embed/>
                  </p:oleObj>
                </mc:Choice>
                <mc:Fallback>
                  <p:oleObj name="Equation" r:id="rId7" imgW="260316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 y="1908"/>
                          <a:ext cx="3725"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5787" name="Line 11"/>
            <p:cNvSpPr>
              <a:spLocks noChangeShapeType="1"/>
            </p:cNvSpPr>
            <p:nvPr/>
          </p:nvSpPr>
          <p:spPr bwMode="auto">
            <a:xfrm>
              <a:off x="2784" y="2352"/>
              <a:ext cx="528" cy="76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315788" name="Text Box 12"/>
            <p:cNvSpPr txBox="1">
              <a:spLocks noChangeArrowheads="1"/>
            </p:cNvSpPr>
            <p:nvPr/>
          </p:nvSpPr>
          <p:spPr bwMode="auto">
            <a:xfrm>
              <a:off x="3262" y="2976"/>
              <a:ext cx="2416" cy="2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a:spcBef>
                  <a:spcPct val="50000"/>
                </a:spcBef>
              </a:pPr>
              <a:r>
                <a:rPr lang="en-US" sz="2400" b="0">
                  <a:solidFill>
                    <a:srgbClr val="000099"/>
                  </a:solidFill>
                  <a:latin typeface="Arial" charset="0"/>
                  <a:cs typeface="Arial" charset="0"/>
                </a:rPr>
                <a:t>Electronegativity </a:t>
              </a:r>
              <a:r>
                <a:rPr lang="en-US" sz="2400" b="0">
                  <a:solidFill>
                    <a:srgbClr val="FF0066"/>
                  </a:solidFill>
                  <a:latin typeface="Arial" charset="0"/>
                  <a:cs typeface="Arial" charset="0"/>
                </a:rPr>
                <a:t>(IP+EA)/2</a:t>
              </a:r>
            </a:p>
          </p:txBody>
        </p:sp>
        <p:sp>
          <p:nvSpPr>
            <p:cNvPr id="10315789" name="Line 13"/>
            <p:cNvSpPr>
              <a:spLocks noChangeShapeType="1"/>
            </p:cNvSpPr>
            <p:nvPr/>
          </p:nvSpPr>
          <p:spPr bwMode="auto">
            <a:xfrm>
              <a:off x="3456" y="2352"/>
              <a:ext cx="240" cy="43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315790" name="Text Box 14"/>
            <p:cNvSpPr txBox="1">
              <a:spLocks noChangeArrowheads="1"/>
            </p:cNvSpPr>
            <p:nvPr/>
          </p:nvSpPr>
          <p:spPr bwMode="auto">
            <a:xfrm>
              <a:off x="3630" y="2625"/>
              <a:ext cx="1611" cy="2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a:spcBef>
                  <a:spcPct val="50000"/>
                </a:spcBef>
              </a:pPr>
              <a:r>
                <a:rPr lang="en-US" sz="2400" b="0">
                  <a:solidFill>
                    <a:srgbClr val="000099"/>
                  </a:solidFill>
                  <a:latin typeface="Arial" charset="0"/>
                  <a:cs typeface="Arial" charset="0"/>
                </a:rPr>
                <a:t>Hardness </a:t>
              </a:r>
              <a:r>
                <a:rPr lang="en-US" sz="2400" b="0">
                  <a:solidFill>
                    <a:srgbClr val="FF0066"/>
                  </a:solidFill>
                  <a:cs typeface="Arial" charset="0"/>
                </a:rPr>
                <a:t>(IP-EA)</a:t>
              </a:r>
            </a:p>
          </p:txBody>
        </p:sp>
        <p:sp>
          <p:nvSpPr>
            <p:cNvPr id="10315791" name="Text Box 15"/>
            <p:cNvSpPr txBox="1">
              <a:spLocks noChangeArrowheads="1"/>
            </p:cNvSpPr>
            <p:nvPr/>
          </p:nvSpPr>
          <p:spPr bwMode="auto">
            <a:xfrm>
              <a:off x="1296" y="1862"/>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b="0">
                  <a:solidFill>
                    <a:srgbClr val="000000"/>
                  </a:solidFill>
                  <a:cs typeface="Arial" charset="0"/>
                </a:rPr>
                <a:t>interactions</a:t>
              </a:r>
            </a:p>
          </p:txBody>
        </p:sp>
        <p:sp>
          <p:nvSpPr>
            <p:cNvPr id="10315792" name="Text Box 16"/>
            <p:cNvSpPr txBox="1">
              <a:spLocks noChangeArrowheads="1"/>
            </p:cNvSpPr>
            <p:nvPr/>
          </p:nvSpPr>
          <p:spPr bwMode="auto">
            <a:xfrm>
              <a:off x="2880" y="1776"/>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b="0">
                  <a:solidFill>
                    <a:srgbClr val="000000"/>
                  </a:solidFill>
                  <a:cs typeface="Arial" charset="0"/>
                </a:rPr>
                <a:t>atomic</a:t>
              </a:r>
            </a:p>
          </p:txBody>
        </p:sp>
      </p:grpSp>
      <p:grpSp>
        <p:nvGrpSpPr>
          <p:cNvPr id="10315793" name="Group 17"/>
          <p:cNvGrpSpPr>
            <a:grpSpLocks/>
          </p:cNvGrpSpPr>
          <p:nvPr/>
        </p:nvGrpSpPr>
        <p:grpSpPr bwMode="auto">
          <a:xfrm>
            <a:off x="0" y="3913188"/>
            <a:ext cx="4465638" cy="2106612"/>
            <a:chOff x="0" y="2465"/>
            <a:chExt cx="2813" cy="1327"/>
          </a:xfrm>
        </p:grpSpPr>
        <p:graphicFrame>
          <p:nvGraphicFramePr>
            <p:cNvPr id="10315794" name="Object 18"/>
            <p:cNvGraphicFramePr>
              <a:graphicFrameLocks noChangeAspect="1"/>
            </p:cNvGraphicFramePr>
            <p:nvPr/>
          </p:nvGraphicFramePr>
          <p:xfrm>
            <a:off x="1200" y="2709"/>
            <a:ext cx="1613" cy="315"/>
          </p:xfrm>
          <a:graphic>
            <a:graphicData uri="http://schemas.openxmlformats.org/presentationml/2006/ole">
              <mc:AlternateContent xmlns:mc="http://schemas.openxmlformats.org/markup-compatibility/2006">
                <mc:Choice xmlns:v="urn:schemas-microsoft-com:vml" Requires="v">
                  <p:oleObj spid="_x0000_s10835050" name="Equation" r:id="rId9" imgW="2070000" imgH="419040" progId="Equation.3">
                    <p:embed/>
                  </p:oleObj>
                </mc:Choice>
                <mc:Fallback>
                  <p:oleObj name="Equation" r:id="rId9" imgW="207000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 y="2709"/>
                          <a:ext cx="1613"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5795" name="Text Box 19"/>
            <p:cNvSpPr txBox="1">
              <a:spLocks noChangeArrowheads="1"/>
            </p:cNvSpPr>
            <p:nvPr/>
          </p:nvSpPr>
          <p:spPr bwMode="auto">
            <a:xfrm>
              <a:off x="0" y="2693"/>
              <a:ext cx="343" cy="288"/>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Aft>
                  <a:spcPct val="10000"/>
                </a:spcAft>
              </a:pPr>
              <a:r>
                <a:rPr lang="en-US" sz="2400" b="0">
                  <a:solidFill>
                    <a:srgbClr val="000000"/>
                  </a:solidFill>
                  <a:cs typeface="Arial" charset="0"/>
                </a:rPr>
                <a:t>J</a:t>
              </a:r>
              <a:r>
                <a:rPr lang="en-US" sz="2400" b="0" baseline="-25000">
                  <a:solidFill>
                    <a:srgbClr val="000000"/>
                  </a:solidFill>
                  <a:cs typeface="Arial" charset="0"/>
                </a:rPr>
                <a:t>ij</a:t>
              </a:r>
              <a:endParaRPr lang="en-US" sz="2400" b="0">
                <a:solidFill>
                  <a:srgbClr val="000000"/>
                </a:solidFill>
                <a:cs typeface="Arial" charset="0"/>
              </a:endParaRPr>
            </a:p>
          </p:txBody>
        </p:sp>
        <p:sp>
          <p:nvSpPr>
            <p:cNvPr id="10315796" name="Text Box 20"/>
            <p:cNvSpPr txBox="1">
              <a:spLocks noChangeArrowheads="1"/>
            </p:cNvSpPr>
            <p:nvPr/>
          </p:nvSpPr>
          <p:spPr bwMode="auto">
            <a:xfrm>
              <a:off x="1781" y="3417"/>
              <a:ext cx="4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Aft>
                  <a:spcPct val="10000"/>
                </a:spcAft>
              </a:pPr>
              <a:r>
                <a:rPr lang="en-US" sz="2400" b="0">
                  <a:solidFill>
                    <a:srgbClr val="000000"/>
                  </a:solidFill>
                  <a:cs typeface="Arial" charset="0"/>
                </a:rPr>
                <a:t>r</a:t>
              </a:r>
              <a:r>
                <a:rPr lang="en-US" sz="2400" b="0" baseline="-25000">
                  <a:solidFill>
                    <a:srgbClr val="000000"/>
                  </a:solidFill>
                  <a:cs typeface="Arial" charset="0"/>
                </a:rPr>
                <a:t>ij</a:t>
              </a:r>
              <a:endParaRPr lang="en-US" sz="2400" b="0">
                <a:solidFill>
                  <a:srgbClr val="000000"/>
                </a:solidFill>
                <a:cs typeface="Arial" charset="0"/>
              </a:endParaRPr>
            </a:p>
          </p:txBody>
        </p:sp>
        <p:sp>
          <p:nvSpPr>
            <p:cNvPr id="10315797" name="Text Box 21"/>
            <p:cNvSpPr txBox="1">
              <a:spLocks noChangeArrowheads="1"/>
            </p:cNvSpPr>
            <p:nvPr/>
          </p:nvSpPr>
          <p:spPr bwMode="auto">
            <a:xfrm>
              <a:off x="2228" y="3089"/>
              <a:ext cx="4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eaLnBrk="1" hangingPunct="1">
                <a:spcAft>
                  <a:spcPct val="10000"/>
                </a:spcAft>
              </a:pPr>
              <a:r>
                <a:rPr lang="en-US" sz="2400" b="0">
                  <a:solidFill>
                    <a:srgbClr val="3333CC"/>
                  </a:solidFill>
                  <a:cs typeface="Arial" charset="0"/>
                </a:rPr>
                <a:t>1/r</a:t>
              </a:r>
              <a:r>
                <a:rPr lang="en-US" sz="2400" b="0" baseline="-25000">
                  <a:solidFill>
                    <a:srgbClr val="3333CC"/>
                  </a:solidFill>
                  <a:cs typeface="Arial" charset="0"/>
                </a:rPr>
                <a:t>ij</a:t>
              </a:r>
              <a:endParaRPr lang="en-US" sz="2400" b="0">
                <a:solidFill>
                  <a:srgbClr val="3333CC"/>
                </a:solidFill>
                <a:cs typeface="Arial" charset="0"/>
              </a:endParaRPr>
            </a:p>
          </p:txBody>
        </p:sp>
        <p:sp>
          <p:nvSpPr>
            <p:cNvPr id="10315798" name="Line 22"/>
            <p:cNvSpPr>
              <a:spLocks noChangeShapeType="1"/>
            </p:cNvSpPr>
            <p:nvPr/>
          </p:nvSpPr>
          <p:spPr bwMode="auto">
            <a:xfrm flipH="1">
              <a:off x="1604" y="3233"/>
              <a:ext cx="624" cy="144"/>
            </a:xfrm>
            <a:prstGeom prst="line">
              <a:avLst/>
            </a:prstGeom>
            <a:noFill/>
            <a:ln w="28575">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15799" name="Line 23"/>
            <p:cNvSpPr>
              <a:spLocks noChangeShapeType="1"/>
            </p:cNvSpPr>
            <p:nvPr/>
          </p:nvSpPr>
          <p:spPr bwMode="auto">
            <a:xfrm>
              <a:off x="343" y="2585"/>
              <a:ext cx="0" cy="86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5800" name="Line 24"/>
            <p:cNvSpPr>
              <a:spLocks noChangeShapeType="1"/>
            </p:cNvSpPr>
            <p:nvPr/>
          </p:nvSpPr>
          <p:spPr bwMode="auto">
            <a:xfrm>
              <a:off x="343" y="3451"/>
              <a:ext cx="1774"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5801" name="Freeform 25"/>
            <p:cNvSpPr>
              <a:spLocks/>
            </p:cNvSpPr>
            <p:nvPr/>
          </p:nvSpPr>
          <p:spPr bwMode="auto">
            <a:xfrm>
              <a:off x="366" y="2806"/>
              <a:ext cx="1633" cy="594"/>
            </a:xfrm>
            <a:custGeom>
              <a:avLst/>
              <a:gdLst>
                <a:gd name="T0" fmla="*/ 0 w 1482"/>
                <a:gd name="T1" fmla="*/ 0 h 643"/>
                <a:gd name="T2" fmla="*/ 12 w 1482"/>
                <a:gd name="T3" fmla="*/ 1 h 643"/>
                <a:gd name="T4" fmla="*/ 24 w 1482"/>
                <a:gd name="T5" fmla="*/ 3 h 643"/>
                <a:gd name="T6" fmla="*/ 57 w 1482"/>
                <a:gd name="T7" fmla="*/ 4 h 643"/>
                <a:gd name="T8" fmla="*/ 97 w 1482"/>
                <a:gd name="T9" fmla="*/ 4 h 643"/>
                <a:gd name="T10" fmla="*/ 142 w 1482"/>
                <a:gd name="T11" fmla="*/ 7 h 643"/>
                <a:gd name="T12" fmla="*/ 187 w 1482"/>
                <a:gd name="T13" fmla="*/ 11 h 643"/>
                <a:gd name="T14" fmla="*/ 211 w 1482"/>
                <a:gd name="T15" fmla="*/ 14 h 643"/>
                <a:gd name="T16" fmla="*/ 235 w 1482"/>
                <a:gd name="T17" fmla="*/ 18 h 643"/>
                <a:gd name="T18" fmla="*/ 258 w 1482"/>
                <a:gd name="T19" fmla="*/ 25 h 643"/>
                <a:gd name="T20" fmla="*/ 280 w 1482"/>
                <a:gd name="T21" fmla="*/ 32 h 643"/>
                <a:gd name="T22" fmla="*/ 301 w 1482"/>
                <a:gd name="T23" fmla="*/ 40 h 643"/>
                <a:gd name="T24" fmla="*/ 322 w 1482"/>
                <a:gd name="T25" fmla="*/ 50 h 643"/>
                <a:gd name="T26" fmla="*/ 341 w 1482"/>
                <a:gd name="T27" fmla="*/ 61 h 643"/>
                <a:gd name="T28" fmla="*/ 360 w 1482"/>
                <a:gd name="T29" fmla="*/ 75 h 643"/>
                <a:gd name="T30" fmla="*/ 379 w 1482"/>
                <a:gd name="T31" fmla="*/ 91 h 643"/>
                <a:gd name="T32" fmla="*/ 398 w 1482"/>
                <a:gd name="T33" fmla="*/ 108 h 643"/>
                <a:gd name="T34" fmla="*/ 417 w 1482"/>
                <a:gd name="T35" fmla="*/ 126 h 643"/>
                <a:gd name="T36" fmla="*/ 434 w 1482"/>
                <a:gd name="T37" fmla="*/ 145 h 643"/>
                <a:gd name="T38" fmla="*/ 472 w 1482"/>
                <a:gd name="T39" fmla="*/ 185 h 643"/>
                <a:gd name="T40" fmla="*/ 507 w 1482"/>
                <a:gd name="T41" fmla="*/ 227 h 643"/>
                <a:gd name="T42" fmla="*/ 545 w 1482"/>
                <a:gd name="T43" fmla="*/ 268 h 643"/>
                <a:gd name="T44" fmla="*/ 581 w 1482"/>
                <a:gd name="T45" fmla="*/ 308 h 643"/>
                <a:gd name="T46" fmla="*/ 600 w 1482"/>
                <a:gd name="T47" fmla="*/ 327 h 643"/>
                <a:gd name="T48" fmla="*/ 618 w 1482"/>
                <a:gd name="T49" fmla="*/ 345 h 643"/>
                <a:gd name="T50" fmla="*/ 654 w 1482"/>
                <a:gd name="T51" fmla="*/ 380 h 643"/>
                <a:gd name="T52" fmla="*/ 687 w 1482"/>
                <a:gd name="T53" fmla="*/ 416 h 643"/>
                <a:gd name="T54" fmla="*/ 720 w 1482"/>
                <a:gd name="T55" fmla="*/ 453 h 643"/>
                <a:gd name="T56" fmla="*/ 754 w 1482"/>
                <a:gd name="T57" fmla="*/ 488 h 643"/>
                <a:gd name="T58" fmla="*/ 789 w 1482"/>
                <a:gd name="T59" fmla="*/ 522 h 643"/>
                <a:gd name="T60" fmla="*/ 827 w 1482"/>
                <a:gd name="T61" fmla="*/ 552 h 643"/>
                <a:gd name="T62" fmla="*/ 848 w 1482"/>
                <a:gd name="T63" fmla="*/ 566 h 643"/>
                <a:gd name="T64" fmla="*/ 872 w 1482"/>
                <a:gd name="T65" fmla="*/ 578 h 643"/>
                <a:gd name="T66" fmla="*/ 896 w 1482"/>
                <a:gd name="T67" fmla="*/ 590 h 643"/>
                <a:gd name="T68" fmla="*/ 922 w 1482"/>
                <a:gd name="T69" fmla="*/ 599 h 643"/>
                <a:gd name="T70" fmla="*/ 950 w 1482"/>
                <a:gd name="T71" fmla="*/ 608 h 643"/>
                <a:gd name="T72" fmla="*/ 983 w 1482"/>
                <a:gd name="T73" fmla="*/ 615 h 643"/>
                <a:gd name="T74" fmla="*/ 1019 w 1482"/>
                <a:gd name="T75" fmla="*/ 622 h 643"/>
                <a:gd name="T76" fmla="*/ 1057 w 1482"/>
                <a:gd name="T77" fmla="*/ 626 h 643"/>
                <a:gd name="T78" fmla="*/ 1137 w 1482"/>
                <a:gd name="T79" fmla="*/ 632 h 643"/>
                <a:gd name="T80" fmla="*/ 1220 w 1482"/>
                <a:gd name="T81" fmla="*/ 636 h 643"/>
                <a:gd name="T82" fmla="*/ 1301 w 1482"/>
                <a:gd name="T83" fmla="*/ 638 h 643"/>
                <a:gd name="T84" fmla="*/ 1339 w 1482"/>
                <a:gd name="T85" fmla="*/ 638 h 643"/>
                <a:gd name="T86" fmla="*/ 1374 w 1482"/>
                <a:gd name="T87" fmla="*/ 638 h 643"/>
                <a:gd name="T88" fmla="*/ 1408 w 1482"/>
                <a:gd name="T89" fmla="*/ 639 h 643"/>
                <a:gd name="T90" fmla="*/ 1436 w 1482"/>
                <a:gd name="T91" fmla="*/ 639 h 643"/>
                <a:gd name="T92" fmla="*/ 1460 w 1482"/>
                <a:gd name="T93" fmla="*/ 641 h 643"/>
                <a:gd name="T94" fmla="*/ 1481 w 1482"/>
                <a:gd name="T95" fmla="*/ 64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643">
                  <a:moveTo>
                    <a:pt x="0" y="0"/>
                  </a:moveTo>
                  <a:lnTo>
                    <a:pt x="12" y="1"/>
                  </a:lnTo>
                  <a:lnTo>
                    <a:pt x="24" y="3"/>
                  </a:lnTo>
                  <a:lnTo>
                    <a:pt x="57" y="4"/>
                  </a:lnTo>
                  <a:lnTo>
                    <a:pt x="97" y="4"/>
                  </a:lnTo>
                  <a:lnTo>
                    <a:pt x="142" y="7"/>
                  </a:lnTo>
                  <a:lnTo>
                    <a:pt x="187" y="11"/>
                  </a:lnTo>
                  <a:lnTo>
                    <a:pt x="211" y="14"/>
                  </a:lnTo>
                  <a:lnTo>
                    <a:pt x="235" y="18"/>
                  </a:lnTo>
                  <a:lnTo>
                    <a:pt x="258" y="25"/>
                  </a:lnTo>
                  <a:lnTo>
                    <a:pt x="280" y="32"/>
                  </a:lnTo>
                  <a:lnTo>
                    <a:pt x="301" y="40"/>
                  </a:lnTo>
                  <a:lnTo>
                    <a:pt x="322" y="50"/>
                  </a:lnTo>
                  <a:lnTo>
                    <a:pt x="341" y="61"/>
                  </a:lnTo>
                  <a:lnTo>
                    <a:pt x="360" y="75"/>
                  </a:lnTo>
                  <a:lnTo>
                    <a:pt x="379" y="91"/>
                  </a:lnTo>
                  <a:lnTo>
                    <a:pt x="398" y="108"/>
                  </a:lnTo>
                  <a:lnTo>
                    <a:pt x="417" y="126"/>
                  </a:lnTo>
                  <a:lnTo>
                    <a:pt x="434" y="145"/>
                  </a:lnTo>
                  <a:lnTo>
                    <a:pt x="472" y="185"/>
                  </a:lnTo>
                  <a:lnTo>
                    <a:pt x="507" y="227"/>
                  </a:lnTo>
                  <a:lnTo>
                    <a:pt x="545" y="268"/>
                  </a:lnTo>
                  <a:lnTo>
                    <a:pt x="581" y="308"/>
                  </a:lnTo>
                  <a:lnTo>
                    <a:pt x="600" y="327"/>
                  </a:lnTo>
                  <a:lnTo>
                    <a:pt x="618" y="345"/>
                  </a:lnTo>
                  <a:lnTo>
                    <a:pt x="654" y="380"/>
                  </a:lnTo>
                  <a:lnTo>
                    <a:pt x="687" y="416"/>
                  </a:lnTo>
                  <a:lnTo>
                    <a:pt x="720" y="453"/>
                  </a:lnTo>
                  <a:lnTo>
                    <a:pt x="754" y="488"/>
                  </a:lnTo>
                  <a:lnTo>
                    <a:pt x="789" y="522"/>
                  </a:lnTo>
                  <a:lnTo>
                    <a:pt x="827" y="552"/>
                  </a:lnTo>
                  <a:lnTo>
                    <a:pt x="848" y="566"/>
                  </a:lnTo>
                  <a:lnTo>
                    <a:pt x="872" y="578"/>
                  </a:lnTo>
                  <a:lnTo>
                    <a:pt x="896" y="590"/>
                  </a:lnTo>
                  <a:lnTo>
                    <a:pt x="922" y="599"/>
                  </a:lnTo>
                  <a:lnTo>
                    <a:pt x="950" y="608"/>
                  </a:lnTo>
                  <a:lnTo>
                    <a:pt x="983" y="615"/>
                  </a:lnTo>
                  <a:lnTo>
                    <a:pt x="1019" y="622"/>
                  </a:lnTo>
                  <a:lnTo>
                    <a:pt x="1057" y="626"/>
                  </a:lnTo>
                  <a:lnTo>
                    <a:pt x="1137" y="632"/>
                  </a:lnTo>
                  <a:lnTo>
                    <a:pt x="1220" y="636"/>
                  </a:lnTo>
                  <a:lnTo>
                    <a:pt x="1301" y="638"/>
                  </a:lnTo>
                  <a:lnTo>
                    <a:pt x="1339" y="638"/>
                  </a:lnTo>
                  <a:lnTo>
                    <a:pt x="1374" y="638"/>
                  </a:lnTo>
                  <a:lnTo>
                    <a:pt x="1408" y="639"/>
                  </a:lnTo>
                  <a:lnTo>
                    <a:pt x="1436" y="639"/>
                  </a:lnTo>
                  <a:lnTo>
                    <a:pt x="1460" y="641"/>
                  </a:lnTo>
                  <a:lnTo>
                    <a:pt x="1481" y="64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5802" name="Line 26"/>
            <p:cNvSpPr>
              <a:spLocks noChangeShapeType="1"/>
            </p:cNvSpPr>
            <p:nvPr/>
          </p:nvSpPr>
          <p:spPr bwMode="auto">
            <a:xfrm>
              <a:off x="989" y="2722"/>
              <a:ext cx="7" cy="73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5803" name="Rectangle 27"/>
            <p:cNvSpPr>
              <a:spLocks noChangeArrowheads="1"/>
            </p:cNvSpPr>
            <p:nvPr/>
          </p:nvSpPr>
          <p:spPr bwMode="auto">
            <a:xfrm>
              <a:off x="688" y="3504"/>
              <a:ext cx="69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51" tIns="46026" rIns="92051" bIns="46026">
              <a:spAutoFit/>
            </a:bodyPr>
            <a:lstStyle/>
            <a:p>
              <a:pPr eaLnBrk="1" hangingPunct="1"/>
              <a:r>
                <a:rPr lang="en-US" sz="2400" b="0" i="1">
                  <a:solidFill>
                    <a:srgbClr val="003399"/>
                  </a:solidFill>
                  <a:cs typeface="Arial" charset="0"/>
                </a:rPr>
                <a:t>r</a:t>
              </a:r>
              <a:r>
                <a:rPr lang="en-US" sz="2400" b="0" i="1" baseline="-25000">
                  <a:solidFill>
                    <a:srgbClr val="003399"/>
                  </a:solidFill>
                  <a:cs typeface="Arial" charset="0"/>
                </a:rPr>
                <a:t>i</a:t>
              </a:r>
              <a:r>
                <a:rPr lang="en-US" sz="2400" b="0" i="1" baseline="30000">
                  <a:solidFill>
                    <a:srgbClr val="003399"/>
                  </a:solidFill>
                  <a:cs typeface="Arial" charset="0"/>
                </a:rPr>
                <a:t>0 </a:t>
              </a:r>
              <a:r>
                <a:rPr lang="en-US" sz="2400" b="0" i="1" baseline="-25000">
                  <a:solidFill>
                    <a:srgbClr val="003399"/>
                  </a:solidFill>
                  <a:cs typeface="Arial" charset="0"/>
                </a:rPr>
                <a:t> </a:t>
              </a:r>
              <a:r>
                <a:rPr lang="en-US" sz="2400" b="0" i="1">
                  <a:solidFill>
                    <a:srgbClr val="003399"/>
                  </a:solidFill>
                  <a:cs typeface="Arial" charset="0"/>
                </a:rPr>
                <a:t>+</a:t>
              </a:r>
              <a:r>
                <a:rPr lang="en-US" sz="2400" b="0" i="1" baseline="-25000">
                  <a:solidFill>
                    <a:srgbClr val="003399"/>
                  </a:solidFill>
                  <a:cs typeface="Arial" charset="0"/>
                </a:rPr>
                <a:t> </a:t>
              </a:r>
              <a:r>
                <a:rPr lang="en-US" sz="2400" b="0" i="1">
                  <a:solidFill>
                    <a:srgbClr val="003399"/>
                  </a:solidFill>
                  <a:cs typeface="Arial" charset="0"/>
                </a:rPr>
                <a:t>r</a:t>
              </a:r>
              <a:r>
                <a:rPr lang="en-US" sz="2400" b="0" i="1" baseline="-25000">
                  <a:solidFill>
                    <a:srgbClr val="003399"/>
                  </a:solidFill>
                  <a:cs typeface="Arial" charset="0"/>
                </a:rPr>
                <a:t>j</a:t>
              </a:r>
              <a:r>
                <a:rPr lang="en-US" sz="2400" b="0" i="1" baseline="30000">
                  <a:solidFill>
                    <a:srgbClr val="003399"/>
                  </a:solidFill>
                  <a:cs typeface="Arial" charset="0"/>
                </a:rPr>
                <a:t>0</a:t>
              </a:r>
            </a:p>
          </p:txBody>
        </p:sp>
        <p:sp>
          <p:nvSpPr>
            <p:cNvPr id="10315804" name="Line 28"/>
            <p:cNvSpPr>
              <a:spLocks noChangeShapeType="1"/>
            </p:cNvSpPr>
            <p:nvPr/>
          </p:nvSpPr>
          <p:spPr bwMode="auto">
            <a:xfrm flipH="1">
              <a:off x="1120" y="2465"/>
              <a:ext cx="0" cy="240"/>
            </a:xfrm>
            <a:prstGeom prst="line">
              <a:avLst/>
            </a:prstGeom>
            <a:noFill/>
            <a:ln w="28575">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15805" name="Line 29"/>
            <p:cNvSpPr>
              <a:spLocks noChangeShapeType="1"/>
            </p:cNvSpPr>
            <p:nvPr/>
          </p:nvSpPr>
          <p:spPr bwMode="auto">
            <a:xfrm flipH="1">
              <a:off x="1264" y="2945"/>
              <a:ext cx="4" cy="319"/>
            </a:xfrm>
            <a:prstGeom prst="line">
              <a:avLst/>
            </a:prstGeom>
            <a:noFill/>
            <a:ln w="28575">
              <a:solidFill>
                <a:srgbClr val="FF33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10315806" name="Group 30"/>
          <p:cNvGrpSpPr>
            <a:grpSpLocks/>
          </p:cNvGrpSpPr>
          <p:nvPr/>
        </p:nvGrpSpPr>
        <p:grpSpPr bwMode="auto">
          <a:xfrm>
            <a:off x="7010400" y="990600"/>
            <a:ext cx="1981200" cy="1676400"/>
            <a:chOff x="3984" y="624"/>
            <a:chExt cx="1248" cy="1056"/>
          </a:xfrm>
        </p:grpSpPr>
        <p:grpSp>
          <p:nvGrpSpPr>
            <p:cNvPr id="10315807" name="Group 31"/>
            <p:cNvGrpSpPr>
              <a:grpSpLocks/>
            </p:cNvGrpSpPr>
            <p:nvPr/>
          </p:nvGrpSpPr>
          <p:grpSpPr bwMode="auto">
            <a:xfrm>
              <a:off x="3984" y="624"/>
              <a:ext cx="1248" cy="1056"/>
              <a:chOff x="3984" y="624"/>
              <a:chExt cx="1248" cy="1056"/>
            </a:xfrm>
          </p:grpSpPr>
          <p:pic>
            <p:nvPicPr>
              <p:cNvPr id="10315808" name="Picture 32" descr="shellmodel"/>
              <p:cNvPicPr>
                <a:picLocks noChangeAspect="1" noChangeArrowheads="1"/>
              </p:cNvPicPr>
              <p:nvPr/>
            </p:nvPicPr>
            <p:blipFill>
              <a:blip r:embed="rId11">
                <a:extLst>
                  <a:ext uri="{28A0092B-C50C-407E-A947-70E740481C1C}">
                    <a14:useLocalDpi xmlns:a14="http://schemas.microsoft.com/office/drawing/2010/main" val="0"/>
                  </a:ext>
                </a:extLst>
              </a:blip>
              <a:srcRect l="22479" r="23047" b="20122"/>
              <a:stretch>
                <a:fillRect/>
              </a:stretch>
            </p:blipFill>
            <p:spPr bwMode="auto">
              <a:xfrm>
                <a:off x="3984" y="624"/>
                <a:ext cx="1248" cy="1056"/>
              </a:xfrm>
              <a:prstGeom prst="rect">
                <a:avLst/>
              </a:prstGeom>
              <a:noFill/>
              <a:extLst>
                <a:ext uri="{909E8E84-426E-40DD-AFC4-6F175D3DCCD1}">
                  <a14:hiddenFill xmlns:a14="http://schemas.microsoft.com/office/drawing/2010/main">
                    <a:solidFill>
                      <a:srgbClr val="FFFFFF"/>
                    </a:solidFill>
                  </a14:hiddenFill>
                </a:ext>
              </a:extLst>
            </p:spPr>
          </p:pic>
          <p:sp>
            <p:nvSpPr>
              <p:cNvPr id="10315809" name="Rectangle 33"/>
              <p:cNvSpPr>
                <a:spLocks noChangeArrowheads="1"/>
              </p:cNvSpPr>
              <p:nvPr/>
            </p:nvSpPr>
            <p:spPr bwMode="auto">
              <a:xfrm>
                <a:off x="4848" y="1008"/>
                <a:ext cx="240" cy="144"/>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10315810" name="Text Box 34"/>
            <p:cNvSpPr txBox="1">
              <a:spLocks noChangeArrowheads="1"/>
            </p:cNvSpPr>
            <p:nvPr/>
          </p:nvSpPr>
          <p:spPr bwMode="auto">
            <a:xfrm>
              <a:off x="4464" y="1248"/>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b="0">
                  <a:solidFill>
                    <a:srgbClr val="FFFFFF"/>
                  </a:solidFill>
                  <a:cs typeface="Arial" charset="0"/>
                </a:rPr>
                <a:t>I</a:t>
              </a:r>
            </a:p>
          </p:txBody>
        </p:sp>
      </p:grpSp>
      <p:sp>
        <p:nvSpPr>
          <p:cNvPr id="10315811" name="Text Box 35"/>
          <p:cNvSpPr txBox="1">
            <a:spLocks noChangeArrowheads="1"/>
          </p:cNvSpPr>
          <p:nvPr/>
        </p:nvSpPr>
        <p:spPr bwMode="auto">
          <a:xfrm>
            <a:off x="5638800" y="3200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9" rIns="91416" bIns="45709">
            <a:spAutoFit/>
          </a:bodyPr>
          <a:lstStyle/>
          <a:p>
            <a:pPr>
              <a:spcBef>
                <a:spcPct val="50000"/>
              </a:spcBef>
            </a:pPr>
            <a:r>
              <a:rPr lang="en-US" b="0">
                <a:solidFill>
                  <a:srgbClr val="000000"/>
                </a:solidFill>
                <a:cs typeface="Arial" charset="0"/>
              </a:rPr>
              <a:t>2</a:t>
            </a:r>
          </a:p>
        </p:txBody>
      </p:sp>
      <p:sp>
        <p:nvSpPr>
          <p:cNvPr id="10315812" name="Line 36"/>
          <p:cNvSpPr>
            <a:spLocks noChangeShapeType="1"/>
          </p:cNvSpPr>
          <p:nvPr/>
        </p:nvSpPr>
        <p:spPr bwMode="auto">
          <a:xfrm flipH="1">
            <a:off x="685800" y="1981200"/>
            <a:ext cx="1600200" cy="2286000"/>
          </a:xfrm>
          <a:prstGeom prst="line">
            <a:avLst/>
          </a:prstGeom>
          <a:noFill/>
          <a:ln w="28575">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315813" name="Line 37"/>
          <p:cNvSpPr>
            <a:spLocks noChangeShapeType="1"/>
          </p:cNvSpPr>
          <p:nvPr/>
        </p:nvSpPr>
        <p:spPr bwMode="auto">
          <a:xfrm>
            <a:off x="5181600" y="1219200"/>
            <a:ext cx="2286000" cy="685800"/>
          </a:xfrm>
          <a:prstGeom prst="line">
            <a:avLst/>
          </a:prstGeom>
          <a:noFill/>
          <a:ln w="28575">
            <a:solidFill>
              <a:srgbClr val="FF0066"/>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50031718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 to QEq</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81</a:t>
            </a:fld>
            <a:endParaRPr lang="en-US"/>
          </a:p>
        </p:txBody>
      </p:sp>
      <p:sp>
        <p:nvSpPr>
          <p:cNvPr id="4" name="TextBox 3"/>
          <p:cNvSpPr txBox="1"/>
          <p:nvPr/>
        </p:nvSpPr>
        <p:spPr>
          <a:xfrm>
            <a:off x="609600" y="1066800"/>
            <a:ext cx="8001000" cy="2308324"/>
          </a:xfrm>
          <a:prstGeom prst="rect">
            <a:avLst/>
          </a:prstGeom>
          <a:noFill/>
        </p:spPr>
        <p:txBody>
          <a:bodyPr wrap="square" rtlCol="0">
            <a:spAutoFit/>
          </a:bodyPr>
          <a:lstStyle/>
          <a:p>
            <a:r>
              <a:rPr lang="en-US" sz="2400" dirty="0" smtClean="0"/>
              <a:t>Fit </a:t>
            </a:r>
            <a:r>
              <a:rPr lang="el-GR" sz="2400" dirty="0" smtClean="0"/>
              <a:t>χ</a:t>
            </a:r>
            <a:r>
              <a:rPr lang="en-US" sz="2400" baseline="30000" dirty="0" err="1" smtClean="0"/>
              <a:t>0</a:t>
            </a:r>
            <a:r>
              <a:rPr lang="en-US" sz="2400" baseline="-25000" dirty="0" err="1" smtClean="0"/>
              <a:t>i</a:t>
            </a:r>
            <a:r>
              <a:rPr lang="en-US" sz="2400" dirty="0" smtClean="0"/>
              <a:t>, </a:t>
            </a:r>
            <a:r>
              <a:rPr lang="en-US" sz="2400" dirty="0" err="1" smtClean="0"/>
              <a:t>J</a:t>
            </a:r>
            <a:r>
              <a:rPr lang="en-US" sz="2400" baseline="30000" dirty="0" err="1" smtClean="0"/>
              <a:t>0</a:t>
            </a:r>
            <a:r>
              <a:rPr lang="en-US" sz="2400" baseline="-25000" dirty="0" err="1" smtClean="0"/>
              <a:t>i</a:t>
            </a:r>
            <a:r>
              <a:rPr lang="en-US" sz="2400" dirty="0" smtClean="0"/>
              <a:t>, </a:t>
            </a:r>
            <a:r>
              <a:rPr lang="en-US" sz="2400" dirty="0" err="1" smtClean="0"/>
              <a:t>R</a:t>
            </a:r>
            <a:r>
              <a:rPr lang="en-US" sz="2400" baseline="-25000" dirty="0" err="1" smtClean="0"/>
              <a:t>i</a:t>
            </a:r>
            <a:r>
              <a:rPr lang="en-US" sz="2400" dirty="0" smtClean="0"/>
              <a:t> </a:t>
            </a:r>
            <a:r>
              <a:rPr lang="en-US" sz="2400" dirty="0" smtClean="0"/>
              <a:t>for a large </a:t>
            </a:r>
            <a:r>
              <a:rPr lang="en-US" sz="2400" dirty="0" smtClean="0"/>
              <a:t>data set of molecules</a:t>
            </a:r>
          </a:p>
          <a:p>
            <a:r>
              <a:rPr lang="en-US" sz="2400" dirty="0" smtClean="0"/>
              <a:t>Use a </a:t>
            </a:r>
            <a:r>
              <a:rPr lang="en-US" sz="2400" dirty="0" smtClean="0"/>
              <a:t>Genetic Algorithm </a:t>
            </a:r>
            <a:r>
              <a:rPr lang="en-US" sz="2400" dirty="0" smtClean="0"/>
              <a:t>approach to optimize parameters</a:t>
            </a:r>
            <a:endParaRPr lang="en-US" sz="2400" dirty="0" smtClean="0"/>
          </a:p>
          <a:p>
            <a:r>
              <a:rPr lang="en-US" sz="2400" dirty="0" smtClean="0"/>
              <a:t>Validate by testing against </a:t>
            </a:r>
            <a:r>
              <a:rPr lang="en-US" sz="2400" dirty="0" smtClean="0"/>
              <a:t>predictions of ligand binding energies to known co-crystals</a:t>
            </a:r>
          </a:p>
          <a:p>
            <a:r>
              <a:rPr lang="en-US" sz="2400" dirty="0" smtClean="0"/>
              <a:t>We found that QM charges work well</a:t>
            </a:r>
          </a:p>
          <a:p>
            <a:r>
              <a:rPr lang="en-US" sz="2400" dirty="0" smtClean="0"/>
              <a:t>We want the new QEq to work just as well</a:t>
            </a:r>
          </a:p>
        </p:txBody>
      </p:sp>
    </p:spTree>
    <p:extLst>
      <p:ext uri="{BB962C8B-B14F-4D97-AF65-F5344CB8AC3E}">
        <p14:creationId xmlns:p14="http://schemas.microsoft.com/office/powerpoint/2010/main" val="215413348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 to QEq</a:t>
            </a:r>
            <a:endParaRPr lang="en-US" dirty="0"/>
          </a:p>
        </p:txBody>
      </p:sp>
      <p:sp>
        <p:nvSpPr>
          <p:cNvPr id="3" name="Slide Number Placeholder 2"/>
          <p:cNvSpPr>
            <a:spLocks noGrp="1"/>
          </p:cNvSpPr>
          <p:nvPr>
            <p:ph type="sldNum" sz="quarter" idx="10"/>
          </p:nvPr>
        </p:nvSpPr>
        <p:spPr/>
        <p:txBody>
          <a:bodyPr/>
          <a:lstStyle/>
          <a:p>
            <a:fld id="{7EBBB4D3-1C0C-4FC7-843D-F6F3FC70D3B2}" type="slidenum">
              <a:rPr lang="en-US" smtClean="0"/>
              <a:pPr/>
              <a:t>82</a:t>
            </a:fld>
            <a:endParaRPr lang="en-US"/>
          </a:p>
        </p:txBody>
      </p:sp>
      <p:sp>
        <p:nvSpPr>
          <p:cNvPr id="4" name="TextBox 3"/>
          <p:cNvSpPr txBox="1"/>
          <p:nvPr/>
        </p:nvSpPr>
        <p:spPr>
          <a:xfrm>
            <a:off x="609600" y="1066800"/>
            <a:ext cx="8001000" cy="2308324"/>
          </a:xfrm>
          <a:prstGeom prst="rect">
            <a:avLst/>
          </a:prstGeom>
          <a:noFill/>
        </p:spPr>
        <p:txBody>
          <a:bodyPr wrap="square" rtlCol="0">
            <a:spAutoFit/>
          </a:bodyPr>
          <a:lstStyle/>
          <a:p>
            <a:r>
              <a:rPr lang="en-US" sz="2400" dirty="0" smtClean="0"/>
              <a:t>Fit </a:t>
            </a:r>
            <a:r>
              <a:rPr lang="el-GR" sz="2400" dirty="0" smtClean="0"/>
              <a:t>χ</a:t>
            </a:r>
            <a:r>
              <a:rPr lang="en-US" sz="2400" baseline="30000" dirty="0" err="1" smtClean="0"/>
              <a:t>0</a:t>
            </a:r>
            <a:r>
              <a:rPr lang="en-US" sz="2400" baseline="-25000" dirty="0" err="1" smtClean="0"/>
              <a:t>i</a:t>
            </a:r>
            <a:r>
              <a:rPr lang="en-US" sz="2400" dirty="0" smtClean="0"/>
              <a:t>, </a:t>
            </a:r>
            <a:r>
              <a:rPr lang="en-US" sz="2400" dirty="0" err="1" smtClean="0"/>
              <a:t>J</a:t>
            </a:r>
            <a:r>
              <a:rPr lang="en-US" sz="2400" baseline="30000" dirty="0" err="1" smtClean="0"/>
              <a:t>0</a:t>
            </a:r>
            <a:r>
              <a:rPr lang="en-US" sz="2400" baseline="-25000" dirty="0" err="1" smtClean="0"/>
              <a:t>i</a:t>
            </a:r>
            <a:r>
              <a:rPr lang="en-US" sz="2400" dirty="0" smtClean="0"/>
              <a:t>, </a:t>
            </a:r>
            <a:r>
              <a:rPr lang="en-US" sz="2400" dirty="0" err="1" smtClean="0"/>
              <a:t>R</a:t>
            </a:r>
            <a:r>
              <a:rPr lang="en-US" sz="2400" baseline="-25000" dirty="0" err="1" smtClean="0"/>
              <a:t>i</a:t>
            </a:r>
            <a:r>
              <a:rPr lang="en-US" sz="2400" dirty="0" smtClean="0"/>
              <a:t> </a:t>
            </a:r>
            <a:r>
              <a:rPr lang="en-US" sz="2400" dirty="0" smtClean="0"/>
              <a:t>for a large </a:t>
            </a:r>
            <a:r>
              <a:rPr lang="en-US" sz="2400" dirty="0" smtClean="0"/>
              <a:t>data set of molecules</a:t>
            </a:r>
          </a:p>
          <a:p>
            <a:r>
              <a:rPr lang="en-US" sz="2400" dirty="0" smtClean="0"/>
              <a:t>Use a </a:t>
            </a:r>
            <a:r>
              <a:rPr lang="en-US" sz="2400" dirty="0" smtClean="0"/>
              <a:t>Genetic Algorithm </a:t>
            </a:r>
            <a:r>
              <a:rPr lang="en-US" sz="2400" dirty="0" smtClean="0"/>
              <a:t>approach to optimize parameters</a:t>
            </a:r>
            <a:endParaRPr lang="en-US" sz="2400" dirty="0" smtClean="0"/>
          </a:p>
          <a:p>
            <a:r>
              <a:rPr lang="en-US" sz="2400" dirty="0" smtClean="0"/>
              <a:t>Validate by testing against </a:t>
            </a:r>
            <a:r>
              <a:rPr lang="en-US" sz="2400" dirty="0" smtClean="0"/>
              <a:t>predictions of ligand binding energies to known co-crystals</a:t>
            </a:r>
          </a:p>
          <a:p>
            <a:r>
              <a:rPr lang="en-US" sz="2400" dirty="0" smtClean="0"/>
              <a:t>We found that QM charges work well</a:t>
            </a:r>
          </a:p>
          <a:p>
            <a:r>
              <a:rPr lang="en-US" sz="2400" dirty="0" smtClean="0"/>
              <a:t>We want the new QEq to work just as well</a:t>
            </a:r>
          </a:p>
        </p:txBody>
      </p:sp>
      <p:sp>
        <p:nvSpPr>
          <p:cNvPr id="6" name="TextBox 5"/>
          <p:cNvSpPr txBox="1"/>
          <p:nvPr/>
        </p:nvSpPr>
        <p:spPr>
          <a:xfrm>
            <a:off x="457200" y="3505200"/>
            <a:ext cx="7924800" cy="1569660"/>
          </a:xfrm>
          <a:prstGeom prst="rect">
            <a:avLst/>
          </a:prstGeom>
          <a:solidFill>
            <a:srgbClr val="FFFF00"/>
          </a:solidFill>
        </p:spPr>
        <p:txBody>
          <a:bodyPr wrap="square" rtlCol="0">
            <a:spAutoFit/>
          </a:bodyPr>
          <a:lstStyle/>
          <a:p>
            <a:r>
              <a:rPr lang="en-US" sz="2400" dirty="0" smtClean="0"/>
              <a:t>For some systems, a single charge per atom is too restrictive</a:t>
            </a:r>
          </a:p>
          <a:p>
            <a:r>
              <a:rPr lang="en-US" sz="2400" dirty="0" smtClean="0"/>
              <a:t>For example Ferroelectrics</a:t>
            </a:r>
          </a:p>
          <a:p>
            <a:r>
              <a:rPr lang="en-US" sz="2400" dirty="0" smtClean="0"/>
              <a:t>This led to Polarizable QEq, </a:t>
            </a:r>
            <a:r>
              <a:rPr lang="en-US" sz="2400" dirty="0" err="1" smtClean="0"/>
              <a:t>PQeq</a:t>
            </a:r>
            <a:endParaRPr lang="en-US" sz="2400" dirty="0"/>
          </a:p>
        </p:txBody>
      </p:sp>
    </p:spTree>
    <p:extLst>
      <p:ext uri="{BB962C8B-B14F-4D97-AF65-F5344CB8AC3E}">
        <p14:creationId xmlns:p14="http://schemas.microsoft.com/office/powerpoint/2010/main" val="3569520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826" name="Text Box 2"/>
          <p:cNvSpPr txBox="1">
            <a:spLocks noChangeArrowheads="1"/>
          </p:cNvSpPr>
          <p:nvPr/>
        </p:nvSpPr>
        <p:spPr bwMode="auto">
          <a:xfrm>
            <a:off x="0" y="6035675"/>
            <a:ext cx="5791200" cy="822325"/>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a:solidFill>
                  <a:srgbClr val="002C58"/>
                </a:solidFill>
                <a:cs typeface="Arial" charset="0"/>
              </a:rPr>
              <a:t>Four universal parameters for each element:</a:t>
            </a:r>
          </a:p>
          <a:p>
            <a:r>
              <a:rPr lang="en-US" sz="2400">
                <a:solidFill>
                  <a:srgbClr val="000099"/>
                </a:solidFill>
                <a:cs typeface="Arial" charset="0"/>
              </a:rPr>
              <a:t>Get from QM</a:t>
            </a:r>
          </a:p>
        </p:txBody>
      </p:sp>
      <p:pic>
        <p:nvPicPr>
          <p:cNvPr id="10445827" name="Picture 3" descr="shellmodel"/>
          <p:cNvPicPr>
            <a:picLocks noChangeAspect="1" noChangeArrowheads="1"/>
          </p:cNvPicPr>
          <p:nvPr/>
        </p:nvPicPr>
        <p:blipFill>
          <a:blip r:embed="rId4">
            <a:extLst>
              <a:ext uri="{28A0092B-C50C-407E-A947-70E740481C1C}">
                <a14:useLocalDpi xmlns:a14="http://schemas.microsoft.com/office/drawing/2010/main" val="0"/>
              </a:ext>
            </a:extLst>
          </a:blip>
          <a:srcRect l="10686" t="6767" r="4251"/>
          <a:stretch>
            <a:fillRect/>
          </a:stretch>
        </p:blipFill>
        <p:spPr bwMode="auto">
          <a:xfrm>
            <a:off x="5681663" y="3886200"/>
            <a:ext cx="3462337" cy="2362200"/>
          </a:xfrm>
          <a:prstGeom prst="rect">
            <a:avLst/>
          </a:prstGeom>
          <a:noFill/>
          <a:extLst>
            <a:ext uri="{909E8E84-426E-40DD-AFC4-6F175D3DCCD1}">
              <a14:hiddenFill xmlns:a14="http://schemas.microsoft.com/office/drawing/2010/main">
                <a:solidFill>
                  <a:srgbClr val="FFFFFF"/>
                </a:solidFill>
              </a14:hiddenFill>
            </a:ext>
          </a:extLst>
        </p:spPr>
      </p:pic>
      <p:sp>
        <p:nvSpPr>
          <p:cNvPr id="10445828" name="Rectangle 4"/>
          <p:cNvSpPr>
            <a:spLocks noGrp="1" noChangeArrowheads="1"/>
          </p:cNvSpPr>
          <p:nvPr>
            <p:ph type="title" idx="4294967295"/>
          </p:nvPr>
        </p:nvSpPr>
        <p:spPr bwMode="auto">
          <a:xfrm>
            <a:off x="0" y="0"/>
            <a:ext cx="9144000" cy="698500"/>
          </a:xfrm>
          <a:prstGeom prst="rect">
            <a:avLst/>
          </a:prstGeom>
          <a:solidFill>
            <a:srgbClr val="FFCC00"/>
          </a:solidFill>
          <a:ln>
            <a:solidFill>
              <a:srgbClr val="000000"/>
            </a:solidFill>
            <a:miter lim="800000"/>
            <a:headEnd/>
            <a:tailEnd/>
          </a:ln>
        </p:spPr>
        <p:txBody>
          <a:bodyPr/>
          <a:lstStyle/>
          <a:p>
            <a:r>
              <a:rPr lang="en-US" sz="4000" dirty="0">
                <a:solidFill>
                  <a:srgbClr val="003399"/>
                </a:solidFill>
              </a:rPr>
              <a:t>Polarizable QEq </a:t>
            </a:r>
          </a:p>
        </p:txBody>
      </p:sp>
      <p:graphicFrame>
        <p:nvGraphicFramePr>
          <p:cNvPr id="10445829" name="Object 5"/>
          <p:cNvGraphicFramePr>
            <a:graphicFrameLocks noChangeAspect="1"/>
          </p:cNvGraphicFramePr>
          <p:nvPr/>
        </p:nvGraphicFramePr>
        <p:xfrm>
          <a:off x="4514850" y="3043238"/>
          <a:ext cx="112713" cy="214312"/>
        </p:xfrm>
        <a:graphic>
          <a:graphicData uri="http://schemas.openxmlformats.org/presentationml/2006/ole">
            <mc:AlternateContent xmlns:mc="http://schemas.openxmlformats.org/markup-compatibility/2006">
              <mc:Choice xmlns:v="urn:schemas-microsoft-com:vml" Requires="v">
                <p:oleObj spid="_x0000_s10861621"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043238"/>
                        <a:ext cx="112713"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5830" name="Object 6"/>
          <p:cNvGraphicFramePr>
            <a:graphicFrameLocks noChangeAspect="1"/>
          </p:cNvGraphicFramePr>
          <p:nvPr/>
        </p:nvGraphicFramePr>
        <p:xfrm>
          <a:off x="0" y="4735513"/>
          <a:ext cx="5284788" cy="1284287"/>
        </p:xfrm>
        <a:graphic>
          <a:graphicData uri="http://schemas.openxmlformats.org/presentationml/2006/ole">
            <mc:AlternateContent xmlns:mc="http://schemas.openxmlformats.org/markup-compatibility/2006">
              <mc:Choice xmlns:v="urn:schemas-microsoft-com:vml" Requires="v">
                <p:oleObj spid="_x0000_s10861622" name="Equation" r:id="rId7" imgW="2222280" imgH="558720" progId="Equation.3">
                  <p:embed/>
                </p:oleObj>
              </mc:Choice>
              <mc:Fallback>
                <p:oleObj name="Equation" r:id="rId7" imgW="2222280" imgH="558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735513"/>
                        <a:ext cx="5284788" cy="128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831" name="Text Box 7"/>
          <p:cNvSpPr txBox="1">
            <a:spLocks noChangeArrowheads="1"/>
          </p:cNvSpPr>
          <p:nvPr/>
        </p:nvSpPr>
        <p:spPr bwMode="auto">
          <a:xfrm>
            <a:off x="0" y="1422400"/>
            <a:ext cx="9144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dirty="0">
                <a:solidFill>
                  <a:srgbClr val="003366"/>
                </a:solidFill>
                <a:cs typeface="Arial" charset="0"/>
              </a:rPr>
              <a:t>Allow each atom to have</a:t>
            </a:r>
            <a:r>
              <a:rPr lang="en-US" sz="2400" b="0" dirty="0">
                <a:solidFill>
                  <a:srgbClr val="000000"/>
                </a:solidFill>
                <a:cs typeface="Arial" charset="0"/>
              </a:rPr>
              <a:t> two charges:</a:t>
            </a:r>
          </a:p>
          <a:p>
            <a:r>
              <a:rPr lang="en-US" sz="2400" b="0" dirty="0">
                <a:solidFill>
                  <a:srgbClr val="003366"/>
                </a:solidFill>
                <a:cs typeface="Arial" charset="0"/>
              </a:rPr>
              <a:t>A </a:t>
            </a:r>
            <a:r>
              <a:rPr lang="en-US" sz="2400" dirty="0">
                <a:solidFill>
                  <a:srgbClr val="000099"/>
                </a:solidFill>
                <a:cs typeface="Arial" charset="0"/>
              </a:rPr>
              <a:t>fixed core charge</a:t>
            </a:r>
            <a:r>
              <a:rPr lang="en-US" sz="2400" b="0" dirty="0">
                <a:solidFill>
                  <a:srgbClr val="000000"/>
                </a:solidFill>
                <a:cs typeface="Arial" charset="0"/>
              </a:rPr>
              <a:t> </a:t>
            </a:r>
            <a:r>
              <a:rPr lang="en-US" sz="2400" b="0" dirty="0">
                <a:solidFill>
                  <a:srgbClr val="800000"/>
                </a:solidFill>
                <a:cs typeface="Arial" charset="0"/>
              </a:rPr>
              <a:t>(+4 for Ti)</a:t>
            </a:r>
            <a:r>
              <a:rPr lang="en-US" sz="2400" b="0" dirty="0">
                <a:solidFill>
                  <a:srgbClr val="000000"/>
                </a:solidFill>
                <a:cs typeface="Arial" charset="0"/>
              </a:rPr>
              <a:t> </a:t>
            </a:r>
            <a:r>
              <a:rPr lang="en-US" sz="2400" b="0" dirty="0">
                <a:solidFill>
                  <a:srgbClr val="002C58"/>
                </a:solidFill>
                <a:cs typeface="Arial" charset="0"/>
              </a:rPr>
              <a:t>with a Gaussian shape</a:t>
            </a:r>
          </a:p>
          <a:p>
            <a:r>
              <a:rPr lang="en-US" sz="2400" b="0" dirty="0">
                <a:solidFill>
                  <a:srgbClr val="008000"/>
                </a:solidFill>
                <a:cs typeface="Arial" charset="0"/>
              </a:rPr>
              <a:t>A </a:t>
            </a:r>
            <a:r>
              <a:rPr lang="en-US" sz="2400" dirty="0">
                <a:solidFill>
                  <a:srgbClr val="000099"/>
                </a:solidFill>
                <a:cs typeface="Arial" charset="0"/>
              </a:rPr>
              <a:t>variable shell charge</a:t>
            </a:r>
            <a:r>
              <a:rPr lang="en-US" sz="2400" b="0" dirty="0">
                <a:solidFill>
                  <a:srgbClr val="008000"/>
                </a:solidFill>
                <a:cs typeface="Arial" charset="0"/>
              </a:rPr>
              <a:t> with a Gaussian shape but subject to displacement and charge transfer</a:t>
            </a:r>
          </a:p>
          <a:p>
            <a:r>
              <a:rPr lang="en-US" sz="2400" b="0" dirty="0">
                <a:solidFill>
                  <a:srgbClr val="000099"/>
                </a:solidFill>
                <a:cs typeface="Arial" charset="0"/>
              </a:rPr>
              <a:t>Electrostatic interactions between </a:t>
            </a:r>
            <a:r>
              <a:rPr lang="en-US" sz="2400" dirty="0">
                <a:solidFill>
                  <a:srgbClr val="000099"/>
                </a:solidFill>
                <a:cs typeface="Arial" charset="0"/>
              </a:rPr>
              <a:t>all</a:t>
            </a:r>
            <a:r>
              <a:rPr lang="en-US" sz="2400" b="0" dirty="0">
                <a:solidFill>
                  <a:srgbClr val="000099"/>
                </a:solidFill>
                <a:cs typeface="Arial" charset="0"/>
              </a:rPr>
              <a:t> charges, including the core and shell on same atom, </a:t>
            </a:r>
            <a:r>
              <a:rPr lang="en-US" sz="2400" b="0" dirty="0">
                <a:solidFill>
                  <a:srgbClr val="008000"/>
                </a:solidFill>
                <a:cs typeface="Arial" charset="0"/>
              </a:rPr>
              <a:t>includes Shielding as charges overlap</a:t>
            </a:r>
            <a:endParaRPr lang="en-US" sz="2400" b="0" dirty="0">
              <a:solidFill>
                <a:srgbClr val="000099"/>
              </a:solidFill>
              <a:cs typeface="Arial" charset="0"/>
            </a:endParaRPr>
          </a:p>
          <a:p>
            <a:pPr eaLnBrk="1" hangingPunct="1"/>
            <a:r>
              <a:rPr lang="en-US" sz="2400" dirty="0">
                <a:solidFill>
                  <a:srgbClr val="000099"/>
                </a:solidFill>
                <a:cs typeface="Arial" charset="0"/>
              </a:rPr>
              <a:t>Allow Shell to move with respect to core</a:t>
            </a:r>
            <a:r>
              <a:rPr lang="en-US" sz="2400" b="0" dirty="0">
                <a:solidFill>
                  <a:srgbClr val="008000"/>
                </a:solidFill>
                <a:cs typeface="Arial" charset="0"/>
              </a:rPr>
              <a:t>, to </a:t>
            </a:r>
            <a:r>
              <a:rPr lang="en-US" sz="2400" b="0" dirty="0">
                <a:solidFill>
                  <a:srgbClr val="800000"/>
                </a:solidFill>
                <a:cs typeface="Arial" charset="0"/>
              </a:rPr>
              <a:t>describe atomic polarizability</a:t>
            </a:r>
            <a:endParaRPr lang="en-US" sz="2400" b="0" dirty="0">
              <a:solidFill>
                <a:srgbClr val="00CC99"/>
              </a:solidFill>
              <a:cs typeface="Arial" charset="0"/>
            </a:endParaRPr>
          </a:p>
          <a:p>
            <a:r>
              <a:rPr lang="en-US" sz="2400" b="0" dirty="0">
                <a:solidFill>
                  <a:srgbClr val="000099"/>
                </a:solidFill>
                <a:cs typeface="Arial" charset="0"/>
              </a:rPr>
              <a:t>Self-consistent charge equilibration</a:t>
            </a:r>
            <a:r>
              <a:rPr lang="en-US" sz="2400" b="0" dirty="0">
                <a:solidFill>
                  <a:srgbClr val="008000"/>
                </a:solidFill>
                <a:cs typeface="Arial" charset="0"/>
              </a:rPr>
              <a:t> </a:t>
            </a:r>
            <a:r>
              <a:rPr lang="en-US" sz="2400" b="0" dirty="0">
                <a:solidFill>
                  <a:srgbClr val="FF3300"/>
                </a:solidFill>
                <a:cs typeface="Arial" charset="0"/>
              </a:rPr>
              <a:t>(QEq)</a:t>
            </a:r>
          </a:p>
        </p:txBody>
      </p:sp>
      <p:pic>
        <p:nvPicPr>
          <p:cNvPr id="10445832" name="Picture 8"/>
          <p:cNvPicPr>
            <a:picLocks noGrp="1" noChangeAspect="1" noChangeArrowheads="1"/>
          </p:cNvPicPr>
          <p:nvPr>
            <p:ph idx="4294967295"/>
          </p:nvPr>
        </p:nvPicPr>
        <p:blipFill>
          <a:blip r:embed="rId9" cstate="print">
            <a:extLst>
              <a:ext uri="{28A0092B-C50C-407E-A947-70E740481C1C}">
                <a14:useLocalDpi xmlns:a14="http://schemas.microsoft.com/office/drawing/2010/main" val="0"/>
              </a:ext>
            </a:extLst>
          </a:blip>
          <a:srcRect r="26003"/>
          <a:stretch>
            <a:fillRect/>
          </a:stretch>
        </p:blipFill>
        <p:spPr bwMode="auto">
          <a:xfrm>
            <a:off x="2667000" y="6400800"/>
            <a:ext cx="2168525" cy="457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833" name="Text Box 9"/>
          <p:cNvSpPr txBox="1">
            <a:spLocks noChangeArrowheads="1"/>
          </p:cNvSpPr>
          <p:nvPr/>
        </p:nvSpPr>
        <p:spPr bwMode="auto">
          <a:xfrm>
            <a:off x="0" y="990600"/>
            <a:ext cx="83058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0">
                <a:solidFill>
                  <a:srgbClr val="000000"/>
                </a:solidFill>
                <a:cs typeface="Arial" charset="0"/>
              </a:rPr>
              <a:t>Proper description of Electrostatics is critical</a:t>
            </a:r>
          </a:p>
        </p:txBody>
      </p:sp>
      <p:graphicFrame>
        <p:nvGraphicFramePr>
          <p:cNvPr id="10445834" name="Object 10"/>
          <p:cNvGraphicFramePr>
            <a:graphicFrameLocks noChangeAspect="1"/>
          </p:cNvGraphicFramePr>
          <p:nvPr/>
        </p:nvGraphicFramePr>
        <p:xfrm>
          <a:off x="5867400" y="914400"/>
          <a:ext cx="2767013" cy="457200"/>
        </p:xfrm>
        <a:graphic>
          <a:graphicData uri="http://schemas.openxmlformats.org/presentationml/2006/ole">
            <mc:AlternateContent xmlns:mc="http://schemas.openxmlformats.org/markup-compatibility/2006">
              <mc:Choice xmlns:v="urn:schemas-microsoft-com:vml" Requires="v">
                <p:oleObj spid="_x0000_s10861623" name="Equation" r:id="rId10" imgW="1180800" imgH="190440" progId="Equation.3">
                  <p:embed/>
                </p:oleObj>
              </mc:Choice>
              <mc:Fallback>
                <p:oleObj name="Equation" r:id="rId10" imgW="1180800" imgH="1904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914400"/>
                        <a:ext cx="2767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85107418"/>
      </p:ext>
    </p:extLst>
  </p:cSld>
  <p:clrMapOvr>
    <a:masterClrMapping/>
  </p:clrMapOvr>
  <p:transition advTm="1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7874" name="Rectangle 2"/>
          <p:cNvSpPr>
            <a:spLocks noGrp="1" noChangeArrowheads="1"/>
          </p:cNvSpPr>
          <p:nvPr>
            <p:ph type="title" idx="4294967295"/>
          </p:nvPr>
        </p:nvSpPr>
        <p:spPr bwMode="auto">
          <a:xfrm>
            <a:off x="0" y="0"/>
            <a:ext cx="9144000" cy="685800"/>
          </a:xfrm>
          <a:prstGeom prst="rect">
            <a:avLst/>
          </a:prstGeom>
          <a:solidFill>
            <a:srgbClr val="FFCC00"/>
          </a:solidFill>
          <a:ln/>
          <a:extLst/>
        </p:spPr>
        <p:txBody>
          <a:bodyPr lIns="92160" tIns="46080" rIns="92160" bIns="46080" anchor="ct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90° Domain Wall of </a:t>
            </a:r>
            <a:r>
              <a:rPr lang="en-GB" dirty="0" err="1"/>
              <a:t>BaTiO</a:t>
            </a:r>
            <a:r>
              <a:rPr lang="en-GB" baseline="-25000" dirty="0" err="1"/>
              <a:t>3</a:t>
            </a:r>
            <a:endParaRPr lang="en-GB" baseline="-25000" dirty="0"/>
          </a:p>
        </p:txBody>
      </p:sp>
      <p:sp>
        <p:nvSpPr>
          <p:cNvPr id="10447875" name="Text Box 3"/>
          <p:cNvSpPr txBox="1">
            <a:spLocks noChangeArrowheads="1"/>
          </p:cNvSpPr>
          <p:nvPr/>
        </p:nvSpPr>
        <p:spPr bwMode="auto">
          <a:xfrm>
            <a:off x="8131175" y="65532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60" tIns="46080" rIns="92160" bIns="4608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9pPr>
          </a:lstStyle>
          <a:p>
            <a:pPr algn="ctr">
              <a:spcBef>
                <a:spcPts val="825"/>
              </a:spcBef>
              <a:buSzPct val="99000"/>
            </a:pPr>
            <a:fld id="{DD5DE85B-070A-4B6A-9786-6D22980CDB21}" type="slidenum">
              <a:rPr lang="en-GB" sz="1400" b="0">
                <a:solidFill>
                  <a:srgbClr val="000000"/>
                </a:solidFill>
                <a:cs typeface="Arial" charset="0"/>
              </a:rPr>
              <a:pPr algn="ctr">
                <a:spcBef>
                  <a:spcPts val="825"/>
                </a:spcBef>
                <a:buSzPct val="99000"/>
              </a:pPr>
              <a:t>84</a:t>
            </a:fld>
            <a:endParaRPr lang="en-GB" sz="1400" b="0">
              <a:solidFill>
                <a:srgbClr val="000000"/>
              </a:solidFill>
              <a:cs typeface="Arial" charset="0"/>
            </a:endParaRPr>
          </a:p>
        </p:txBody>
      </p:sp>
      <p:grpSp>
        <p:nvGrpSpPr>
          <p:cNvPr id="10447876" name="Group 4"/>
          <p:cNvGrpSpPr>
            <a:grpSpLocks/>
          </p:cNvGrpSpPr>
          <p:nvPr/>
        </p:nvGrpSpPr>
        <p:grpSpPr bwMode="auto">
          <a:xfrm>
            <a:off x="4495800" y="609600"/>
            <a:ext cx="1447800" cy="1219200"/>
            <a:chOff x="2832" y="384"/>
            <a:chExt cx="912" cy="768"/>
          </a:xfrm>
        </p:grpSpPr>
        <p:sp>
          <p:nvSpPr>
            <p:cNvPr id="10447877" name="Text Box 5"/>
            <p:cNvSpPr txBox="1">
              <a:spLocks noChangeArrowheads="1"/>
            </p:cNvSpPr>
            <p:nvPr/>
          </p:nvSpPr>
          <p:spPr bwMode="auto">
            <a:xfrm>
              <a:off x="2832" y="384"/>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400" b="0">
                  <a:solidFill>
                    <a:srgbClr val="000000"/>
                  </a:solidFill>
                  <a:cs typeface="Arial" charset="0"/>
                </a:rPr>
                <a:t>z</a:t>
              </a:r>
            </a:p>
          </p:txBody>
        </p:sp>
        <p:grpSp>
          <p:nvGrpSpPr>
            <p:cNvPr id="10447878" name="Group 6"/>
            <p:cNvGrpSpPr>
              <a:grpSpLocks/>
            </p:cNvGrpSpPr>
            <p:nvPr/>
          </p:nvGrpSpPr>
          <p:grpSpPr bwMode="auto">
            <a:xfrm>
              <a:off x="2928" y="384"/>
              <a:ext cx="816" cy="768"/>
              <a:chOff x="3888" y="576"/>
              <a:chExt cx="816" cy="768"/>
            </a:xfrm>
          </p:grpSpPr>
          <p:sp>
            <p:nvSpPr>
              <p:cNvPr id="10447879" name="Line 7"/>
              <p:cNvSpPr>
                <a:spLocks noChangeShapeType="1"/>
              </p:cNvSpPr>
              <p:nvPr/>
            </p:nvSpPr>
            <p:spPr bwMode="auto">
              <a:xfrm>
                <a:off x="4032" y="1104"/>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sp>
            <p:nvSpPr>
              <p:cNvPr id="10447880" name="Line 8"/>
              <p:cNvSpPr>
                <a:spLocks noChangeShapeType="1"/>
              </p:cNvSpPr>
              <p:nvPr/>
            </p:nvSpPr>
            <p:spPr bwMode="auto">
              <a:xfrm flipV="1">
                <a:off x="4032" y="576"/>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sp>
            <p:nvSpPr>
              <p:cNvPr id="10447881" name="Text Box 9"/>
              <p:cNvSpPr txBox="1">
                <a:spLocks noChangeArrowheads="1"/>
              </p:cNvSpPr>
              <p:nvPr/>
            </p:nvSpPr>
            <p:spPr bwMode="auto">
              <a:xfrm>
                <a:off x="4416" y="10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400" b="0">
                    <a:solidFill>
                      <a:srgbClr val="000000"/>
                    </a:solidFill>
                    <a:cs typeface="Arial" charset="0"/>
                  </a:rPr>
                  <a:t>y</a:t>
                </a:r>
              </a:p>
            </p:txBody>
          </p:sp>
          <p:sp>
            <p:nvSpPr>
              <p:cNvPr id="10447882" name="Text Box 10"/>
              <p:cNvSpPr txBox="1">
                <a:spLocks noChangeArrowheads="1"/>
              </p:cNvSpPr>
              <p:nvPr/>
            </p:nvSpPr>
            <p:spPr bwMode="auto">
              <a:xfrm>
                <a:off x="3888" y="100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400" b="0">
                    <a:solidFill>
                      <a:srgbClr val="000000"/>
                    </a:solidFill>
                    <a:cs typeface="Arial" charset="0"/>
                  </a:rPr>
                  <a:t>o</a:t>
                </a:r>
              </a:p>
            </p:txBody>
          </p:sp>
        </p:grpSp>
      </p:grpSp>
      <p:grpSp>
        <p:nvGrpSpPr>
          <p:cNvPr id="10447883" name="Group 11"/>
          <p:cNvGrpSpPr>
            <a:grpSpLocks/>
          </p:cNvGrpSpPr>
          <p:nvPr/>
        </p:nvGrpSpPr>
        <p:grpSpPr bwMode="auto">
          <a:xfrm>
            <a:off x="0" y="2514600"/>
            <a:ext cx="5410200" cy="4343400"/>
            <a:chOff x="336" y="1248"/>
            <a:chExt cx="3216" cy="2304"/>
          </a:xfrm>
        </p:grpSpPr>
        <p:pic>
          <p:nvPicPr>
            <p:cNvPr id="10447884" name="Picture 12" descr="dw_128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248"/>
              <a:ext cx="3216" cy="2016"/>
            </a:xfrm>
            <a:prstGeom prst="rect">
              <a:avLst/>
            </a:prstGeom>
            <a:noFill/>
            <a:extLst>
              <a:ext uri="{909E8E84-426E-40DD-AFC4-6F175D3DCCD1}">
                <a14:hiddenFill xmlns:a14="http://schemas.microsoft.com/office/drawing/2010/main">
                  <a:solidFill>
                    <a:srgbClr val="FFFFFF"/>
                  </a:solidFill>
                </a14:hiddenFill>
              </a:ext>
            </a:extLst>
          </p:spPr>
        </p:pic>
        <p:grpSp>
          <p:nvGrpSpPr>
            <p:cNvPr id="10447885" name="Group 13"/>
            <p:cNvGrpSpPr>
              <a:grpSpLocks/>
            </p:cNvGrpSpPr>
            <p:nvPr/>
          </p:nvGrpSpPr>
          <p:grpSpPr bwMode="auto">
            <a:xfrm>
              <a:off x="720" y="3408"/>
              <a:ext cx="2592" cy="144"/>
              <a:chOff x="720" y="3408"/>
              <a:chExt cx="2592" cy="144"/>
            </a:xfrm>
          </p:grpSpPr>
          <p:sp>
            <p:nvSpPr>
              <p:cNvPr id="10447886" name="Rectangle 14"/>
              <p:cNvSpPr>
                <a:spLocks noChangeArrowheads="1"/>
              </p:cNvSpPr>
              <p:nvPr/>
            </p:nvSpPr>
            <p:spPr bwMode="auto">
              <a:xfrm>
                <a:off x="1056" y="3408"/>
                <a:ext cx="720"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solidFill>
                    <a:srgbClr val="000000"/>
                  </a:solidFill>
                </a:endParaRPr>
              </a:p>
            </p:txBody>
          </p:sp>
          <p:sp>
            <p:nvSpPr>
              <p:cNvPr id="10447887" name="Rectangle 15"/>
              <p:cNvSpPr>
                <a:spLocks noChangeArrowheads="1"/>
              </p:cNvSpPr>
              <p:nvPr/>
            </p:nvSpPr>
            <p:spPr bwMode="auto">
              <a:xfrm>
                <a:off x="2256" y="3408"/>
                <a:ext cx="720"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a:solidFill>
                    <a:srgbClr val="000000"/>
                  </a:solidFill>
                </a:endParaRPr>
              </a:p>
            </p:txBody>
          </p:sp>
          <p:sp>
            <p:nvSpPr>
              <p:cNvPr id="10447888" name="Rectangle 16"/>
              <p:cNvSpPr>
                <a:spLocks noChangeArrowheads="1"/>
              </p:cNvSpPr>
              <p:nvPr/>
            </p:nvSpPr>
            <p:spPr bwMode="auto">
              <a:xfrm>
                <a:off x="1776" y="3408"/>
                <a:ext cx="144"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89" name="Rectangle 17"/>
              <p:cNvSpPr>
                <a:spLocks noChangeArrowheads="1"/>
              </p:cNvSpPr>
              <p:nvPr/>
            </p:nvSpPr>
            <p:spPr bwMode="auto">
              <a:xfrm>
                <a:off x="2112" y="3408"/>
                <a:ext cx="144"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0" name="Rectangle 18"/>
              <p:cNvSpPr>
                <a:spLocks noChangeArrowheads="1"/>
              </p:cNvSpPr>
              <p:nvPr/>
            </p:nvSpPr>
            <p:spPr bwMode="auto">
              <a:xfrm>
                <a:off x="1920" y="3408"/>
                <a:ext cx="192"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1" name="Rectangle 19"/>
              <p:cNvSpPr>
                <a:spLocks noChangeArrowheads="1"/>
              </p:cNvSpPr>
              <p:nvPr/>
            </p:nvSpPr>
            <p:spPr bwMode="auto">
              <a:xfrm>
                <a:off x="2976" y="3408"/>
                <a:ext cx="144"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2" name="Rectangle 20"/>
              <p:cNvSpPr>
                <a:spLocks noChangeArrowheads="1"/>
              </p:cNvSpPr>
              <p:nvPr/>
            </p:nvSpPr>
            <p:spPr bwMode="auto">
              <a:xfrm>
                <a:off x="3120" y="3408"/>
                <a:ext cx="192"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3" name="Rectangle 21"/>
              <p:cNvSpPr>
                <a:spLocks noChangeArrowheads="1"/>
              </p:cNvSpPr>
              <p:nvPr/>
            </p:nvSpPr>
            <p:spPr bwMode="auto">
              <a:xfrm>
                <a:off x="912" y="3408"/>
                <a:ext cx="144"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4" name="Rectangle 22"/>
              <p:cNvSpPr>
                <a:spLocks noChangeArrowheads="1"/>
              </p:cNvSpPr>
              <p:nvPr/>
            </p:nvSpPr>
            <p:spPr bwMode="auto">
              <a:xfrm>
                <a:off x="720" y="3408"/>
                <a:ext cx="192"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grpSp>
      </p:grpSp>
      <p:graphicFrame>
        <p:nvGraphicFramePr>
          <p:cNvPr id="10447895" name="Object 23"/>
          <p:cNvGraphicFramePr>
            <a:graphicFrameLocks noChangeAspect="1"/>
          </p:cNvGraphicFramePr>
          <p:nvPr/>
        </p:nvGraphicFramePr>
        <p:xfrm>
          <a:off x="6172200" y="914400"/>
          <a:ext cx="2114550" cy="442913"/>
        </p:xfrm>
        <a:graphic>
          <a:graphicData uri="http://schemas.openxmlformats.org/presentationml/2006/ole">
            <mc:AlternateContent xmlns:mc="http://schemas.openxmlformats.org/markup-compatibility/2006">
              <mc:Choice xmlns:v="urn:schemas-microsoft-com:vml" Requires="v">
                <p:oleObj spid="_x0000_s10862645" name="Equation" r:id="rId5" imgW="939600" imgH="215640" progId="Equation.3">
                  <p:embed/>
                </p:oleObj>
              </mc:Choice>
              <mc:Fallback>
                <p:oleObj name="Equation" r:id="rId5" imgW="939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914400"/>
                        <a:ext cx="211455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447896" name="Group 24"/>
          <p:cNvGrpSpPr>
            <a:grpSpLocks/>
          </p:cNvGrpSpPr>
          <p:nvPr/>
        </p:nvGrpSpPr>
        <p:grpSpPr bwMode="auto">
          <a:xfrm>
            <a:off x="5867400" y="5029200"/>
            <a:ext cx="2895600" cy="1524000"/>
            <a:chOff x="3744" y="1824"/>
            <a:chExt cx="1824" cy="960"/>
          </a:xfrm>
        </p:grpSpPr>
        <p:sp>
          <p:nvSpPr>
            <p:cNvPr id="10447897" name="Rectangle 25"/>
            <p:cNvSpPr>
              <a:spLocks noChangeArrowheads="1"/>
            </p:cNvSpPr>
            <p:nvPr/>
          </p:nvSpPr>
          <p:spPr bwMode="auto">
            <a:xfrm>
              <a:off x="3744" y="1872"/>
              <a:ext cx="192"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8" name="Rectangle 26"/>
            <p:cNvSpPr>
              <a:spLocks noChangeArrowheads="1"/>
            </p:cNvSpPr>
            <p:nvPr/>
          </p:nvSpPr>
          <p:spPr bwMode="auto">
            <a:xfrm>
              <a:off x="3744" y="2208"/>
              <a:ext cx="192"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899" name="Rectangle 27"/>
            <p:cNvSpPr>
              <a:spLocks noChangeArrowheads="1"/>
            </p:cNvSpPr>
            <p:nvPr/>
          </p:nvSpPr>
          <p:spPr bwMode="auto">
            <a:xfrm>
              <a:off x="3744" y="2544"/>
              <a:ext cx="19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900" name="Text Box 28"/>
            <p:cNvSpPr txBox="1">
              <a:spLocks noChangeArrowheads="1"/>
            </p:cNvSpPr>
            <p:nvPr/>
          </p:nvSpPr>
          <p:spPr bwMode="auto">
            <a:xfrm>
              <a:off x="4128" y="1824"/>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0">
                  <a:solidFill>
                    <a:srgbClr val="000000"/>
                  </a:solidFill>
                  <a:cs typeface="Arial" charset="0"/>
                </a:rPr>
                <a:t>Wall center</a:t>
              </a:r>
            </a:p>
          </p:txBody>
        </p:sp>
        <p:sp>
          <p:nvSpPr>
            <p:cNvPr id="10447901" name="Text Box 29"/>
            <p:cNvSpPr txBox="1">
              <a:spLocks noChangeArrowheads="1"/>
            </p:cNvSpPr>
            <p:nvPr/>
          </p:nvSpPr>
          <p:spPr bwMode="auto">
            <a:xfrm>
              <a:off x="4080" y="2160"/>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0">
                  <a:solidFill>
                    <a:srgbClr val="000000"/>
                  </a:solidFill>
                  <a:cs typeface="Arial" charset="0"/>
                </a:rPr>
                <a:t>Transition Layer</a:t>
              </a:r>
            </a:p>
          </p:txBody>
        </p:sp>
        <p:sp>
          <p:nvSpPr>
            <p:cNvPr id="10447902" name="Text Box 30"/>
            <p:cNvSpPr txBox="1">
              <a:spLocks noChangeArrowheads="1"/>
            </p:cNvSpPr>
            <p:nvPr/>
          </p:nvSpPr>
          <p:spPr bwMode="auto">
            <a:xfrm>
              <a:off x="4080" y="2496"/>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2400" b="0">
                  <a:solidFill>
                    <a:srgbClr val="000000"/>
                  </a:solidFill>
                  <a:cs typeface="Arial" charset="0"/>
                </a:rPr>
                <a:t>Domain Structure</a:t>
              </a:r>
            </a:p>
          </p:txBody>
        </p:sp>
      </p:grpSp>
      <p:sp>
        <p:nvSpPr>
          <p:cNvPr id="10447903" name="Text Box 31"/>
          <p:cNvSpPr txBox="1">
            <a:spLocks noChangeArrowheads="1"/>
          </p:cNvSpPr>
          <p:nvPr/>
        </p:nvSpPr>
        <p:spPr bwMode="auto">
          <a:xfrm>
            <a:off x="5334000" y="3048000"/>
            <a:ext cx="3810000" cy="1370013"/>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buFontTx/>
              <a:buChar char="•"/>
            </a:pPr>
            <a:r>
              <a:rPr lang="en-US" sz="2400" b="0">
                <a:solidFill>
                  <a:srgbClr val="000000"/>
                </a:solidFill>
                <a:cs typeface="Arial" charset="0"/>
              </a:rPr>
              <a:t>Wall energy is </a:t>
            </a:r>
            <a:r>
              <a:rPr lang="en-US" sz="2400" b="0">
                <a:solidFill>
                  <a:srgbClr val="3333CC"/>
                </a:solidFill>
                <a:cs typeface="Arial" charset="0"/>
              </a:rPr>
              <a:t>0.68 erg/cm</a:t>
            </a:r>
            <a:r>
              <a:rPr lang="en-US" sz="2400" b="0" baseline="30000">
                <a:solidFill>
                  <a:srgbClr val="3333CC"/>
                </a:solidFill>
                <a:cs typeface="Arial" charset="0"/>
              </a:rPr>
              <a:t>2</a:t>
            </a:r>
          </a:p>
          <a:p>
            <a:pPr>
              <a:spcBef>
                <a:spcPct val="50000"/>
              </a:spcBef>
              <a:buFontTx/>
              <a:buChar char="•"/>
            </a:pPr>
            <a:r>
              <a:rPr lang="en-US" sz="2400" b="0">
                <a:solidFill>
                  <a:srgbClr val="000000"/>
                </a:solidFill>
                <a:cs typeface="Arial" charset="0"/>
              </a:rPr>
              <a:t>Stable only for L</a:t>
            </a:r>
            <a:r>
              <a:rPr lang="en-US" sz="2400" b="0">
                <a:solidFill>
                  <a:srgbClr val="000000"/>
                </a:solidFill>
                <a:cs typeface="Arial" charset="0"/>
                <a:sym typeface="Symbol" pitchFamily="18" charset="2"/>
              </a:rPr>
              <a:t></a:t>
            </a:r>
            <a:r>
              <a:rPr lang="en-US" sz="2400" b="0">
                <a:solidFill>
                  <a:srgbClr val="000000"/>
                </a:solidFill>
                <a:cs typeface="Arial" charset="0"/>
              </a:rPr>
              <a:t>362 </a:t>
            </a:r>
            <a:r>
              <a:rPr lang="en-US" sz="2400" b="0">
                <a:solidFill>
                  <a:srgbClr val="000000"/>
                </a:solidFill>
                <a:cs typeface="Times New Roman" pitchFamily="18" charset="0"/>
              </a:rPr>
              <a:t>Å (</a:t>
            </a:r>
            <a:r>
              <a:rPr lang="en-US" sz="2400" b="0">
                <a:solidFill>
                  <a:srgbClr val="000000"/>
                </a:solidFill>
                <a:cs typeface="Arial" charset="0"/>
              </a:rPr>
              <a:t>N</a:t>
            </a:r>
            <a:r>
              <a:rPr lang="en-US" sz="2400" b="0">
                <a:solidFill>
                  <a:srgbClr val="000000"/>
                </a:solidFill>
                <a:cs typeface="Arial" charset="0"/>
                <a:sym typeface="Symbol" pitchFamily="18" charset="2"/>
              </a:rPr>
              <a:t></a:t>
            </a:r>
            <a:r>
              <a:rPr lang="en-US" sz="2400" b="0">
                <a:solidFill>
                  <a:srgbClr val="000000"/>
                </a:solidFill>
                <a:cs typeface="Arial" charset="0"/>
              </a:rPr>
              <a:t>64)</a:t>
            </a:r>
          </a:p>
        </p:txBody>
      </p:sp>
      <p:sp>
        <p:nvSpPr>
          <p:cNvPr id="10447904" name="Text Box 32"/>
          <p:cNvSpPr txBox="1">
            <a:spLocks noChangeArrowheads="1"/>
          </p:cNvSpPr>
          <p:nvPr/>
        </p:nvSpPr>
        <p:spPr bwMode="auto">
          <a:xfrm>
            <a:off x="1295400" y="1981200"/>
            <a:ext cx="3048000" cy="457200"/>
          </a:xfrm>
          <a:prstGeom prst="rect">
            <a:avLst/>
          </a:prstGeom>
          <a:solidFill>
            <a:srgbClr val="FFFF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400" b="0">
                <a:solidFill>
                  <a:srgbClr val="000000"/>
                </a:solidFill>
                <a:cs typeface="Arial" charset="0"/>
              </a:rPr>
              <a:t>L=724 </a:t>
            </a:r>
            <a:r>
              <a:rPr lang="en-US" sz="2400" b="0">
                <a:solidFill>
                  <a:srgbClr val="000000"/>
                </a:solidFill>
                <a:cs typeface="Times New Roman" pitchFamily="18" charset="0"/>
              </a:rPr>
              <a:t>Å (N=128)</a:t>
            </a:r>
            <a:endParaRPr lang="en-US" sz="2400" b="0">
              <a:solidFill>
                <a:srgbClr val="000000"/>
              </a:solidFill>
              <a:cs typeface="Arial" charset="0"/>
            </a:endParaRPr>
          </a:p>
        </p:txBody>
      </p:sp>
      <p:grpSp>
        <p:nvGrpSpPr>
          <p:cNvPr id="10447905" name="Group 33"/>
          <p:cNvGrpSpPr>
            <a:grpSpLocks/>
          </p:cNvGrpSpPr>
          <p:nvPr/>
        </p:nvGrpSpPr>
        <p:grpSpPr bwMode="auto">
          <a:xfrm>
            <a:off x="381000" y="685800"/>
            <a:ext cx="4038600" cy="990600"/>
            <a:chOff x="720" y="432"/>
            <a:chExt cx="2544" cy="624"/>
          </a:xfrm>
        </p:grpSpPr>
        <p:sp>
          <p:nvSpPr>
            <p:cNvPr id="10447906" name="Rectangle 34"/>
            <p:cNvSpPr>
              <a:spLocks noChangeArrowheads="1"/>
            </p:cNvSpPr>
            <p:nvPr/>
          </p:nvSpPr>
          <p:spPr bwMode="auto">
            <a:xfrm>
              <a:off x="720" y="432"/>
              <a:ext cx="2544"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solidFill>
                  <a:srgbClr val="000000"/>
                </a:solidFill>
              </a:endParaRPr>
            </a:p>
          </p:txBody>
        </p:sp>
        <p:sp>
          <p:nvSpPr>
            <p:cNvPr id="10447907" name="Line 35"/>
            <p:cNvSpPr>
              <a:spLocks noChangeShapeType="1"/>
            </p:cNvSpPr>
            <p:nvPr/>
          </p:nvSpPr>
          <p:spPr bwMode="auto">
            <a:xfrm flipV="1">
              <a:off x="1968" y="43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sp>
          <p:nvSpPr>
            <p:cNvPr id="10447908" name="Line 36"/>
            <p:cNvSpPr>
              <a:spLocks noChangeShapeType="1"/>
            </p:cNvSpPr>
            <p:nvPr/>
          </p:nvSpPr>
          <p:spPr bwMode="auto">
            <a:xfrm flipH="1" flipV="1">
              <a:off x="1200" y="528"/>
              <a:ext cx="19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sp>
          <p:nvSpPr>
            <p:cNvPr id="10447909" name="Line 37"/>
            <p:cNvSpPr>
              <a:spLocks noChangeShapeType="1"/>
            </p:cNvSpPr>
            <p:nvPr/>
          </p:nvSpPr>
          <p:spPr bwMode="auto">
            <a:xfrm flipH="1">
              <a:off x="2448" y="528"/>
              <a:ext cx="240" cy="2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graphicFrame>
          <p:nvGraphicFramePr>
            <p:cNvPr id="10447910" name="Object 38"/>
            <p:cNvGraphicFramePr>
              <a:graphicFrameLocks noChangeAspect="1"/>
            </p:cNvGraphicFramePr>
            <p:nvPr/>
          </p:nvGraphicFramePr>
          <p:xfrm>
            <a:off x="1344" y="528"/>
            <a:ext cx="240" cy="79"/>
          </p:xfrm>
          <a:graphic>
            <a:graphicData uri="http://schemas.openxmlformats.org/presentationml/2006/ole">
              <mc:AlternateContent xmlns:mc="http://schemas.openxmlformats.org/markup-compatibility/2006">
                <mc:Choice xmlns:v="urn:schemas-microsoft-com:vml" Requires="v">
                  <p:oleObj spid="_x0000_s10862646" name="Equation" r:id="rId7" imgW="380880" imgH="203040" progId="Equation.3">
                    <p:embed/>
                  </p:oleObj>
                </mc:Choice>
                <mc:Fallback>
                  <p:oleObj name="Equation" r:id="rId7" imgW="3808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 y="528"/>
                          <a:ext cx="240" cy="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7911" name="Object 39"/>
            <p:cNvGraphicFramePr>
              <a:graphicFrameLocks noChangeAspect="1"/>
            </p:cNvGraphicFramePr>
            <p:nvPr/>
          </p:nvGraphicFramePr>
          <p:xfrm>
            <a:off x="2256" y="576"/>
            <a:ext cx="232" cy="78"/>
          </p:xfrm>
          <a:graphic>
            <a:graphicData uri="http://schemas.openxmlformats.org/presentationml/2006/ole">
              <mc:AlternateContent xmlns:mc="http://schemas.openxmlformats.org/markup-compatibility/2006">
                <mc:Choice xmlns:v="urn:schemas-microsoft-com:vml" Requires="v">
                  <p:oleObj spid="_x0000_s10862647" name="Equation" r:id="rId9" imgW="368280" imgH="203040" progId="Equation.3">
                    <p:embed/>
                  </p:oleObj>
                </mc:Choice>
                <mc:Fallback>
                  <p:oleObj name="Equation" r:id="rId9" imgW="3682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6" y="576"/>
                          <a:ext cx="232" cy="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7912" name="Line 40"/>
            <p:cNvSpPr>
              <a:spLocks noChangeShapeType="1"/>
            </p:cNvSpPr>
            <p:nvPr/>
          </p:nvSpPr>
          <p:spPr bwMode="auto">
            <a:xfrm>
              <a:off x="720" y="1056"/>
              <a:ext cx="2544"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en-US">
                <a:solidFill>
                  <a:srgbClr val="000000"/>
                </a:solidFill>
              </a:endParaRPr>
            </a:p>
          </p:txBody>
        </p:sp>
        <p:sp>
          <p:nvSpPr>
            <p:cNvPr id="10447913" name="Text Box 41"/>
            <p:cNvSpPr txBox="1">
              <a:spLocks noChangeArrowheads="1"/>
            </p:cNvSpPr>
            <p:nvPr/>
          </p:nvSpPr>
          <p:spPr bwMode="auto">
            <a:xfrm>
              <a:off x="1824" y="76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400" b="0">
                  <a:solidFill>
                    <a:srgbClr val="000000"/>
                  </a:solidFill>
                  <a:cs typeface="Arial" charset="0"/>
                </a:rPr>
                <a:t>L</a:t>
              </a:r>
            </a:p>
          </p:txBody>
        </p:sp>
      </p:grpSp>
    </p:spTree>
    <p:extLst>
      <p:ext uri="{BB962C8B-B14F-4D97-AF65-F5344CB8AC3E}">
        <p14:creationId xmlns:p14="http://schemas.microsoft.com/office/powerpoint/2010/main" val="420113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4E0F015E-35CE-4C36-9796-A5526B9DA207}" type="slidenum">
              <a:rPr lang="en-US"/>
              <a:pPr/>
              <a:t>85</a:t>
            </a:fld>
            <a:endParaRPr lang="en-US"/>
          </a:p>
        </p:txBody>
      </p:sp>
      <p:sp>
        <p:nvSpPr>
          <p:cNvPr id="9210882" name="Text Box 2"/>
          <p:cNvSpPr txBox="1">
            <a:spLocks noChangeArrowheads="1"/>
          </p:cNvSpPr>
          <p:nvPr/>
        </p:nvSpPr>
        <p:spPr bwMode="auto">
          <a:xfrm>
            <a:off x="0" y="3717925"/>
            <a:ext cx="3810000" cy="3140075"/>
          </a:xfrm>
          <a:prstGeom prst="rect">
            <a:avLst/>
          </a:prstGeom>
          <a:solidFill>
            <a:schemeClr val="bg1"/>
          </a:solidFill>
          <a:ln>
            <a:noFill/>
          </a:ln>
          <a:effectLst/>
          <a:extLs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dirty="0">
                <a:solidFill>
                  <a:schemeClr val="accent2"/>
                </a:solidFill>
              </a:rPr>
              <a:t>Support for MSC activities</a:t>
            </a:r>
          </a:p>
          <a:p>
            <a:pPr eaLnBrk="0" hangingPunct="0"/>
            <a:r>
              <a:rPr lang="en-US" b="0" dirty="0">
                <a:solidFill>
                  <a:srgbClr val="008000"/>
                </a:solidFill>
              </a:rPr>
              <a:t>DARPA</a:t>
            </a:r>
          </a:p>
          <a:p>
            <a:pPr eaLnBrk="0" hangingPunct="0"/>
            <a:r>
              <a:rPr lang="en-US" b="0" dirty="0" err="1">
                <a:solidFill>
                  <a:srgbClr val="008000"/>
                </a:solidFill>
              </a:rPr>
              <a:t>ONR</a:t>
            </a:r>
            <a:endParaRPr lang="en-US" b="0" dirty="0">
              <a:solidFill>
                <a:srgbClr val="008000"/>
              </a:solidFill>
            </a:endParaRPr>
          </a:p>
          <a:p>
            <a:pPr eaLnBrk="0" hangingPunct="0"/>
            <a:r>
              <a:rPr lang="en-US" b="0" dirty="0" err="1">
                <a:solidFill>
                  <a:srgbClr val="008000"/>
                </a:solidFill>
              </a:rPr>
              <a:t>ARO</a:t>
            </a:r>
            <a:endParaRPr lang="en-US" b="0" dirty="0">
              <a:solidFill>
                <a:srgbClr val="008000"/>
              </a:solidFill>
            </a:endParaRPr>
          </a:p>
          <a:p>
            <a:pPr eaLnBrk="0" hangingPunct="0"/>
            <a:r>
              <a:rPr lang="en-US" b="0" dirty="0">
                <a:solidFill>
                  <a:srgbClr val="008000"/>
                </a:solidFill>
              </a:rPr>
              <a:t>DOE </a:t>
            </a:r>
            <a:r>
              <a:rPr lang="en-US" b="0" dirty="0" err="1" smtClean="0">
                <a:solidFill>
                  <a:srgbClr val="008000"/>
                </a:solidFill>
              </a:rPr>
              <a:t>NNSA</a:t>
            </a:r>
            <a:r>
              <a:rPr lang="en-US" b="0" dirty="0" smtClean="0">
                <a:solidFill>
                  <a:srgbClr val="008000"/>
                </a:solidFill>
              </a:rPr>
              <a:t> </a:t>
            </a:r>
            <a:endParaRPr lang="en-US" b="0" dirty="0">
              <a:solidFill>
                <a:srgbClr val="008000"/>
              </a:solidFill>
            </a:endParaRPr>
          </a:p>
          <a:p>
            <a:pPr eaLnBrk="0" hangingPunct="0"/>
            <a:r>
              <a:rPr lang="en-US" b="0" dirty="0">
                <a:solidFill>
                  <a:srgbClr val="008000"/>
                </a:solidFill>
              </a:rPr>
              <a:t>DOE BES</a:t>
            </a:r>
          </a:p>
          <a:p>
            <a:pPr eaLnBrk="0" hangingPunct="0"/>
            <a:r>
              <a:rPr lang="en-US" b="0" dirty="0">
                <a:solidFill>
                  <a:srgbClr val="008000"/>
                </a:solidFill>
              </a:rPr>
              <a:t>DOE </a:t>
            </a:r>
            <a:r>
              <a:rPr lang="en-US" b="0" dirty="0" err="1">
                <a:solidFill>
                  <a:srgbClr val="008000"/>
                </a:solidFill>
              </a:rPr>
              <a:t>FETL</a:t>
            </a:r>
            <a:endParaRPr lang="en-US" b="0" dirty="0">
              <a:solidFill>
                <a:srgbClr val="008000"/>
              </a:solidFill>
            </a:endParaRPr>
          </a:p>
          <a:p>
            <a:pPr eaLnBrk="0" hangingPunct="0"/>
            <a:r>
              <a:rPr lang="en-US" b="0" dirty="0">
                <a:solidFill>
                  <a:srgbClr val="008000"/>
                </a:solidFill>
              </a:rPr>
              <a:t>NIH</a:t>
            </a:r>
          </a:p>
          <a:p>
            <a:pPr eaLnBrk="0" hangingPunct="0"/>
            <a:r>
              <a:rPr lang="en-US" b="0" dirty="0">
                <a:solidFill>
                  <a:srgbClr val="008000"/>
                </a:solidFill>
              </a:rPr>
              <a:t>NSF</a:t>
            </a:r>
            <a:r>
              <a:rPr lang="en-US" b="0" dirty="0">
                <a:solidFill>
                  <a:srgbClr val="E50BB1"/>
                </a:solidFill>
              </a:rPr>
              <a:t> </a:t>
            </a:r>
          </a:p>
          <a:p>
            <a:pPr eaLnBrk="0" hangingPunct="0"/>
            <a:r>
              <a:rPr lang="en-US" b="0" dirty="0" smtClean="0">
                <a:solidFill>
                  <a:srgbClr val="008000"/>
                </a:solidFill>
              </a:rPr>
              <a:t>DARPA</a:t>
            </a:r>
            <a:endParaRPr lang="en-US" b="0" dirty="0">
              <a:solidFill>
                <a:srgbClr val="008000"/>
              </a:solidFill>
            </a:endParaRPr>
          </a:p>
        </p:txBody>
      </p:sp>
      <p:sp>
        <p:nvSpPr>
          <p:cNvPr id="9210883" name="Text Box 3"/>
          <p:cNvSpPr txBox="1">
            <a:spLocks noChangeArrowheads="1"/>
          </p:cNvSpPr>
          <p:nvPr/>
        </p:nvSpPr>
        <p:spPr bwMode="auto">
          <a:xfrm>
            <a:off x="1752600" y="4074855"/>
            <a:ext cx="2590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0" dirty="0">
                <a:solidFill>
                  <a:srgbClr val="E50BB1"/>
                </a:solidFill>
              </a:rPr>
              <a:t>Chevron</a:t>
            </a:r>
          </a:p>
          <a:p>
            <a:pPr eaLnBrk="0" hangingPunct="0"/>
            <a:r>
              <a:rPr lang="en-US" b="0" dirty="0">
                <a:solidFill>
                  <a:srgbClr val="E50BB1"/>
                </a:solidFill>
              </a:rPr>
              <a:t>Dow-Corning</a:t>
            </a:r>
          </a:p>
          <a:p>
            <a:pPr eaLnBrk="0" hangingPunct="0"/>
            <a:r>
              <a:rPr lang="en-US" b="0" dirty="0" smtClean="0">
                <a:solidFill>
                  <a:srgbClr val="E50BB1"/>
                </a:solidFill>
              </a:rPr>
              <a:t>Dow Chemical</a:t>
            </a:r>
            <a:endParaRPr lang="en-US" b="0" dirty="0">
              <a:solidFill>
                <a:srgbClr val="E50BB1"/>
              </a:solidFill>
            </a:endParaRPr>
          </a:p>
          <a:p>
            <a:pPr eaLnBrk="0" hangingPunct="0"/>
            <a:r>
              <a:rPr lang="en-US" b="0" dirty="0" smtClean="0">
                <a:solidFill>
                  <a:srgbClr val="E50BB1"/>
                </a:solidFill>
              </a:rPr>
              <a:t>Ford</a:t>
            </a:r>
          </a:p>
          <a:p>
            <a:pPr eaLnBrk="0" hangingPunct="0"/>
            <a:r>
              <a:rPr lang="en-US" b="0" dirty="0" smtClean="0">
                <a:solidFill>
                  <a:srgbClr val="E50BB1"/>
                </a:solidFill>
              </a:rPr>
              <a:t>Samsung</a:t>
            </a:r>
          </a:p>
          <a:p>
            <a:pPr eaLnBrk="0" hangingPunct="0"/>
            <a:r>
              <a:rPr lang="en-US" b="0" dirty="0" smtClean="0">
                <a:solidFill>
                  <a:srgbClr val="E50BB1"/>
                </a:solidFill>
              </a:rPr>
              <a:t>Sanofi-Aventis</a:t>
            </a:r>
          </a:p>
          <a:p>
            <a:pPr eaLnBrk="0" hangingPunct="0"/>
            <a:r>
              <a:rPr lang="en-US" b="0" dirty="0" smtClean="0">
                <a:solidFill>
                  <a:srgbClr val="E50BB1"/>
                </a:solidFill>
              </a:rPr>
              <a:t>Nestle</a:t>
            </a:r>
            <a:endParaRPr lang="en-US" b="0" dirty="0">
              <a:solidFill>
                <a:srgbClr val="E50BB1"/>
              </a:solidFill>
            </a:endParaRPr>
          </a:p>
          <a:p>
            <a:pPr eaLnBrk="0" hangingPunct="0"/>
            <a:r>
              <a:rPr lang="en-US" b="0" dirty="0" err="1" smtClean="0">
                <a:solidFill>
                  <a:srgbClr val="E50BB1"/>
                </a:solidFill>
              </a:rPr>
              <a:t>SRC</a:t>
            </a:r>
            <a:r>
              <a:rPr lang="en-US" b="0" dirty="0" smtClean="0">
                <a:solidFill>
                  <a:srgbClr val="E50BB1"/>
                </a:solidFill>
              </a:rPr>
              <a:t>-MARCO-FENA</a:t>
            </a:r>
            <a:endParaRPr lang="en-US" b="0" dirty="0">
              <a:solidFill>
                <a:srgbClr val="E50BB1"/>
              </a:solidFill>
            </a:endParaRPr>
          </a:p>
        </p:txBody>
      </p:sp>
      <p:pic>
        <p:nvPicPr>
          <p:cNvPr id="9210885" name="Picture 5" descr="jokes2"/>
          <p:cNvPicPr>
            <a:picLocks noChangeAspect="1" noChangeArrowheads="1"/>
          </p:cNvPicPr>
          <p:nvPr/>
        </p:nvPicPr>
        <p:blipFill>
          <a:blip r:embed="rId3">
            <a:extLst>
              <a:ext uri="{28A0092B-C50C-407E-A947-70E740481C1C}">
                <a14:useLocalDpi xmlns:a14="http://schemas.microsoft.com/office/drawing/2010/main" val="0"/>
              </a:ext>
            </a:extLst>
          </a:blip>
          <a:srcRect l="2670" t="16896" r="72816" b="41708"/>
          <a:stretch>
            <a:fillRect/>
          </a:stretch>
        </p:blipFill>
        <p:spPr bwMode="auto">
          <a:xfrm>
            <a:off x="4876800" y="1219200"/>
            <a:ext cx="4313238"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8" name="Text Box 4"/>
          <p:cNvSpPr txBox="1">
            <a:spLocks noChangeArrowheads="1"/>
          </p:cNvSpPr>
          <p:nvPr/>
        </p:nvSpPr>
        <p:spPr bwMode="auto">
          <a:xfrm>
            <a:off x="0" y="0"/>
            <a:ext cx="9144000" cy="830997"/>
          </a:xfrm>
          <a:prstGeom prst="rect">
            <a:avLst/>
          </a:prstGeom>
          <a:solidFill>
            <a:srgbClr val="FFCC00"/>
          </a:solidFill>
          <a:ln>
            <a:noFill/>
          </a:ln>
          <a:effectLst/>
          <a:extLst/>
        </p:spPr>
        <p:txBody>
          <a:bodyPr>
            <a:spAutoFit/>
          </a:bodyPr>
          <a:lstStyle/>
          <a:p>
            <a:pPr>
              <a:spcBef>
                <a:spcPct val="50000"/>
              </a:spcBef>
            </a:pPr>
            <a:r>
              <a:rPr lang="en-US" sz="2400" dirty="0">
                <a:solidFill>
                  <a:schemeClr val="accent2"/>
                </a:solidFill>
              </a:rPr>
              <a:t>First principles theory and simulation are now at the point where it can drive the design and development of new </a:t>
            </a:r>
            <a:r>
              <a:rPr lang="en-US" sz="2400" dirty="0" smtClean="0">
                <a:solidFill>
                  <a:schemeClr val="accent2"/>
                </a:solidFill>
              </a:rPr>
              <a:t>materials for industry</a:t>
            </a:r>
            <a:endParaRPr lang="en-US" sz="2400" dirty="0">
              <a:solidFill>
                <a:schemeClr val="accent2"/>
              </a:solidFill>
            </a:endParaRPr>
          </a:p>
        </p:txBody>
      </p:sp>
      <p:sp>
        <p:nvSpPr>
          <p:cNvPr id="9" name="Text Box 5"/>
          <p:cNvSpPr txBox="1">
            <a:spLocks noChangeArrowheads="1"/>
          </p:cNvSpPr>
          <p:nvPr/>
        </p:nvSpPr>
        <p:spPr bwMode="auto">
          <a:xfrm>
            <a:off x="0" y="838200"/>
            <a:ext cx="419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smtClean="0">
                <a:solidFill>
                  <a:schemeClr val="accent2"/>
                </a:solidFill>
              </a:rPr>
              <a:t>Nanotechnology, Hydrogen</a:t>
            </a:r>
            <a:r>
              <a:rPr lang="en-US" sz="2400" dirty="0">
                <a:solidFill>
                  <a:schemeClr val="accent2"/>
                </a:solidFill>
              </a:rPr>
              <a:t>, </a:t>
            </a:r>
            <a:br>
              <a:rPr lang="en-US" sz="2400" dirty="0">
                <a:solidFill>
                  <a:schemeClr val="accent2"/>
                </a:solidFill>
              </a:rPr>
            </a:br>
            <a:r>
              <a:rPr lang="en-US" sz="2400" dirty="0">
                <a:solidFill>
                  <a:schemeClr val="accent2"/>
                </a:solidFill>
              </a:rPr>
              <a:t>Energy, </a:t>
            </a:r>
            <a:r>
              <a:rPr lang="en-US" sz="2400" dirty="0" smtClean="0">
                <a:solidFill>
                  <a:schemeClr val="accent2"/>
                </a:solidFill>
              </a:rPr>
              <a:t> Fuel </a:t>
            </a:r>
            <a:r>
              <a:rPr lang="en-US" sz="2400" dirty="0">
                <a:solidFill>
                  <a:schemeClr val="accent2"/>
                </a:solidFill>
              </a:rPr>
              <a:t>Cell, </a:t>
            </a:r>
            <a:br>
              <a:rPr lang="en-US" sz="2400" dirty="0">
                <a:solidFill>
                  <a:schemeClr val="accent2"/>
                </a:solidFill>
              </a:rPr>
            </a:br>
            <a:r>
              <a:rPr lang="en-US" sz="2400" dirty="0">
                <a:solidFill>
                  <a:schemeClr val="accent2"/>
                </a:solidFill>
              </a:rPr>
              <a:t>Battery, </a:t>
            </a:r>
            <a:r>
              <a:rPr lang="en-US" sz="2400" dirty="0" smtClean="0">
                <a:solidFill>
                  <a:schemeClr val="accent2"/>
                </a:solidFill>
              </a:rPr>
              <a:t> Water </a:t>
            </a:r>
            <a:r>
              <a:rPr lang="en-US" sz="2400" dirty="0">
                <a:solidFill>
                  <a:schemeClr val="accent2"/>
                </a:solidFill>
              </a:rPr>
              <a:t>Purification, and </a:t>
            </a:r>
            <a:r>
              <a:rPr lang="en-US" sz="2400" dirty="0" smtClean="0">
                <a:solidFill>
                  <a:schemeClr val="accent2"/>
                </a:solidFill>
              </a:rPr>
              <a:t>CO</a:t>
            </a:r>
            <a:r>
              <a:rPr lang="en-US" sz="2400" baseline="-25000" dirty="0" smtClean="0">
                <a:solidFill>
                  <a:schemeClr val="accent2"/>
                </a:solidFill>
              </a:rPr>
              <a:t>2</a:t>
            </a:r>
            <a:r>
              <a:rPr lang="en-US" sz="2400" dirty="0" smtClean="0">
                <a:solidFill>
                  <a:schemeClr val="accent2"/>
                </a:solidFill>
              </a:rPr>
              <a:t> </a:t>
            </a:r>
            <a:r>
              <a:rPr lang="en-US" sz="2400" dirty="0">
                <a:solidFill>
                  <a:schemeClr val="accent2"/>
                </a:solidFill>
              </a:rPr>
              <a:t>Sequestration </a:t>
            </a:r>
            <a:br>
              <a:rPr lang="en-US" sz="2400" dirty="0">
                <a:solidFill>
                  <a:schemeClr val="accent2"/>
                </a:solidFill>
              </a:rPr>
            </a:br>
            <a:r>
              <a:rPr lang="en-US" sz="2400" dirty="0">
                <a:solidFill>
                  <a:schemeClr val="accent2"/>
                </a:solidFill>
              </a:rPr>
              <a:t>Technologies </a:t>
            </a:r>
            <a:endParaRPr lang="en-US" sz="2400" b="0" dirty="0"/>
          </a:p>
        </p:txBody>
      </p:sp>
      <p:sp>
        <p:nvSpPr>
          <p:cNvPr id="3" name="TextBox 2"/>
          <p:cNvSpPr txBox="1"/>
          <p:nvPr/>
        </p:nvSpPr>
        <p:spPr>
          <a:xfrm>
            <a:off x="0" y="2667000"/>
            <a:ext cx="4876800" cy="1200329"/>
          </a:xfrm>
          <a:prstGeom prst="rect">
            <a:avLst/>
          </a:prstGeom>
          <a:solidFill>
            <a:srgbClr val="FFFF00"/>
          </a:solidFill>
        </p:spPr>
        <p:txBody>
          <a:bodyPr wrap="square" rtlCol="0">
            <a:spAutoFit/>
          </a:bodyPr>
          <a:lstStyle/>
          <a:p>
            <a:r>
              <a:rPr lang="en-US" sz="2400" dirty="0" smtClean="0"/>
              <a:t>But need to develop new 1</a:t>
            </a:r>
            <a:r>
              <a:rPr lang="en-US" sz="2400" baseline="30000" dirty="0" smtClean="0"/>
              <a:t>st</a:t>
            </a:r>
            <a:r>
              <a:rPr lang="en-US" sz="2400" dirty="0" smtClean="0"/>
              <a:t> principles based FF to realize these opportunities</a:t>
            </a:r>
            <a:endParaRPr lang="en-US" sz="2400" dirty="0"/>
          </a:p>
        </p:txBody>
      </p:sp>
    </p:spTree>
    <p:extLst>
      <p:ext uri="{BB962C8B-B14F-4D97-AF65-F5344CB8AC3E}">
        <p14:creationId xmlns:p14="http://schemas.microsoft.com/office/powerpoint/2010/main" val="33421716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625DE526-35E2-40D3-8034-65D5209F3A15}" type="slidenum">
              <a:rPr lang="en-US"/>
              <a:pPr>
                <a:defRPr/>
              </a:pPr>
              <a:t>9</a:t>
            </a:fld>
            <a:endParaRPr lang="en-US"/>
          </a:p>
        </p:txBody>
      </p:sp>
      <p:sp>
        <p:nvSpPr>
          <p:cNvPr id="142339" name="Rectangle 2"/>
          <p:cNvSpPr>
            <a:spLocks noGrp="1" noChangeArrowheads="1"/>
          </p:cNvSpPr>
          <p:nvPr>
            <p:ph type="title"/>
          </p:nvPr>
        </p:nvSpPr>
        <p:spPr/>
        <p:txBody>
          <a:bodyPr/>
          <a:lstStyle/>
          <a:p>
            <a:pPr eaLnBrk="1" hangingPunct="1"/>
            <a:r>
              <a:rPr lang="en-US" sz="2800" smtClean="0"/>
              <a:t>Accuracy of Methods </a:t>
            </a:r>
            <a:r>
              <a:rPr lang="en-US" sz="2000" smtClean="0">
                <a:solidFill>
                  <a:srgbClr val="FF0000"/>
                </a:solidFill>
              </a:rPr>
              <a:t>(</a:t>
            </a:r>
            <a:r>
              <a:rPr lang="en-US" altLang="zh-CN" sz="2000" smtClean="0">
                <a:solidFill>
                  <a:srgbClr val="FF0000"/>
                </a:solidFill>
                <a:ea typeface="SimSun" pitchFamily="2" charset="-122"/>
              </a:rPr>
              <a:t>Mean absolute deviations MAD, in eV)</a:t>
            </a:r>
            <a:r>
              <a:rPr lang="en-US" altLang="zh-CN" sz="2800" smtClean="0">
                <a:ea typeface="SimSun" pitchFamily="2" charset="-122"/>
              </a:rPr>
              <a:t> </a:t>
            </a:r>
            <a:endParaRPr lang="en-US" sz="2800" smtClean="0"/>
          </a:p>
        </p:txBody>
      </p:sp>
      <p:pic>
        <p:nvPicPr>
          <p:cNvPr id="1423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50729" b="5606"/>
          <a:stretch>
            <a:fillRect/>
          </a:stretch>
        </p:blipFill>
        <p:spPr bwMode="auto">
          <a:xfrm>
            <a:off x="0" y="762000"/>
            <a:ext cx="5602288" cy="4776788"/>
          </a:xfrm>
          <a:prstGeom prst="rect">
            <a:avLst/>
          </a:prstGeom>
          <a:solidFill>
            <a:schemeClr val="bg1"/>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1" name="Text Box 4"/>
          <p:cNvSpPr txBox="1">
            <a:spLocks noChangeArrowheads="1"/>
          </p:cNvSpPr>
          <p:nvPr/>
        </p:nvSpPr>
        <p:spPr bwMode="auto">
          <a:xfrm>
            <a:off x="5715000" y="2743200"/>
            <a:ext cx="3581400" cy="1631950"/>
          </a:xfrm>
          <a:prstGeom prst="rect">
            <a:avLst/>
          </a:prstGeom>
          <a:solidFill>
            <a:schemeClr val="bg1"/>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Times New Roman" pitchFamily="18" charset="0"/>
                <a:cs typeface="Arial" pitchFamily="34" charset="0"/>
              </a:defRPr>
            </a:lvl1pPr>
            <a:lvl2pPr marL="742950" indent="-285750" eaLnBrk="0" hangingPunct="0">
              <a:defRPr sz="2000" b="1">
                <a:solidFill>
                  <a:schemeClr val="tx1"/>
                </a:solidFill>
                <a:latin typeface="Times New Roman" pitchFamily="18" charset="0"/>
                <a:cs typeface="Arial" pitchFamily="34" charset="0"/>
              </a:defRPr>
            </a:lvl2pPr>
            <a:lvl3pPr marL="1143000" indent="-228600" eaLnBrk="0" hangingPunct="0">
              <a:defRPr sz="2000" b="1">
                <a:solidFill>
                  <a:schemeClr val="tx1"/>
                </a:solidFill>
                <a:latin typeface="Times New Roman" pitchFamily="18" charset="0"/>
                <a:cs typeface="Arial" pitchFamily="34" charset="0"/>
              </a:defRPr>
            </a:lvl3pPr>
            <a:lvl4pPr marL="1600200" indent="-228600" eaLnBrk="0" hangingPunct="0">
              <a:defRPr sz="2000" b="1">
                <a:solidFill>
                  <a:schemeClr val="tx1"/>
                </a:solidFill>
                <a:latin typeface="Times New Roman" pitchFamily="18" charset="0"/>
                <a:cs typeface="Arial" pitchFamily="34" charset="0"/>
              </a:defRPr>
            </a:lvl4pPr>
            <a:lvl5pPr marL="2057400" indent="-228600" eaLnBrk="0" hangingPunct="0">
              <a:defRPr sz="20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pitchFamily="34" charset="0"/>
              </a:defRPr>
            </a:lvl9pPr>
          </a:lstStyle>
          <a:p>
            <a:pPr eaLnBrk="1" hangingPunct="1"/>
            <a:r>
              <a:rPr lang="en-US" altLang="zh-CN" b="0">
                <a:latin typeface="Arial" pitchFamily="34" charset="0"/>
                <a:ea typeface="SimSun" pitchFamily="2" charset="-122"/>
              </a:rPr>
              <a:t>HOF = heat of formation; </a:t>
            </a:r>
          </a:p>
          <a:p>
            <a:pPr eaLnBrk="1" hangingPunct="1"/>
            <a:r>
              <a:rPr lang="en-US" altLang="zh-CN" b="0">
                <a:latin typeface="Arial" pitchFamily="34" charset="0"/>
                <a:ea typeface="SimSun" pitchFamily="2" charset="-122"/>
              </a:rPr>
              <a:t>IP = ionization potential, </a:t>
            </a:r>
          </a:p>
          <a:p>
            <a:pPr eaLnBrk="1" hangingPunct="1"/>
            <a:r>
              <a:rPr lang="en-US" altLang="zh-CN" b="0">
                <a:latin typeface="Arial" pitchFamily="34" charset="0"/>
                <a:ea typeface="SimSun" pitchFamily="2" charset="-122"/>
              </a:rPr>
              <a:t>EA = electron affinity, </a:t>
            </a:r>
          </a:p>
          <a:p>
            <a:pPr eaLnBrk="1" hangingPunct="1"/>
            <a:r>
              <a:rPr lang="en-US" altLang="zh-CN" b="0">
                <a:latin typeface="Arial" pitchFamily="34" charset="0"/>
                <a:ea typeface="SimSun" pitchFamily="2" charset="-122"/>
              </a:rPr>
              <a:t>PA = proton affinity, </a:t>
            </a:r>
          </a:p>
          <a:p>
            <a:pPr eaLnBrk="1" hangingPunct="1"/>
            <a:r>
              <a:rPr lang="en-US" altLang="zh-CN" b="0">
                <a:latin typeface="Arial" pitchFamily="34" charset="0"/>
                <a:ea typeface="SimSun" pitchFamily="2" charset="-122"/>
              </a:rPr>
              <a:t>BDE = bond dissociation</a:t>
            </a:r>
            <a:endParaRPr lang="en-US" b="0">
              <a:latin typeface="Arial" pitchFamily="34" charset="0"/>
            </a:endParaRPr>
          </a:p>
        </p:txBody>
      </p:sp>
      <p:sp>
        <p:nvSpPr>
          <p:cNvPr id="142342" name="Rectangle 5"/>
          <p:cNvSpPr>
            <a:spLocks noChangeArrowheads="1"/>
          </p:cNvSpPr>
          <p:nvPr/>
        </p:nvSpPr>
        <p:spPr bwMode="auto">
          <a:xfrm>
            <a:off x="0" y="1981200"/>
            <a:ext cx="5602288"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2343" name="Rectangle 5"/>
          <p:cNvSpPr>
            <a:spLocks noChangeArrowheads="1"/>
          </p:cNvSpPr>
          <p:nvPr/>
        </p:nvSpPr>
        <p:spPr bwMode="auto">
          <a:xfrm>
            <a:off x="0" y="2438400"/>
            <a:ext cx="5602288"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2344" name="Rectangle 5"/>
          <p:cNvSpPr>
            <a:spLocks noChangeArrowheads="1"/>
          </p:cNvSpPr>
          <p:nvPr/>
        </p:nvSpPr>
        <p:spPr bwMode="auto">
          <a:xfrm>
            <a:off x="0" y="1524000"/>
            <a:ext cx="5602288"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2345" name="Rectangle 5"/>
          <p:cNvSpPr>
            <a:spLocks noChangeArrowheads="1"/>
          </p:cNvSpPr>
          <p:nvPr/>
        </p:nvSpPr>
        <p:spPr bwMode="auto">
          <a:xfrm>
            <a:off x="0" y="2971800"/>
            <a:ext cx="5602288"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142346" name="Rectangle 5"/>
          <p:cNvSpPr>
            <a:spLocks noChangeArrowheads="1"/>
          </p:cNvSpPr>
          <p:nvPr/>
        </p:nvSpPr>
        <p:spPr bwMode="auto">
          <a:xfrm>
            <a:off x="0" y="4419600"/>
            <a:ext cx="5602288" cy="304800"/>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 name="TextBox 1"/>
          <p:cNvSpPr txBox="1"/>
          <p:nvPr/>
        </p:nvSpPr>
        <p:spPr>
          <a:xfrm>
            <a:off x="5791200" y="762000"/>
            <a:ext cx="3352800" cy="1938338"/>
          </a:xfrm>
          <a:prstGeom prst="rect">
            <a:avLst/>
          </a:prstGeom>
          <a:noFill/>
        </p:spPr>
        <p:txBody>
          <a:bodyPr>
            <a:spAutoFit/>
          </a:bodyPr>
          <a:lstStyle/>
          <a:p>
            <a:pPr eaLnBrk="0" hangingPunct="0">
              <a:defRPr/>
            </a:pPr>
            <a:r>
              <a:rPr lang="en-US" sz="2400" b="0" dirty="0">
                <a:latin typeface="+mn-lt"/>
                <a:cs typeface="+mn-cs"/>
              </a:rPr>
              <a:t>For a test set of 223 molecules for which accurate experimental data serves as a benchmark of accuracy</a:t>
            </a:r>
          </a:p>
        </p:txBody>
      </p:sp>
      <p:sp>
        <p:nvSpPr>
          <p:cNvPr id="3" name="TextBox 2"/>
          <p:cNvSpPr txBox="1"/>
          <p:nvPr/>
        </p:nvSpPr>
        <p:spPr>
          <a:xfrm>
            <a:off x="0" y="5538788"/>
            <a:ext cx="6172200" cy="1200150"/>
          </a:xfrm>
          <a:prstGeom prst="rect">
            <a:avLst/>
          </a:prstGeom>
          <a:noFill/>
        </p:spPr>
        <p:txBody>
          <a:bodyPr>
            <a:spAutoFit/>
          </a:bodyPr>
          <a:lstStyle/>
          <a:p>
            <a:pPr eaLnBrk="0" hangingPunct="0">
              <a:defRPr/>
            </a:pPr>
            <a:r>
              <a:rPr lang="en-US" sz="2400" b="0" dirty="0">
                <a:latin typeface="+mn-lt"/>
                <a:cs typeface="+mn-cs"/>
              </a:rPr>
              <a:t>average error in cohesive energy </a:t>
            </a:r>
          </a:p>
          <a:p>
            <a:pPr eaLnBrk="0" hangingPunct="0">
              <a:defRPr/>
            </a:pPr>
            <a:r>
              <a:rPr lang="en-US" sz="2400" b="0" dirty="0">
                <a:latin typeface="+mn-lt"/>
                <a:cs typeface="+mn-cs"/>
              </a:rPr>
              <a:t>HF 211 kcal/mol; </a:t>
            </a:r>
            <a:r>
              <a:rPr lang="en-US" sz="2400" b="0" dirty="0" err="1">
                <a:latin typeface="+mn-lt"/>
                <a:cs typeface="+mn-cs"/>
              </a:rPr>
              <a:t>PBE</a:t>
            </a:r>
            <a:r>
              <a:rPr lang="en-US" sz="2400" b="0" dirty="0">
                <a:latin typeface="+mn-lt"/>
                <a:cs typeface="+mn-cs"/>
              </a:rPr>
              <a:t> = 23 kcal/mol</a:t>
            </a:r>
          </a:p>
          <a:p>
            <a:pPr eaLnBrk="0" hangingPunct="0">
              <a:defRPr/>
            </a:pPr>
            <a:r>
              <a:rPr lang="en-US" sz="2400" b="0" dirty="0" err="1">
                <a:latin typeface="+mn-lt"/>
                <a:cs typeface="+mn-cs"/>
              </a:rPr>
              <a:t>B3LYP</a:t>
            </a:r>
            <a:r>
              <a:rPr lang="en-US" sz="2400" b="0" dirty="0">
                <a:latin typeface="+mn-lt"/>
                <a:cs typeface="+mn-cs"/>
              </a:rPr>
              <a:t> = 4.7 kcal/mol, </a:t>
            </a:r>
            <a:r>
              <a:rPr lang="en-US" sz="2400" b="0" dirty="0" err="1">
                <a:latin typeface="+mn-lt"/>
                <a:cs typeface="+mn-cs"/>
              </a:rPr>
              <a:t>M06-2X</a:t>
            </a:r>
            <a:r>
              <a:rPr lang="en-US" sz="2400" b="0" dirty="0">
                <a:latin typeface="+mn-lt"/>
                <a:cs typeface="+mn-cs"/>
              </a:rPr>
              <a:t>=2.9 kcal/mol</a:t>
            </a:r>
          </a:p>
        </p:txBody>
      </p:sp>
      <p:sp>
        <p:nvSpPr>
          <p:cNvPr id="4" name="TextBox 3"/>
          <p:cNvSpPr txBox="1"/>
          <p:nvPr/>
        </p:nvSpPr>
        <p:spPr>
          <a:xfrm>
            <a:off x="5791200" y="4419600"/>
            <a:ext cx="3276600" cy="1938338"/>
          </a:xfrm>
          <a:prstGeom prst="rect">
            <a:avLst/>
          </a:prstGeom>
          <a:solidFill>
            <a:srgbClr val="FFFF00"/>
          </a:solidFill>
        </p:spPr>
        <p:txBody>
          <a:bodyPr>
            <a:spAutoFit/>
          </a:bodyPr>
          <a:lstStyle/>
          <a:p>
            <a:pPr eaLnBrk="0" hangingPunct="0">
              <a:defRPr/>
            </a:pPr>
            <a:r>
              <a:rPr lang="en-US" sz="2400" b="0" dirty="0">
                <a:latin typeface="+mn-lt"/>
                <a:cs typeface="+mn-cs"/>
              </a:rPr>
              <a:t>Generally </a:t>
            </a:r>
            <a:r>
              <a:rPr lang="en-US" sz="2400" b="0" dirty="0" err="1">
                <a:latin typeface="+mn-lt"/>
                <a:cs typeface="+mn-cs"/>
              </a:rPr>
              <a:t>B3LYP</a:t>
            </a:r>
            <a:r>
              <a:rPr lang="en-US" sz="2400" b="0" dirty="0">
                <a:latin typeface="+mn-lt"/>
                <a:cs typeface="+mn-cs"/>
              </a:rPr>
              <a:t> and </a:t>
            </a:r>
            <a:r>
              <a:rPr lang="en-US" sz="2400" b="0" dirty="0" err="1">
                <a:latin typeface="+mn-lt"/>
                <a:cs typeface="+mn-cs"/>
              </a:rPr>
              <a:t>M06</a:t>
            </a:r>
            <a:r>
              <a:rPr lang="en-US" sz="2400" b="0" dirty="0">
                <a:latin typeface="+mn-lt"/>
                <a:cs typeface="+mn-cs"/>
              </a:rPr>
              <a:t> good for organometallics </a:t>
            </a:r>
          </a:p>
          <a:p>
            <a:pPr eaLnBrk="0" hangingPunct="0">
              <a:defRPr/>
            </a:pPr>
            <a:r>
              <a:rPr lang="en-US" sz="2400" b="0" dirty="0" err="1">
                <a:latin typeface="+mn-lt"/>
                <a:cs typeface="+mn-cs"/>
              </a:rPr>
              <a:t>B3LYP</a:t>
            </a:r>
            <a:r>
              <a:rPr lang="en-US" sz="2400" b="0" dirty="0">
                <a:latin typeface="+mn-lt"/>
                <a:cs typeface="+mn-cs"/>
              </a:rPr>
              <a:t> and </a:t>
            </a:r>
            <a:r>
              <a:rPr lang="en-US" sz="2400" b="0" dirty="0" err="1">
                <a:latin typeface="+mn-lt"/>
                <a:cs typeface="+mn-cs"/>
              </a:rPr>
              <a:t>PBE</a:t>
            </a:r>
            <a:r>
              <a:rPr lang="en-US" sz="2400" b="0" dirty="0">
                <a:latin typeface="+mn-lt"/>
                <a:cs typeface="+mn-cs"/>
              </a:rPr>
              <a:t> bad for vdw interactions</a:t>
            </a:r>
          </a:p>
        </p:txBody>
      </p:sp>
      <p:sp>
        <p:nvSpPr>
          <p:cNvPr id="14" name="Rectangle 5"/>
          <p:cNvSpPr>
            <a:spLocks noChangeArrowheads="1"/>
          </p:cNvSpPr>
          <p:nvPr/>
        </p:nvSpPr>
        <p:spPr bwMode="auto">
          <a:xfrm>
            <a:off x="0" y="5943600"/>
            <a:ext cx="6096000" cy="795338"/>
          </a:xfrm>
          <a:prstGeom prst="rect">
            <a:avLst/>
          </a:prstGeom>
          <a:noFill/>
          <a:ln w="508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Tree>
    <p:extLst>
      <p:ext uri="{BB962C8B-B14F-4D97-AF65-F5344CB8AC3E}">
        <p14:creationId xmlns:p14="http://schemas.microsoft.com/office/powerpoint/2010/main" val="20532921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MURI">
  <a:themeElements>
    <a:clrScheme name="2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MU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lgn="ctr">
          <a:solidFill>
            <a:srgbClr val="FF6600"/>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eaLnBrk="0" hangingPunct="0">
          <a:defRPr/>
        </a:defPPr>
      </a:lstStyle>
    </a:spDef>
    <a:lnDef>
      <a:spPr bwMode="auto">
        <a:xfrm>
          <a:off x="0" y="0"/>
          <a:ext cx="1" cy="1"/>
        </a:xfrm>
        <a:custGeom>
          <a:avLst/>
          <a:gdLst/>
          <a:ahLst/>
          <a:cxnLst/>
          <a:rect l="0" t="0" r="0" b="0"/>
          <a:pathLst/>
        </a:cu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sz="2400" dirty="0"/>
        </a:defPPr>
      </a:lstStyle>
    </a:txDef>
  </a:objectDefaults>
  <a:extraClrSchemeLst>
    <a:extraClrScheme>
      <a:clrScheme name="2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UR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UR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UR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U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U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U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MURI">
  <a:themeElements>
    <a:clrScheme name="3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MU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0800" cap="flat" cmpd="sng" algn="ctr">
          <a:solidFill>
            <a:srgbClr val="00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MUR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MUR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MUR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MU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MU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MU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MURI">
  <a:themeElements>
    <a:clrScheme name="2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MU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0800" cap="flat" cmpd="sng" algn="ctr">
          <a:solidFill>
            <a:srgbClr val="FF0000"/>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MU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UR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UR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UR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U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U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U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28515</TotalTime>
  <Words>7647</Words>
  <Application>Microsoft Office PowerPoint</Application>
  <PresentationFormat>On-screen Show (4:3)</PresentationFormat>
  <Paragraphs>1325</Paragraphs>
  <Slides>85</Slides>
  <Notes>66</Notes>
  <HiddenSlides>3</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85</vt:i4>
      </vt:variant>
    </vt:vector>
  </HeadingPairs>
  <TitlesOfParts>
    <vt:vector size="92" baseType="lpstr">
      <vt:lpstr>2_MURI</vt:lpstr>
      <vt:lpstr>6_MURI</vt:lpstr>
      <vt:lpstr>7_MURI</vt:lpstr>
      <vt:lpstr>Equation</vt:lpstr>
      <vt:lpstr>CS ChemDraw Drawing</vt:lpstr>
      <vt:lpstr>Equation.DSMT4</vt:lpstr>
      <vt:lpstr>Chart</vt:lpstr>
      <vt:lpstr>NIST Workshop on Atomistic Simulations for Industrial Needs June 23-24, 2011</vt:lpstr>
      <vt:lpstr>industrially supported projects  Always Impossible, forces new theory developments </vt:lpstr>
      <vt:lpstr>We develop methods and software simultaneously with Applications to the most challenging materials problems. </vt:lpstr>
      <vt:lpstr>Materials Design Requires Improvements in Methods to Achieve Required Accuracy. Our developments:</vt:lpstr>
      <vt:lpstr>Applications for Industry</vt:lpstr>
      <vt:lpstr>Strategy Industrial Projects: Couple 1st Principles to Simulations on realistic materials</vt:lpstr>
      <vt:lpstr>Fundamental philosophy for multiscale paradigm</vt:lpstr>
      <vt:lpstr>Starting point for first principles theory and simulation: Quantum Mechanics</vt:lpstr>
      <vt:lpstr>Accuracy of Methods (Mean absolute deviations MAD, in eV) </vt:lpstr>
      <vt:lpstr>DFT is at the heart of our QM applications</vt:lpstr>
      <vt:lpstr>DFT allows first principles predictions on new ligands, oxidation states, and solvents</vt:lpstr>
      <vt:lpstr>Current challenge in DFT calculation for soft materials</vt:lpstr>
      <vt:lpstr>DFT bad for Hydrocarbon Crystals</vt:lpstr>
      <vt:lpstr>XYG3 approach: include London Dispersion in DFT Görling-Levy coupling-constant perturbation expansion</vt:lpstr>
      <vt:lpstr>XYGJ-lOS approach to include London Dispersion in DFT include only opposite spin and only local contributions</vt:lpstr>
      <vt:lpstr>Accuracy of Methods (Mean absolute deviations MAD, in eV) </vt:lpstr>
      <vt:lpstr>Comparison of speeds</vt:lpstr>
      <vt:lpstr>PowerPoint Presentation</vt:lpstr>
      <vt:lpstr>PowerPoint Presentation</vt:lpstr>
      <vt:lpstr>PowerPoint Presentation</vt:lpstr>
      <vt:lpstr>Current challenge in DFT calculation for soft materials</vt:lpstr>
      <vt:lpstr>PBE-lg for benzene dimer</vt:lpstr>
      <vt:lpstr>DFT-lg description for benzene</vt:lpstr>
      <vt:lpstr>DFT-lg description for graphite</vt:lpstr>
      <vt:lpstr>DFT-ℓg for accurate Dispersive Interactions for Full Periodic Table</vt:lpstr>
      <vt:lpstr>Universal PBE-ℓg Method</vt:lpstr>
      <vt:lpstr>PBE-lg using UFF parameters Implemented in VASP 5.2.11</vt:lpstr>
      <vt:lpstr>Benzene Dimer - sandwich</vt:lpstr>
      <vt:lpstr>Hydrocarbon Crystals</vt:lpstr>
      <vt:lpstr>Graphite Energy Curve</vt:lpstr>
      <vt:lpstr>Molecular Crystals PBE-lg, NO parameters</vt:lpstr>
      <vt:lpstr>Plan for next generation of fully 1st principles based force fields</vt:lpstr>
      <vt:lpstr>Plan for next generation of fully 1st principles based force fields</vt:lpstr>
      <vt:lpstr>Plan for next generation of fully 1st principles based force fields</vt:lpstr>
      <vt:lpstr>Remaining issue: experimental energies are free energies, need to calculate entropy</vt:lpstr>
      <vt:lpstr>Theoretical Methods of calculating ΔGsolv</vt:lpstr>
      <vt:lpstr>PowerPoint Presentation</vt:lpstr>
      <vt:lpstr>Free Energy Perturbation Theory</vt:lpstr>
      <vt:lpstr>Solvation free energies amino acid side chains</vt:lpstr>
      <vt:lpstr>Solvation free energies amino acid side chains</vt:lpstr>
      <vt:lpstr>Alternative: get Free Energies from phonon density of states, DoS</vt:lpstr>
      <vt:lpstr>Get Density of states from the Velocity autocorrelation function</vt:lpstr>
      <vt:lpstr>Problem: for liquids get DoS(0)≠0 at n = 0</vt:lpstr>
      <vt:lpstr>Problem with Liquids: S(0)≠0</vt:lpstr>
      <vt:lpstr>Two-Phase Thermodynamics (2PT) Model  Entropy, Free energy from MD Lin, Blanco, Goddard; JCP, 119:11792(2003) </vt:lpstr>
      <vt:lpstr>for liquids get DoS(0)≠0 at n = 0</vt:lpstr>
      <vt:lpstr>Diffusional gas-like phase</vt:lpstr>
      <vt:lpstr>Validation of 2PT Using Lennard-Jones Fluids</vt:lpstr>
      <vt:lpstr>PowerPoint Presentation</vt:lpstr>
      <vt:lpstr>Absolute Entropy of water</vt:lpstr>
      <vt:lpstr>Get absolute Entropies of liquids</vt:lpstr>
      <vt:lpstr>Amino acid Octanol/water partition from 2PT</vt:lpstr>
      <vt:lpstr>2PT entropy and free energy along the pathway from reactants to products</vt:lpstr>
      <vt:lpstr>Summary</vt:lpstr>
      <vt:lpstr>Plan for Next Generation 1st principles based FF, Validate energetics by comparing to experimental Free Energies</vt:lpstr>
      <vt:lpstr>Need accurate predictions of Solvation effects in QM</vt:lpstr>
      <vt:lpstr>Comparison of Jaguar pK with experiment</vt:lpstr>
      <vt:lpstr>Jaguar predictions of Metal-aquo pKa’s</vt:lpstr>
      <vt:lpstr>Use theory to predict optimal pH for each catalyst</vt:lpstr>
      <vt:lpstr>Predicted Pourbaix Diagram for Trans-(bpy)2Ru(OH)2</vt:lpstr>
      <vt:lpstr>Include Solvent Effect for fuel cell catalysts</vt:lpstr>
      <vt:lpstr>Determine Atomistic Structure of Nafion Membrane</vt:lpstr>
      <vt:lpstr>PEM fuel cell use Nafion electrolyte</vt:lpstr>
      <vt:lpstr>Model of cathode catalyst membrane interface</vt:lpstr>
      <vt:lpstr>Used QM to determine the binding site and Reaction Barriers (Nudged Elastic Band) for all steps in oxygen reduction reaction (ORR) for 12 metals</vt:lpstr>
      <vt:lpstr>O2 activation</vt:lpstr>
      <vt:lpstr>O2 activation</vt:lpstr>
      <vt:lpstr>Formation of Had: Hydrogen reduction</vt:lpstr>
      <vt:lpstr>Need to add Had to Oad in hydrophobic region</vt:lpstr>
      <vt:lpstr>Summary Barriers on pure metals: Rate Determining Step</vt:lpstr>
      <vt:lpstr>New mechanism: ORR3: Oad hydration</vt:lpstr>
      <vt:lpstr>New mechanism: ORR3: Oad hydration</vt:lpstr>
      <vt:lpstr>Include Solvent Effect for fuel cell catalysts</vt:lpstr>
      <vt:lpstr>Effect of solvation on barriers </vt:lpstr>
      <vt:lpstr>PowerPoint Presentation</vt:lpstr>
      <vt:lpstr>Problem: materials  synthesis simulations require accurate reaction rates on &gt;105 atoms (10 nm cube) for 100’s of nanoseconds at T = 100-900C</vt:lpstr>
      <vt:lpstr>Problem: materials  synthesis simulations require accurate reaction rates on &gt;105 atoms (10 nm cube) for 100’s of nanoseconds at T = 100-900C</vt:lpstr>
      <vt:lpstr>ReaxFF uses generic rules  for all parameters and functional forms</vt:lpstr>
      <vt:lpstr>Adri van Duin will describe some of the recent breakthroughs in ReaxFF tomorrow</vt:lpstr>
      <vt:lpstr>An alternative General but Fast approach to predicting charges is QEq</vt:lpstr>
      <vt:lpstr>New approach to QEq</vt:lpstr>
      <vt:lpstr>New approach to QEq</vt:lpstr>
      <vt:lpstr>Polarizable QEq </vt:lpstr>
      <vt:lpstr>90° Domain Wall of BaTiO3</vt:lpstr>
      <vt:lpstr>PowerPoint Presentation</vt:lpstr>
    </vt:vector>
  </TitlesOfParts>
  <Company>Caltech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ITS Lab</dc:creator>
  <cp:lastModifiedBy>William Goddard</cp:lastModifiedBy>
  <cp:revision>900</cp:revision>
  <cp:lastPrinted>2001-03-29T17:37:33Z</cp:lastPrinted>
  <dcterms:created xsi:type="dcterms:W3CDTF">1998-08-13T06:44:00Z</dcterms:created>
  <dcterms:modified xsi:type="dcterms:W3CDTF">2011-06-23T13:16:28Z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1</vt:i4>
  </property>
  <property fmtid="{D5CDD505-2E9C-101B-9397-08002B2CF9AE}" pid="7" name="MailAddress">
    <vt:lpwstr>georgios@wag.caltech.edu</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Z:\</vt:lpwstr>
  </property>
</Properties>
</file>